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heic" ContentType="image/heic"/>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03"/>
  </p:notesMasterIdLst>
  <p:sldIdLst>
    <p:sldId id="568" r:id="rId4"/>
    <p:sldId id="530" r:id="rId5"/>
    <p:sldId id="558" r:id="rId6"/>
    <p:sldId id="509" r:id="rId7"/>
    <p:sldId id="497" r:id="rId8"/>
    <p:sldId id="485" r:id="rId9"/>
    <p:sldId id="479" r:id="rId10"/>
    <p:sldId id="470" r:id="rId11"/>
    <p:sldId id="454" r:id="rId12"/>
    <p:sldId id="443" r:id="rId13"/>
    <p:sldId id="442" r:id="rId14"/>
    <p:sldId id="428" r:id="rId15"/>
    <p:sldId id="413" r:id="rId16"/>
    <p:sldId id="412" r:id="rId17"/>
    <p:sldId id="405" r:id="rId18"/>
    <p:sldId id="389" r:id="rId19"/>
    <p:sldId id="383" r:id="rId20"/>
    <p:sldId id="351" r:id="rId21"/>
    <p:sldId id="324" r:id="rId22"/>
    <p:sldId id="256" r:id="rId23"/>
    <p:sldId id="579" r:id="rId24"/>
    <p:sldId id="266" r:id="rId25"/>
    <p:sldId id="578" r:id="rId26"/>
    <p:sldId id="580" r:id="rId27"/>
    <p:sldId id="581" r:id="rId28"/>
    <p:sldId id="280" r:id="rId29"/>
    <p:sldId id="273" r:id="rId30"/>
    <p:sldId id="274" r:id="rId31"/>
    <p:sldId id="275" r:id="rId32"/>
    <p:sldId id="496" r:id="rId33"/>
    <p:sldId id="508" r:id="rId34"/>
    <p:sldId id="272" r:id="rId35"/>
    <p:sldId id="271" r:id="rId36"/>
    <p:sldId id="267" r:id="rId37"/>
    <p:sldId id="268" r:id="rId38"/>
    <p:sldId id="507" r:id="rId39"/>
    <p:sldId id="499" r:id="rId40"/>
    <p:sldId id="500" r:id="rId41"/>
    <p:sldId id="501" r:id="rId42"/>
    <p:sldId id="502" r:id="rId43"/>
    <p:sldId id="503" r:id="rId44"/>
    <p:sldId id="505" r:id="rId45"/>
    <p:sldId id="506" r:id="rId46"/>
    <p:sldId id="504" r:id="rId47"/>
    <p:sldId id="421" r:id="rId48"/>
    <p:sldId id="557" r:id="rId49"/>
    <p:sldId id="552" r:id="rId50"/>
    <p:sldId id="553" r:id="rId51"/>
    <p:sldId id="531" r:id="rId52"/>
    <p:sldId id="538" r:id="rId53"/>
    <p:sldId id="533" r:id="rId54"/>
    <p:sldId id="543" r:id="rId55"/>
    <p:sldId id="544" r:id="rId56"/>
    <p:sldId id="545" r:id="rId57"/>
    <p:sldId id="546" r:id="rId58"/>
    <p:sldId id="534" r:id="rId59"/>
    <p:sldId id="535" r:id="rId60"/>
    <p:sldId id="536" r:id="rId61"/>
    <p:sldId id="532" r:id="rId62"/>
    <p:sldId id="541" r:id="rId63"/>
    <p:sldId id="540" r:id="rId64"/>
    <p:sldId id="537" r:id="rId65"/>
    <p:sldId id="542" r:id="rId66"/>
    <p:sldId id="539" r:id="rId67"/>
    <p:sldId id="547" r:id="rId68"/>
    <p:sldId id="570" r:id="rId69"/>
    <p:sldId id="569" r:id="rId70"/>
    <p:sldId id="571" r:id="rId71"/>
    <p:sldId id="572" r:id="rId72"/>
    <p:sldId id="573" r:id="rId73"/>
    <p:sldId id="574" r:id="rId74"/>
    <p:sldId id="575" r:id="rId75"/>
    <p:sldId id="576" r:id="rId76"/>
    <p:sldId id="577" r:id="rId77"/>
    <p:sldId id="347" r:id="rId78"/>
    <p:sldId id="325" r:id="rId79"/>
    <p:sldId id="326" r:id="rId80"/>
    <p:sldId id="327" r:id="rId81"/>
    <p:sldId id="328" r:id="rId82"/>
    <p:sldId id="348" r:id="rId83"/>
    <p:sldId id="329" r:id="rId84"/>
    <p:sldId id="330" r:id="rId85"/>
    <p:sldId id="349" r:id="rId86"/>
    <p:sldId id="331" r:id="rId87"/>
    <p:sldId id="332" r:id="rId88"/>
    <p:sldId id="333" r:id="rId89"/>
    <p:sldId id="334" r:id="rId90"/>
    <p:sldId id="335" r:id="rId91"/>
    <p:sldId id="336" r:id="rId92"/>
    <p:sldId id="337" r:id="rId93"/>
    <p:sldId id="338" r:id="rId94"/>
    <p:sldId id="350" r:id="rId95"/>
    <p:sldId id="339" r:id="rId96"/>
    <p:sldId id="340" r:id="rId97"/>
    <p:sldId id="341" r:id="rId98"/>
    <p:sldId id="342" r:id="rId99"/>
    <p:sldId id="343" r:id="rId100"/>
    <p:sldId id="344" r:id="rId101"/>
    <p:sldId id="345" r:id="rId102"/>
    <p:sldId id="346" r:id="rId103"/>
    <p:sldId id="455" r:id="rId104"/>
    <p:sldId id="456" r:id="rId105"/>
    <p:sldId id="459" r:id="rId106"/>
    <p:sldId id="457" r:id="rId107"/>
    <p:sldId id="458" r:id="rId108"/>
    <p:sldId id="548" r:id="rId109"/>
    <p:sldId id="551" r:id="rId110"/>
    <p:sldId id="550" r:id="rId111"/>
    <p:sldId id="549" r:id="rId112"/>
    <p:sldId id="554" r:id="rId113"/>
    <p:sldId id="555" r:id="rId114"/>
    <p:sldId id="556" r:id="rId115"/>
    <p:sldId id="415" r:id="rId116"/>
    <p:sldId id="427" r:id="rId117"/>
    <p:sldId id="422" r:id="rId118"/>
    <p:sldId id="426" r:id="rId119"/>
    <p:sldId id="423" r:id="rId120"/>
    <p:sldId id="424" r:id="rId121"/>
    <p:sldId id="425" r:id="rId122"/>
    <p:sldId id="417" r:id="rId123"/>
    <p:sldId id="416" r:id="rId124"/>
    <p:sldId id="433" r:id="rId125"/>
    <p:sldId id="431" r:id="rId126"/>
    <p:sldId id="432" r:id="rId127"/>
    <p:sldId id="434" r:id="rId128"/>
    <p:sldId id="435" r:id="rId129"/>
    <p:sldId id="436" r:id="rId130"/>
    <p:sldId id="430" r:id="rId131"/>
    <p:sldId id="437" r:id="rId132"/>
    <p:sldId id="269" r:id="rId133"/>
    <p:sldId id="310" r:id="rId134"/>
    <p:sldId id="281" r:id="rId135"/>
    <p:sldId id="287" r:id="rId136"/>
    <p:sldId id="308" r:id="rId137"/>
    <p:sldId id="307" r:id="rId138"/>
    <p:sldId id="288" r:id="rId139"/>
    <p:sldId id="289" r:id="rId140"/>
    <p:sldId id="352" r:id="rId141"/>
    <p:sldId id="357" r:id="rId142"/>
    <p:sldId id="353" r:id="rId143"/>
    <p:sldId id="354" r:id="rId144"/>
    <p:sldId id="355" r:id="rId145"/>
    <p:sldId id="356" r:id="rId146"/>
    <p:sldId id="359" r:id="rId147"/>
    <p:sldId id="358" r:id="rId148"/>
    <p:sldId id="360" r:id="rId149"/>
    <p:sldId id="367" r:id="rId150"/>
    <p:sldId id="366" r:id="rId151"/>
    <p:sldId id="365" r:id="rId152"/>
    <p:sldId id="361" r:id="rId153"/>
    <p:sldId id="364" r:id="rId154"/>
    <p:sldId id="369" r:id="rId155"/>
    <p:sldId id="370" r:id="rId156"/>
    <p:sldId id="371" r:id="rId157"/>
    <p:sldId id="372" r:id="rId158"/>
    <p:sldId id="373" r:id="rId159"/>
    <p:sldId id="374" r:id="rId160"/>
    <p:sldId id="375" r:id="rId161"/>
    <p:sldId id="376" r:id="rId162"/>
    <p:sldId id="377" r:id="rId163"/>
    <p:sldId id="378" r:id="rId164"/>
    <p:sldId id="379" r:id="rId165"/>
    <p:sldId id="380" r:id="rId166"/>
    <p:sldId id="381" r:id="rId167"/>
    <p:sldId id="382" r:id="rId168"/>
    <p:sldId id="480" r:id="rId169"/>
    <p:sldId id="481" r:id="rId170"/>
    <p:sldId id="482" r:id="rId171"/>
    <p:sldId id="490" r:id="rId172"/>
    <p:sldId id="489" r:id="rId173"/>
    <p:sldId id="486" r:id="rId174"/>
    <p:sldId id="487" r:id="rId175"/>
    <p:sldId id="488" r:id="rId176"/>
    <p:sldId id="491" r:id="rId177"/>
    <p:sldId id="498" r:id="rId178"/>
    <p:sldId id="510" r:id="rId179"/>
    <p:sldId id="511" r:id="rId180"/>
    <p:sldId id="512" r:id="rId181"/>
    <p:sldId id="559" r:id="rId182"/>
    <p:sldId id="560" r:id="rId183"/>
    <p:sldId id="561" r:id="rId184"/>
    <p:sldId id="562" r:id="rId185"/>
    <p:sldId id="563" r:id="rId186"/>
    <p:sldId id="564" r:id="rId187"/>
    <p:sldId id="565" r:id="rId188"/>
    <p:sldId id="566" r:id="rId189"/>
    <p:sldId id="567" r:id="rId190"/>
    <p:sldId id="582" r:id="rId191"/>
    <p:sldId id="583" r:id="rId192"/>
    <p:sldId id="584" r:id="rId193"/>
    <p:sldId id="523" r:id="rId194"/>
    <p:sldId id="270" r:id="rId195"/>
    <p:sldId id="390" r:id="rId196"/>
    <p:sldId id="391" r:id="rId197"/>
    <p:sldId id="394" r:id="rId198"/>
    <p:sldId id="395" r:id="rId199"/>
    <p:sldId id="396" r:id="rId200"/>
    <p:sldId id="392" r:id="rId201"/>
    <p:sldId id="393" r:id="rId202"/>
    <p:sldId id="397" r:id="rId203"/>
    <p:sldId id="399" r:id="rId204"/>
    <p:sldId id="400" r:id="rId205"/>
    <p:sldId id="398" r:id="rId206"/>
    <p:sldId id="401" r:id="rId207"/>
    <p:sldId id="402" r:id="rId208"/>
    <p:sldId id="403" r:id="rId209"/>
    <p:sldId id="404" r:id="rId210"/>
    <p:sldId id="406" r:id="rId211"/>
    <p:sldId id="407" r:id="rId212"/>
    <p:sldId id="408" r:id="rId213"/>
    <p:sldId id="411" r:id="rId214"/>
    <p:sldId id="409" r:id="rId215"/>
    <p:sldId id="410" r:id="rId216"/>
    <p:sldId id="444" r:id="rId217"/>
    <p:sldId id="445" r:id="rId218"/>
    <p:sldId id="446" r:id="rId219"/>
    <p:sldId id="472" r:id="rId220"/>
    <p:sldId id="471" r:id="rId221"/>
    <p:sldId id="514" r:id="rId222"/>
    <p:sldId id="513" r:id="rId223"/>
    <p:sldId id="524" r:id="rId224"/>
    <p:sldId id="525" r:id="rId225"/>
    <p:sldId id="526" r:id="rId226"/>
    <p:sldId id="527" r:id="rId227"/>
    <p:sldId id="528" r:id="rId228"/>
    <p:sldId id="529" r:id="rId229"/>
    <p:sldId id="448" r:id="rId230"/>
    <p:sldId id="449" r:id="rId231"/>
    <p:sldId id="450" r:id="rId232"/>
    <p:sldId id="451" r:id="rId233"/>
    <p:sldId id="452" r:id="rId234"/>
    <p:sldId id="453" r:id="rId235"/>
    <p:sldId id="473" r:id="rId236"/>
    <p:sldId id="474" r:id="rId237"/>
    <p:sldId id="475" r:id="rId238"/>
    <p:sldId id="476" r:id="rId239"/>
    <p:sldId id="477" r:id="rId240"/>
    <p:sldId id="478" r:id="rId241"/>
    <p:sldId id="263" r:id="rId242"/>
    <p:sldId id="257" r:id="rId243"/>
    <p:sldId id="265" r:id="rId244"/>
    <p:sldId id="258" r:id="rId245"/>
    <p:sldId id="259" r:id="rId246"/>
    <p:sldId id="260" r:id="rId247"/>
    <p:sldId id="262" r:id="rId248"/>
    <p:sldId id="264" r:id="rId249"/>
    <p:sldId id="290" r:id="rId250"/>
    <p:sldId id="438" r:id="rId251"/>
    <p:sldId id="439" r:id="rId252"/>
    <p:sldId id="440" r:id="rId253"/>
    <p:sldId id="441" r:id="rId254"/>
    <p:sldId id="460" r:id="rId255"/>
    <p:sldId id="461" r:id="rId256"/>
    <p:sldId id="462" r:id="rId257"/>
    <p:sldId id="463" r:id="rId258"/>
    <p:sldId id="464" r:id="rId259"/>
    <p:sldId id="465" r:id="rId260"/>
    <p:sldId id="466" r:id="rId261"/>
    <p:sldId id="467" r:id="rId262"/>
    <p:sldId id="468" r:id="rId263"/>
    <p:sldId id="469" r:id="rId264"/>
    <p:sldId id="483" r:id="rId265"/>
    <p:sldId id="484" r:id="rId266"/>
    <p:sldId id="520" r:id="rId267"/>
    <p:sldId id="521" r:id="rId268"/>
    <p:sldId id="522" r:id="rId269"/>
    <p:sldId id="515" r:id="rId270"/>
    <p:sldId id="519" r:id="rId271"/>
    <p:sldId id="516" r:id="rId272"/>
    <p:sldId id="517" r:id="rId273"/>
    <p:sldId id="518" r:id="rId274"/>
    <p:sldId id="492" r:id="rId275"/>
    <p:sldId id="493" r:id="rId276"/>
    <p:sldId id="494" r:id="rId277"/>
    <p:sldId id="495" r:id="rId278"/>
    <p:sldId id="276" r:id="rId279"/>
    <p:sldId id="277" r:id="rId280"/>
    <p:sldId id="278" r:id="rId281"/>
    <p:sldId id="279" r:id="rId282"/>
    <p:sldId id="294" r:id="rId283"/>
    <p:sldId id="295" r:id="rId284"/>
    <p:sldId id="296" r:id="rId285"/>
    <p:sldId id="297" r:id="rId286"/>
    <p:sldId id="363" r:id="rId287"/>
    <p:sldId id="362" r:id="rId288"/>
    <p:sldId id="300" r:id="rId289"/>
    <p:sldId id="301" r:id="rId290"/>
    <p:sldId id="368" r:id="rId291"/>
    <p:sldId id="384" r:id="rId292"/>
    <p:sldId id="385" r:id="rId293"/>
    <p:sldId id="386" r:id="rId294"/>
    <p:sldId id="387" r:id="rId295"/>
    <p:sldId id="388" r:id="rId296"/>
    <p:sldId id="302" r:id="rId297"/>
    <p:sldId id="303" r:id="rId298"/>
    <p:sldId id="304" r:id="rId299"/>
    <p:sldId id="305" r:id="rId300"/>
    <p:sldId id="306" r:id="rId301"/>
    <p:sldId id="311" r:id="rId3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rrent Meet status" id="{B17F0124-CA75-46DD-90F1-47AFEC0936DC}">
          <p14:sldIdLst>
            <p14:sldId id="568"/>
            <p14:sldId id="530"/>
            <p14:sldId id="558"/>
            <p14:sldId id="509"/>
            <p14:sldId id="497"/>
            <p14:sldId id="485"/>
            <p14:sldId id="479"/>
            <p14:sldId id="470"/>
            <p14:sldId id="454"/>
            <p14:sldId id="443"/>
            <p14:sldId id="442"/>
            <p14:sldId id="428"/>
            <p14:sldId id="413"/>
            <p14:sldId id="412"/>
            <p14:sldId id="405"/>
            <p14:sldId id="389"/>
            <p14:sldId id="383"/>
            <p14:sldId id="351"/>
            <p14:sldId id="324"/>
            <p14:sldId id="256"/>
          </p14:sldIdLst>
        </p14:section>
        <p14:section name="Architecture and Algorithm" id="{BD6A8264-998E-401D-B85F-66D4883F16FF}">
          <p14:sldIdLst>
            <p14:sldId id="579"/>
            <p14:sldId id="266"/>
            <p14:sldId id="578"/>
            <p14:sldId id="580"/>
            <p14:sldId id="581"/>
            <p14:sldId id="280"/>
            <p14:sldId id="273"/>
            <p14:sldId id="274"/>
            <p14:sldId id="275"/>
            <p14:sldId id="496"/>
            <p14:sldId id="508"/>
          </p14:sldIdLst>
        </p14:section>
        <p14:section name="Tags and Gateways" id="{37E2E116-30DC-47A1-A1D1-6111594AC126}">
          <p14:sldIdLst>
            <p14:sldId id="272"/>
            <p14:sldId id="271"/>
            <p14:sldId id="267"/>
            <p14:sldId id="268"/>
          </p14:sldIdLst>
        </p14:section>
        <p14:section name="GSM module" id="{908458F5-CD70-4BFF-ABDA-3680BC811699}">
          <p14:sldIdLst>
            <p14:sldId id="507"/>
            <p14:sldId id="499"/>
            <p14:sldId id="500"/>
            <p14:sldId id="501"/>
            <p14:sldId id="502"/>
            <p14:sldId id="503"/>
            <p14:sldId id="505"/>
            <p14:sldId id="506"/>
            <p14:sldId id="504"/>
            <p14:sldId id="421"/>
            <p14:sldId id="557"/>
            <p14:sldId id="552"/>
            <p14:sldId id="553"/>
          </p14:sldIdLst>
        </p14:section>
        <p14:section name="GPS Module" id="{76A80E00-8E88-4BD6-A186-6030ADD9AACC}">
          <p14:sldIdLst>
            <p14:sldId id="531"/>
            <p14:sldId id="538"/>
            <p14:sldId id="533"/>
            <p14:sldId id="543"/>
            <p14:sldId id="544"/>
            <p14:sldId id="545"/>
            <p14:sldId id="546"/>
            <p14:sldId id="534"/>
            <p14:sldId id="535"/>
            <p14:sldId id="536"/>
            <p14:sldId id="532"/>
            <p14:sldId id="541"/>
            <p14:sldId id="540"/>
            <p14:sldId id="537"/>
            <p14:sldId id="542"/>
            <p14:sldId id="539"/>
            <p14:sldId id="547"/>
            <p14:sldId id="570"/>
            <p14:sldId id="569"/>
            <p14:sldId id="571"/>
            <p14:sldId id="572"/>
            <p14:sldId id="573"/>
            <p14:sldId id="574"/>
            <p14:sldId id="575"/>
            <p14:sldId id="576"/>
            <p14:sldId id="577"/>
          </p14:sldIdLst>
        </p14:section>
        <p14:section name="Experiments" id="{519AB5EC-4EAE-41F3-A25B-7247EE82C1EB}">
          <p14:sldIdLst>
            <p14:sldId id="347"/>
            <p14:sldId id="325"/>
            <p14:sldId id="326"/>
            <p14:sldId id="327"/>
            <p14:sldId id="328"/>
            <p14:sldId id="348"/>
            <p14:sldId id="329"/>
            <p14:sldId id="330"/>
            <p14:sldId id="349"/>
            <p14:sldId id="331"/>
            <p14:sldId id="332"/>
            <p14:sldId id="333"/>
            <p14:sldId id="334"/>
            <p14:sldId id="335"/>
            <p14:sldId id="336"/>
            <p14:sldId id="337"/>
            <p14:sldId id="338"/>
            <p14:sldId id="350"/>
            <p14:sldId id="339"/>
            <p14:sldId id="340"/>
            <p14:sldId id="341"/>
            <p14:sldId id="342"/>
            <p14:sldId id="343"/>
            <p14:sldId id="344"/>
            <p14:sldId id="345"/>
            <p14:sldId id="346"/>
            <p14:sldId id="455"/>
            <p14:sldId id="456"/>
            <p14:sldId id="459"/>
            <p14:sldId id="457"/>
            <p14:sldId id="458"/>
            <p14:sldId id="548"/>
            <p14:sldId id="551"/>
            <p14:sldId id="550"/>
            <p14:sldId id="549"/>
            <p14:sldId id="554"/>
            <p14:sldId id="555"/>
            <p14:sldId id="556"/>
          </p14:sldIdLst>
        </p14:section>
        <p14:section name="AES" id="{C67521BF-DDD0-45F0-BEB5-A11E1B56A687}">
          <p14:sldIdLst>
            <p14:sldId id="415"/>
            <p14:sldId id="427"/>
            <p14:sldId id="422"/>
            <p14:sldId id="426"/>
            <p14:sldId id="423"/>
            <p14:sldId id="424"/>
            <p14:sldId id="425"/>
            <p14:sldId id="417"/>
            <p14:sldId id="416"/>
            <p14:sldId id="433"/>
            <p14:sldId id="431"/>
            <p14:sldId id="432"/>
            <p14:sldId id="434"/>
            <p14:sldId id="435"/>
            <p14:sldId id="436"/>
            <p14:sldId id="430"/>
            <p14:sldId id="437"/>
          </p14:sldIdLst>
        </p14:section>
        <p14:section name="Cloud" id="{9507AC32-F73A-4EA8-AE17-5B98D1A632A5}">
          <p14:sldIdLst>
            <p14:sldId id="269"/>
            <p14:sldId id="310"/>
            <p14:sldId id="281"/>
            <p14:sldId id="287"/>
            <p14:sldId id="308"/>
            <p14:sldId id="307"/>
            <p14:sldId id="288"/>
            <p14:sldId id="289"/>
            <p14:sldId id="352"/>
            <p14:sldId id="357"/>
            <p14:sldId id="353"/>
            <p14:sldId id="354"/>
            <p14:sldId id="355"/>
            <p14:sldId id="356"/>
            <p14:sldId id="359"/>
            <p14:sldId id="358"/>
            <p14:sldId id="360"/>
            <p14:sldId id="367"/>
            <p14:sldId id="366"/>
            <p14:sldId id="365"/>
            <p14:sldId id="361"/>
            <p14:sldId id="364"/>
            <p14:sldId id="369"/>
            <p14:sldId id="370"/>
            <p14:sldId id="371"/>
            <p14:sldId id="372"/>
            <p14:sldId id="373"/>
            <p14:sldId id="374"/>
            <p14:sldId id="375"/>
            <p14:sldId id="376"/>
            <p14:sldId id="377"/>
            <p14:sldId id="378"/>
            <p14:sldId id="379"/>
            <p14:sldId id="380"/>
            <p14:sldId id="381"/>
            <p14:sldId id="382"/>
            <p14:sldId id="480"/>
            <p14:sldId id="481"/>
            <p14:sldId id="482"/>
            <p14:sldId id="490"/>
            <p14:sldId id="489"/>
            <p14:sldId id="486"/>
            <p14:sldId id="487"/>
            <p14:sldId id="488"/>
            <p14:sldId id="491"/>
            <p14:sldId id="498"/>
            <p14:sldId id="510"/>
            <p14:sldId id="511"/>
            <p14:sldId id="512"/>
            <p14:sldId id="559"/>
            <p14:sldId id="560"/>
            <p14:sldId id="561"/>
            <p14:sldId id="562"/>
            <p14:sldId id="563"/>
            <p14:sldId id="564"/>
            <p14:sldId id="565"/>
            <p14:sldId id="566"/>
            <p14:sldId id="567"/>
            <p14:sldId id="582"/>
            <p14:sldId id="583"/>
            <p14:sldId id="584"/>
          </p14:sldIdLst>
        </p14:section>
        <p14:section name="OTP Generation" id="{40895D3A-28FC-4E32-A929-CBA8C6CA8404}">
          <p14:sldIdLst>
            <p14:sldId id="523"/>
          </p14:sldIdLst>
        </p14:section>
        <p14:section name="APP Development" id="{9A22F5B4-13B4-461C-9BE0-A4BE981AD032}">
          <p14:sldIdLst>
            <p14:sldId id="270"/>
            <p14:sldId id="390"/>
            <p14:sldId id="391"/>
            <p14:sldId id="394"/>
            <p14:sldId id="395"/>
            <p14:sldId id="396"/>
            <p14:sldId id="392"/>
            <p14:sldId id="393"/>
            <p14:sldId id="397"/>
            <p14:sldId id="399"/>
            <p14:sldId id="400"/>
            <p14:sldId id="398"/>
            <p14:sldId id="401"/>
            <p14:sldId id="402"/>
            <p14:sldId id="403"/>
            <p14:sldId id="404"/>
            <p14:sldId id="406"/>
            <p14:sldId id="407"/>
            <p14:sldId id="408"/>
            <p14:sldId id="411"/>
            <p14:sldId id="409"/>
            <p14:sldId id="410"/>
            <p14:sldId id="444"/>
            <p14:sldId id="445"/>
            <p14:sldId id="446"/>
            <p14:sldId id="472"/>
            <p14:sldId id="471"/>
            <p14:sldId id="514"/>
            <p14:sldId id="513"/>
            <p14:sldId id="524"/>
            <p14:sldId id="525"/>
            <p14:sldId id="526"/>
            <p14:sldId id="527"/>
            <p14:sldId id="528"/>
            <p14:sldId id="529"/>
          </p14:sldIdLst>
        </p14:section>
        <p14:section name="Lock" id="{7665CFF3-0E21-46EA-B98E-5C69336F63BC}">
          <p14:sldIdLst>
            <p14:sldId id="448"/>
            <p14:sldId id="449"/>
            <p14:sldId id="450"/>
            <p14:sldId id="451"/>
            <p14:sldId id="452"/>
            <p14:sldId id="453"/>
            <p14:sldId id="473"/>
            <p14:sldId id="474"/>
            <p14:sldId id="475"/>
            <p14:sldId id="476"/>
            <p14:sldId id="477"/>
            <p14:sldId id="478"/>
          </p14:sldIdLst>
        </p14:section>
        <p14:section name="Bluetooth Chat APP" id="{16F3E1F4-130D-4CF1-9212-711D00453780}">
          <p14:sldIdLst>
            <p14:sldId id="263"/>
            <p14:sldId id="257"/>
            <p14:sldId id="265"/>
            <p14:sldId id="258"/>
            <p14:sldId id="259"/>
            <p14:sldId id="260"/>
            <p14:sldId id="262"/>
            <p14:sldId id="264"/>
            <p14:sldId id="290"/>
          </p14:sldIdLst>
        </p14:section>
        <p14:section name="OBD II" id="{9E8DE504-419E-48C1-B276-ADFD0897F716}">
          <p14:sldIdLst>
            <p14:sldId id="438"/>
            <p14:sldId id="439"/>
            <p14:sldId id="440"/>
            <p14:sldId id="441"/>
            <p14:sldId id="460"/>
            <p14:sldId id="461"/>
            <p14:sldId id="462"/>
            <p14:sldId id="463"/>
            <p14:sldId id="464"/>
            <p14:sldId id="465"/>
            <p14:sldId id="466"/>
            <p14:sldId id="467"/>
            <p14:sldId id="468"/>
            <p14:sldId id="469"/>
            <p14:sldId id="483"/>
            <p14:sldId id="484"/>
            <p14:sldId id="520"/>
            <p14:sldId id="521"/>
            <p14:sldId id="522"/>
            <p14:sldId id="515"/>
            <p14:sldId id="519"/>
            <p14:sldId id="516"/>
            <p14:sldId id="517"/>
            <p14:sldId id="518"/>
          </p14:sldIdLst>
        </p14:section>
        <p14:section name="GSM" id="{581F17A5-1C5C-4BD4-B0E1-F0056F188D83}">
          <p14:sldIdLst>
            <p14:sldId id="492"/>
            <p14:sldId id="493"/>
            <p14:sldId id="494"/>
            <p14:sldId id="495"/>
          </p14:sldIdLst>
        </p14:section>
        <p14:section name="Time Plan" id="{5C8C2393-BA3C-4B53-9804-CFD6AF614B59}">
          <p14:sldIdLst>
            <p14:sldId id="276"/>
            <p14:sldId id="277"/>
            <p14:sldId id="278"/>
            <p14:sldId id="279"/>
          </p14:sldIdLst>
        </p14:section>
        <p14:section name="Codes" id="{6620C9BB-5F0E-4F59-998A-7257B3CCAB2E}">
          <p14:sldIdLst>
            <p14:sldId id="294"/>
            <p14:sldId id="295"/>
            <p14:sldId id="296"/>
            <p14:sldId id="297"/>
            <p14:sldId id="363"/>
            <p14:sldId id="362"/>
            <p14:sldId id="300"/>
            <p14:sldId id="301"/>
            <p14:sldId id="368"/>
            <p14:sldId id="384"/>
            <p14:sldId id="385"/>
            <p14:sldId id="386"/>
            <p14:sldId id="387"/>
            <p14:sldId id="388"/>
          </p14:sldIdLst>
        </p14:section>
        <p14:section name="EXTRA" id="{EFD95722-4AA7-4FAE-A213-25D6347A09F6}">
          <p14:sldIdLst>
            <p14:sldId id="302"/>
            <p14:sldId id="303"/>
            <p14:sldId id="304"/>
            <p14:sldId id="305"/>
            <p14:sldId id="306"/>
          </p14:sldIdLst>
        </p14:section>
        <p14:section name="points for next week" id="{7E586364-CE9E-48C3-8B0E-2B0954609049}">
          <p14:sldIdLst>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3896" autoAdjust="0"/>
  </p:normalViewPr>
  <p:slideViewPr>
    <p:cSldViewPr snapToGrid="0">
      <p:cViewPr varScale="1">
        <p:scale>
          <a:sx n="70" d="100"/>
          <a:sy n="70" d="100"/>
        </p:scale>
        <p:origin x="6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303"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presProps" Target="presProps.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viewProps" Target="viewProps.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theme" Target="theme/theme1.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slide" Target="slides/slide263.xml"/><Relationship Id="rId287" Type="http://schemas.openxmlformats.org/officeDocument/2006/relationships/slide" Target="slides/slide284.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slide" Target="slides/slide290.xml"/><Relationship Id="rId302" Type="http://schemas.openxmlformats.org/officeDocument/2006/relationships/slide" Target="slides/slide299.xml"/><Relationship Id="rId30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7T09:20:31.051"/>
    </inkml:context>
    <inkml:brush xml:id="br0">
      <inkml:brushProperty name="width" value="0.05" units="cm"/>
      <inkml:brushProperty name="height" value="0.05" units="cm"/>
    </inkml:brush>
  </inkml:definitions>
  <inkml:trace contextRef="#ctx0" brushRef="#br0">0 0 24575,'6'1'0,"0"1"0,-1 0 0,0 0 0,1 1 0,-1-1 0,0 1 0,0 0 0,-1 0 0,7 6 0,-5-5 0,28 18 0,45 22 0,10 6 0,-43-22 0,-21-13 0,0 0 0,30 27 0,-1 2 0,32 31 0,-80-70 0,0 1 0,1-2 0,0 1 0,0-1 0,11 5 0,-11-5 0,1 0 0,-1 0 0,0 0 0,0 1 0,7 7 0,-5-4 0,1 0 0,1-1 0,-1 1 0,13 4 0,-11-5 0,0 1 0,0-1 0,11 11 0,-12-9 0,0-1 0,1-1 0,0 0 0,1 0 0,-1-1 0,25 8 0,-21-9 0,0 2 0,-1 0 0,27 16 0,-24-11 0,33 14 0,-6-3 0,151 102 0,-179-117-341,0 0 0,0-1-1,25 6 1,-26-9-6485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7T09:20:33.585"/>
    </inkml:context>
    <inkml:brush xml:id="br0">
      <inkml:brushProperty name="width" value="0.05" units="cm"/>
      <inkml:brushProperty name="height" value="0.05" units="cm"/>
    </inkml:brush>
  </inkml:definitions>
  <inkml:trace contextRef="#ctx0" brushRef="#br0">0 1 24575,'0'4'0,"0"6"0,0 5 0,0 4 0,0 4 0,0 2 0,0 0 0,0 1 0,0 0 0,0 0 0,0-5-8191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7T09:20:35.496"/>
    </inkml:context>
    <inkml:brush xml:id="br0">
      <inkml:brushProperty name="width" value="0.05" units="cm"/>
      <inkml:brushProperty name="height" value="0.05" units="cm"/>
    </inkml:brush>
  </inkml:definitions>
  <inkml:trace contextRef="#ctx0" brushRef="#br0">0 76 24575,'0'-4'0,"4"-6"0,6-1 0,6 2 0,3 1 0,4-1 0,2 1 0,0 1 0,1 2 0,0 2 0,-4 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7T09:20:39.540"/>
    </inkml:context>
    <inkml:brush xml:id="br0">
      <inkml:brushProperty name="width" value="0.05" units="cm"/>
      <inkml:brushProperty name="height" value="0.05" units="cm"/>
    </inkml:brush>
  </inkml:definitions>
  <inkml:trace contextRef="#ctx0" brushRef="#br0">279 0 24575,'-120'71'0,"68"-47"0,41-20 0,1 1 0,0 0 0,0 0 0,-16 11 0,23-13 0,0 0 0,0 0 0,0 0 0,0 0 0,0 1 0,1-1 0,-1 1 0,1 0 0,0 0 0,0-1 0,1 1 0,-1 1 0,1-1 0,0 0 0,0 0 0,-1 6 0,1 0 0,0-1 0,0 1 0,1-1 0,0 1 0,1-1 0,0 1 0,5 18 0,-5-24 0,1 1 0,0-1 0,0 0 0,0 0 0,1 0 0,-1 0 0,1 0 0,0 0 0,0 0 0,0-1 0,1 0 0,-1 0 0,1 0 0,0 0 0,0 0 0,0-1 0,0 1 0,4 1 0,11 4 0,1-1 0,-1 0 0,1-2 0,37 7 0,-4-2 0,-37-6 0,-1 0 0,1-2 0,23 2 0,-33-4 0,-1-1 0,0 1 0,1-1 0,-1 0 0,0 0 0,0-1 0,0 1 0,0-1 0,0 0 0,0-1 0,0 1 0,-1-1 0,1 0 0,5-5 0,11-10 0,-1 0 0,-1-1 0,32-41 0,-48 53 0,1 0 0,-1 0 0,-1 0 0,1-1 0,-1 1 0,-1-1 0,1 1 0,-1-1 0,-1 0 0,1 0 0,-1 1 0,-1-1 0,1 0 0,-1 0 0,-1 1 0,1-1 0,-1 0 0,-1 1 0,1 0 0,-1-1 0,0 1 0,-6-8 0,5 10 0,0 2 0,0-1 0,0 0 0,-1 1 0,1 0 0,-1 0 0,0 0 0,0 1 0,0 0 0,0 0 0,0 0 0,-10-2 0,-1 0 0,0 2 0,0-1 0,-17 1 0,-16 2-1365,27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CFA52-50ED-49CF-96A3-BF659526357C}" type="datetimeFigureOut">
              <a:rPr lang="en-IN" smtClean="0"/>
              <a:t>09-06-2022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417A2-59B6-4BB0-A7FB-EBE6BDA67D2E}" type="slidenum">
              <a:rPr lang="en-IN" smtClean="0"/>
              <a:t>‹#›</a:t>
            </a:fld>
            <a:endParaRPr lang="en-IN"/>
          </a:p>
        </p:txBody>
      </p:sp>
    </p:spTree>
    <p:extLst>
      <p:ext uri="{BB962C8B-B14F-4D97-AF65-F5344CB8AC3E}">
        <p14:creationId xmlns:p14="http://schemas.microsoft.com/office/powerpoint/2010/main" val="1557969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D5417A2-59B6-4BB0-A7FB-EBE6BDA67D2E}" type="slidenum">
              <a:rPr lang="en-IN" smtClean="0"/>
              <a:t>102</a:t>
            </a:fld>
            <a:endParaRPr lang="en-IN"/>
          </a:p>
        </p:txBody>
      </p:sp>
    </p:spTree>
    <p:extLst>
      <p:ext uri="{BB962C8B-B14F-4D97-AF65-F5344CB8AC3E}">
        <p14:creationId xmlns:p14="http://schemas.microsoft.com/office/powerpoint/2010/main" val="274043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419948D-22BE-4E71-9033-0DF63ECE02F6}"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252995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419948D-22BE-4E71-9033-0DF63ECE02F6}"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652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419948D-22BE-4E71-9033-0DF63ECE02F6}"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1180689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9DB3BF-B4F4-4AD1-B6F1-6A91EDB0F8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B048D7F1-3CC5-4AA6-BB82-06C4A4B87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5489AED-74BD-4203-8681-D810155CECF1}"/>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66ACD640-DBC0-4AA3-81E0-C0EBB4A75BA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DEDF149E-7425-4BDD-BAD8-8FFF417CB297}"/>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05428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CE192D-7CEC-4413-B811-5490AF64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1F82BF0-3BE1-4C18-A38B-7F0C196B69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C359573-A8C7-4EA9-BC97-483411381D0A}"/>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76046F58-A74B-441E-B9AB-52A26768E1B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0D755A88-B2E1-4B71-A730-4A7717B45E97}"/>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9409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B8EC24-CF6C-42C1-A98A-A88F6D4A33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57281AC-DEB5-49B8-ADA7-30F50D86E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6EED75D-2613-4FB1-8261-1D73EB56DF56}"/>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D5DD249-B009-4145-AA3C-18D93DB3603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66F03517-C79E-4E9E-BDA2-838D6EB7221B}"/>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88834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49BFC-2777-4C43-BBF3-5502F3E978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6BBE58F-3C14-4E3D-9C2F-D19BD3ADA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FDA9307-C96D-4117-BABF-0B5DCB3FE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164C345-1F22-4150-A28D-3F638ECFB6C4}"/>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28C3625A-5802-431B-9D6D-97298775A54E}"/>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9244D6D9-8245-4846-8BD0-899F3A9FF806}"/>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98931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6E06FE-B6EF-4C1C-99D9-A211B22EEE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8035132-00C1-4126-9A90-C42648D45A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4BF62CE-8BD5-4252-AA84-915E88A314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B0DDB5B-E1EF-4999-B4BC-5A9A2CA1B4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AFCDE91-2C4C-463E-A753-CD2A8FF192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75A6DE54-3F40-45C9-95EF-804FD75ED329}"/>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xmlns="" id="{A9CAA42F-B1D8-448B-81E5-8F1601E5D9AB}"/>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xmlns="" id="{317B4F9B-D8B4-4D01-8C64-8A3A412DCC63}"/>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396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EB6B69-4BA2-4B08-BB65-EEE32EBB17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F25757A-1AF3-47F1-AAFB-5404C47726F8}"/>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xmlns="" id="{83CA267E-AAF3-4EBD-BC63-1E3988C3C1DD}"/>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xmlns="" id="{B13DDE6A-741C-4A97-AAE0-BC3DEECF2AC1}"/>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8537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E02D43D-EB4D-4A71-AAA5-E8962F18A637}"/>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xmlns="" id="{7E276F89-F0B9-4304-BCBE-78182092EE82}"/>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xmlns="" id="{91129256-3724-4337-8970-1D5AF80D4DA3}"/>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34881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EC8937-27F1-4114-9A30-D4DB80E08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E1F3FAE-1608-469B-80E3-49857C436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B731A7B-FC01-4D89-891E-310E5962D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B281139-C434-4194-A8B8-40C2B0E55975}"/>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40488E34-BEE1-4309-9F96-3010D3731CF3}"/>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C1F1673F-0BAB-4890-B096-9849BCE2E50E}"/>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1735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419948D-22BE-4E71-9033-0DF63ECE02F6}"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70797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1F5CC2-42EA-4278-B948-F16CB7786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999D6AD-BA46-4FF1-9D53-49D7EC1FB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7DF3D1C-E940-4630-AF7A-979149633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5DBB7DA-9502-4A0F-BC1C-A003B9087192}"/>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A3CF6357-C672-4810-9C91-E1E15CB647EC}"/>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3C12DF72-07D5-46B5-9362-5463FA834D5A}"/>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8478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85BB4-0DB5-45CF-BAF5-151C5351D3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A1A8CCF-F7A9-4A37-B359-A3B789C3F5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EAA3AA8-469E-4BE2-878A-F0C64CC5485F}"/>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0CD137C2-2725-43E1-87AB-5AF95CE5A331}"/>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D51E2F6E-7861-46BD-B861-A231D2330C7B}"/>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86775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7FE5B7C-C6F8-458E-B5B2-27FED467B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41A1A88-266A-43EC-8D37-C59623B4AA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5CAA982-7FA8-4AC0-B01F-05B9A1821B4C}"/>
              </a:ext>
            </a:extLst>
          </p:cNvPr>
          <p:cNvSpPr>
            <a:spLocks noGrp="1"/>
          </p:cNvSpPr>
          <p:nvPr>
            <p:ph type="dt" sz="half" idx="10"/>
          </p:nvPr>
        </p:nvSpPr>
        <p:spPr/>
        <p:txBody>
          <a:body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CBD58F4-7564-4136-9FAD-A58006F78232}"/>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568412E3-D996-41FF-A1EA-50354E36FCBE}"/>
              </a:ext>
            </a:extLst>
          </p:cNvPr>
          <p:cNvSpPr>
            <a:spLocks noGrp="1"/>
          </p:cNvSpPr>
          <p:nvPr>
            <p:ph type="sldNum" sz="quarter" idx="12"/>
          </p:nvPr>
        </p:nvSpPr>
        <p:spPr/>
        <p:txBody>
          <a:body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04965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83EA6-18FC-4952-9F51-95FF69DA7E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F0AB7A7-3F62-48D6-8F69-77560EF05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12CA6EB5-F474-4B82-A5F4-1730BA2C9770}"/>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AEEF8E80-90E9-4F74-B8DD-0950ED287AB6}"/>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CB444351-67AA-4427-AF3C-0529B6628B64}"/>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49100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17A0EA-AF3E-4416-ABA2-31BB4B5863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0123367-B5CA-4F9C-946D-C011D40D26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AFC8EF8-043C-47EF-B119-700E8BD847B7}"/>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06905D6A-F336-4A10-8D86-E9A56A0F528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6BB93875-8C9B-40C0-B1A5-696F2603C04C}"/>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29360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E2ECCC-8196-4A04-B8A4-63605BFC83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6D506FF-0152-457D-920F-6197EE0C0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1BCF14C-0FB5-470A-88D2-E8EAE0F9F2D6}"/>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80A28754-D528-4EC9-BAA5-105F0650C09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FDD5F644-E820-48DD-81A2-2A599B92E045}"/>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57985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6A6872-D0B4-4A62-8A2A-533084D84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D8093B9-D5A6-4B5D-AC5E-773493234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32B3BAA-05D4-4EB1-A418-F952F0DD5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C7226AE-D69E-4E41-9436-9C065A1DCDFF}"/>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3528A406-B85F-41C1-8974-49B1788AAB49}"/>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484C6CCA-BD1B-4BC9-B0AD-5273C28DBAD1}"/>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32675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60225A-35AC-435F-834F-A145DFF974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0B69FD8-39FB-4C35-98C8-8819BA878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453F9C0-0B9C-4574-9366-C5B47ACE4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0FB236E-A061-4861-8111-A57C8BE24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32CDB18-7B0D-4A50-9507-BD76091775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4F6928F-C1A2-412C-A376-980B2A586778}"/>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xmlns="" id="{64C18907-6809-40CE-BF9B-85896F236570}"/>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xmlns="" id="{E3D721A5-C447-4379-8595-118417F2E508}"/>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85173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36651-A0BD-4D87-A74D-1486B5AFFB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9D82B5C-E5F6-4C0C-B509-4C3EA3EF31B9}"/>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xmlns="" id="{54316D41-ED52-4A47-9C7A-C4B1C955C6C6}"/>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xmlns="" id="{1D809B90-161C-4569-836D-DCFFCEA92F1E}"/>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60503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DED806-4524-4EE0-BF44-D5828B96B1AF}"/>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xmlns="" id="{F09C786B-B7D6-4A58-9201-32F39D755578}"/>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xmlns="" id="{B76EBD81-2B7C-4BEA-9775-C1B6D2BF2D33}"/>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0978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19948D-22BE-4E71-9033-0DF63ECE02F6}"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232128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2D7D46-DA62-439A-943C-BBB8FCBD7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02E35B7-FEC8-4CFF-BAC7-01F2C4EDDD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3832937-E79A-41D1-BDD9-761B2772F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D65EE90-507F-4EB8-8190-76E0A33F6CB9}"/>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EEA8DB95-7AAE-4454-B8A6-2957F227BE50}"/>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1819EABC-2DEF-4D09-8584-C2EBD6FB553D}"/>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62362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3334C-4A43-4806-9C65-B8BE5BBF3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E296152-0A40-4338-B645-429807467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67EBCC0-E44E-4619-BF3E-50E840832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72891B0-D860-4645-9552-4D202C2EB76A}"/>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xmlns="" id="{9F55ED8F-511B-4672-9D15-F955F741AE19}"/>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xmlns="" id="{FDB2C776-077D-4F00-B3A7-267862DA8C89}"/>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7421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A2B25-27A1-45FD-82F4-B677E9FFE8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98BFB80-DD13-4FE2-B283-BF4DC72D0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CBE96FB-3FD7-49DD-8346-A1A73418B6A2}"/>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F23B5458-AE5D-4CE2-B568-09D2D96A7D9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5E0A3209-0DF3-4ECA-AC0C-994D6F6E67AD}"/>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83494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6B93671-3F11-476E-814F-5C8EEC4E5F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4FC7600-84BB-47B9-A006-C93C05B7E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277976D-42C4-484B-852F-CE89CF028AA6}"/>
              </a:ext>
            </a:extLst>
          </p:cNvPr>
          <p:cNvSpPr>
            <a:spLocks noGrp="1"/>
          </p:cNvSpPr>
          <p:nvPr>
            <p:ph type="dt" sz="half" idx="10"/>
          </p:nvPr>
        </p:nvSpPr>
        <p:spPr/>
        <p:txBody>
          <a:body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95209709-DF2A-4ECC-971E-CFB92DC1C72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D6EE9B88-0632-4841-9C22-43A1CE88C350}"/>
              </a:ext>
            </a:extLst>
          </p:cNvPr>
          <p:cNvSpPr>
            <a:spLocks noGrp="1"/>
          </p:cNvSpPr>
          <p:nvPr>
            <p:ph type="sldNum" sz="quarter" idx="12"/>
          </p:nvPr>
        </p:nvSpPr>
        <p:spPr/>
        <p:txBody>
          <a:body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0993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419948D-22BE-4E71-9033-0DF63ECE02F6}"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36855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419948D-22BE-4E71-9033-0DF63ECE02F6}" type="datetimeFigureOut">
              <a:rPr lang="en-IN" smtClean="0"/>
              <a:t>09-06-2022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339014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419948D-22BE-4E71-9033-0DF63ECE02F6}" type="datetimeFigureOut">
              <a:rPr lang="en-IN" smtClean="0"/>
              <a:t>09-06-2022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1613980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9948D-22BE-4E71-9033-0DF63ECE02F6}" type="datetimeFigureOut">
              <a:rPr lang="en-IN" smtClean="0"/>
              <a:t>09-06-2022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395557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19948D-22BE-4E71-9033-0DF63ECE02F6}"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1485996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19948D-22BE-4E71-9033-0DF63ECE02F6}"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42EA28-546A-43E6-8B10-4CF95E9F499E}" type="slidenum">
              <a:rPr lang="en-IN" smtClean="0"/>
              <a:t>‹#›</a:t>
            </a:fld>
            <a:endParaRPr lang="en-IN"/>
          </a:p>
        </p:txBody>
      </p:sp>
    </p:spTree>
    <p:extLst>
      <p:ext uri="{BB962C8B-B14F-4D97-AF65-F5344CB8AC3E}">
        <p14:creationId xmlns:p14="http://schemas.microsoft.com/office/powerpoint/2010/main" val="427925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9948D-22BE-4E71-9033-0DF63ECE02F6}" type="datetimeFigureOut">
              <a:rPr lang="en-IN" smtClean="0"/>
              <a:t>09-06-2022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42EA28-546A-43E6-8B10-4CF95E9F499E}" type="slidenum">
              <a:rPr lang="en-IN" smtClean="0"/>
              <a:t>‹#›</a:t>
            </a:fld>
            <a:endParaRPr lang="en-IN"/>
          </a:p>
        </p:txBody>
      </p:sp>
    </p:spTree>
    <p:extLst>
      <p:ext uri="{BB962C8B-B14F-4D97-AF65-F5344CB8AC3E}">
        <p14:creationId xmlns:p14="http://schemas.microsoft.com/office/powerpoint/2010/main" val="2017325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E70D0C6-D596-4288-B5DC-4B5646AC0D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DFCC288-01E4-494C-BC9E-F7F514FB2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746CAB1-BA70-4043-8223-A6D2F293EA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892866-ED89-49F4-BF9C-7D387260666C}"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BEE5E5F3-00F2-4037-880F-A49073B1D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7AB0C346-4BA2-4754-A27A-26DE22E55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566AF-B7ED-4E7D-ABF5-490CE4893C2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78629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8C567A4-8272-4558-9AEA-0C1E4CB3E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5B8D02C-DE96-440E-AA7D-4C5D6C918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676BCBC-E93A-4478-81C0-5CF690B4C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735DA-BDE7-415A-8D46-0E6DF44D1F52}" type="datetimeFigureOut">
              <a:rPr lang="en-IN" smtClean="0">
                <a:solidFill>
                  <a:prstClr val="black">
                    <a:tint val="75000"/>
                  </a:prstClr>
                </a:solidFill>
              </a:rPr>
              <a:pPr/>
              <a:t>09-06-2022</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xmlns="" id="{67998B12-F39B-444F-8240-85D4D87F89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xmlns="" id="{D7478C32-EE97-4235-95B6-C49265D1A5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195C0-FB2E-4CB2-9443-BA533388E995}"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81947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hyperlink" Target="https://cryptography.io/en/latest/hazmat/primitives/asymmetric/index.html#asymmetric-algorithms"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hyperlink" Target="https://www.devglan.com/online-tools/rsa-encryption-decryption" TargetMode="Externa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cloud.mongodb.co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data.mongodb-api.com/app/data-qghaw/endpoint/data/beta"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www.youtube.com/watch?v=esKNjzDZItQ"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mongoc.org/libmongoc/current/installing.html#prerequisites-for-libmongo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mongoc.org/libmongoc/current/tutorial.html#pkg-config" TargetMode="External"/><Relationship Id="rId2" Type="http://schemas.openxmlformats.org/officeDocument/2006/relationships/hyperlink" Target="http://mongoc.org/libmongoc/current/tutorial.html#id8"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mongodb.com/drivers/c/" TargetMode="External"/><Relationship Id="rId7" Type="http://schemas.openxmlformats.org/officeDocument/2006/relationships/hyperlink" Target="https://esp32io.com/tutorials/esp32-mysql" TargetMode="External"/><Relationship Id="rId2" Type="http://schemas.openxmlformats.org/officeDocument/2006/relationships/hyperlink" Target="https://cloud.mongodb.com/v2/6184fca65f4a4211fc9366a6#clusters" TargetMode="External"/><Relationship Id="rId1" Type="http://schemas.openxmlformats.org/officeDocument/2006/relationships/slideLayout" Target="../slideLayouts/slideLayout7.xml"/><Relationship Id="rId6" Type="http://schemas.openxmlformats.org/officeDocument/2006/relationships/hyperlink" Target="http://mongoc.org/libmongoc/current/" TargetMode="External"/><Relationship Id="rId5" Type="http://schemas.openxmlformats.org/officeDocument/2006/relationships/hyperlink" Target="http://mongoc.org/libmongoc/current/tutorial.html" TargetMode="External"/><Relationship Id="rId4" Type="http://schemas.openxmlformats.org/officeDocument/2006/relationships/hyperlink" Target="http://mongoc.org/libmongoc/current/installing.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jimb-cc.medium.com/esp-and-mongodb-sitting-in-a-tree-7d043fb1a4d" TargetMode="External"/><Relationship Id="rId2" Type="http://schemas.openxmlformats.org/officeDocument/2006/relationships/hyperlink" Target="https://www.mongodb.com/developer/how-to/create-data-api-10-min-realm/"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76.xml.rels><?xml version="1.0" encoding="UTF-8" standalone="yes"?>
<Relationships xmlns="http://schemas.openxmlformats.org/package/2006/relationships"><Relationship Id="rId2" Type="http://schemas.openxmlformats.org/officeDocument/2006/relationships/hyperlink" Target="https://umbraco.com/knowledge-base/http-status-codes/#1xx" TargetMode="Externa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hyperlink" Target="https://umbraco.com/knowledge-base/http-status-codes/#4xx" TargetMode="External"/><Relationship Id="rId2" Type="http://schemas.openxmlformats.org/officeDocument/2006/relationships/hyperlink" Target="https://umbraco.com/knowledge-base/http-status-codes/#3xx" TargetMode="Externa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www.mongodb.com/try/download/database-tools" TargetMode="External"/><Relationship Id="rId2" Type="http://schemas.openxmlformats.org/officeDocument/2006/relationships/hyperlink" Target="https://www.mongodb.com/try/download/community" TargetMode="Externa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2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jpeg"/></Relationships>
</file>

<file path=ppt/slides/_rels/slide226.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png"/><Relationship Id="rId1" Type="http://schemas.openxmlformats.org/officeDocument/2006/relationships/slideLayout" Target="../slideLayouts/slideLayout13.xml"/><Relationship Id="rId4" Type="http://schemas.openxmlformats.org/officeDocument/2006/relationships/image" Target="../media/image190.heic"/></Relationships>
</file>

<file path=ppt/slides/_rels/slide228.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91.jp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clipboard/media/image9.emf"/><Relationship Id="rId13" Type="http://schemas.openxmlformats.org/officeDocument/2006/relationships/image" Target="../media/image196.jp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95.jpg"/><Relationship Id="rId2" Type="http://schemas.openxmlformats.org/officeDocument/2006/relationships/image" Target="../media/image193.png"/><Relationship Id="rId1" Type="http://schemas.openxmlformats.org/officeDocument/2006/relationships/slideLayout" Target="../slideLayouts/slideLayout13.xml"/><Relationship Id="rId6" Type="http://schemas.openxmlformats.org/officeDocument/2006/relationships/image" Target="../../clipboard/media/image8.emf"/><Relationship Id="rId11" Type="http://schemas.openxmlformats.org/officeDocument/2006/relationships/image" Target="../media/image194.png"/><Relationship Id="rId5" Type="http://schemas.openxmlformats.org/officeDocument/2006/relationships/customXml" Target="../ink/ink2.xml"/><Relationship Id="rId10" Type="http://schemas.openxmlformats.org/officeDocument/2006/relationships/image" Target="../../clipboard/media/image10.emf"/><Relationship Id="rId4" Type="http://schemas.openxmlformats.org/officeDocument/2006/relationships/image" Target="../../clipboard/media/image7.emf"/><Relationship Id="rId9" Type="http://schemas.openxmlformats.org/officeDocument/2006/relationships/customXml" Target="../ink/ink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89.jpg"/><Relationship Id="rId1" Type="http://schemas.openxmlformats.org/officeDocument/2006/relationships/slideLayout" Target="../slideLayouts/slideLayout24.xml"/><Relationship Id="rId5" Type="http://schemas.openxmlformats.org/officeDocument/2006/relationships/image" Target="../media/image199.png"/><Relationship Id="rId4" Type="http://schemas.openxmlformats.org/officeDocument/2006/relationships/image" Target="../media/image198.png"/></Relationships>
</file>

<file path=ppt/slides/_rels/slide235.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3.png"/></Relationships>
</file>

<file path=ppt/slides/_rels/slide239.xml.rels><?xml version="1.0" encoding="UTF-8" standalone="yes"?>
<Relationships xmlns="http://schemas.openxmlformats.org/package/2006/relationships"><Relationship Id="rId2" Type="http://schemas.openxmlformats.org/officeDocument/2006/relationships/hyperlink" Target="https://puravidaapps.com/btchat.ph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2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24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iot.appinventor.mit.edu/#/bluetoothle/bluetoothleintro" TargetMode="External"/><Relationship Id="rId2" Type="http://schemas.openxmlformats.org/officeDocument/2006/relationships/hyperlink" Target="http://www.martyncurrey.com/arduino-hm-10-and-app-inventor-2/#AI2"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hyperlink" Target="https://www.csselectronics.com/pages/obd2-pid-table-on-board-diagnostics-j1979" TargetMode="External"/><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35.png"/><Relationship Id="rId11" Type="http://schemas.openxmlformats.org/officeDocument/2006/relationships/image" Target="../media/image229.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hyperlink" Target="https://www.instructables.com/CAN-Bus-Sniffing-and-Broadcasting-with-Arduino/" TargetMode="Externa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hyperlink" Target="https://www.amazon.in/dp/B094ZJKVGK?ref_=cm_sw_r_cp_ud_dp_J9A2V2V6CB5JR22R5N3G" TargetMode="External"/><Relationship Id="rId5" Type="http://schemas.openxmlformats.org/officeDocument/2006/relationships/hyperlink" Target="https://www.amazon.in/gp/product/B07JR221MH/ref=ewc_pr_img_2?smid=A3OFE3UKIO43OW&amp;psc=1" TargetMode="External"/><Relationship Id="rId4" Type="http://schemas.openxmlformats.org/officeDocument/2006/relationships/image" Target="../media/image248.png"/></Relationships>
</file>

<file path=ppt/slides/_rels/slide267.xml.rels><?xml version="1.0" encoding="UTF-8" standalone="yes"?>
<Relationships xmlns="http://schemas.openxmlformats.org/package/2006/relationships"><Relationship Id="rId3" Type="http://schemas.openxmlformats.org/officeDocument/2006/relationships/hyperlink" Target="https://www.amazon.in/dp/B083LC9YTQ?ref_=cm_sw_r_cp_ud_dp_YJNJ0J2FVK1HPQ47N61X" TargetMode="External"/><Relationship Id="rId2" Type="http://schemas.openxmlformats.org/officeDocument/2006/relationships/image" Target="../media/image249.png"/><Relationship Id="rId1" Type="http://schemas.openxmlformats.org/officeDocument/2006/relationships/slideLayout" Target="../slideLayouts/slideLayout7.xml"/><Relationship Id="rId5" Type="http://schemas.openxmlformats.org/officeDocument/2006/relationships/hyperlink" Target="https://www.youtube.com/watch?v=EG94t0rqag4" TargetMode="External"/><Relationship Id="rId4" Type="http://schemas.openxmlformats.org/officeDocument/2006/relationships/image" Target="../media/image250.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hyperlink" Target="https://microcontrollerslab.com/gsm-module-interfacing-arduino-send-receive-sms/" TargetMode="Externa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29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docs.espressif.com/projects/espressif-esp-faq/en/latest/software-framework/ble-b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astminuteengineers.com/sim900-gsm-shield-arduino-tutori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utorialspoint.com/difference-between-hardware-serial-and-software-serial-in-arduin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ircuits4you.com/2018/12/31/esp32-hardware-serial2-example/"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electronicwings.com/arduino/gps-module-interfacing-with-arduino-uno" TargetMode="External"/><Relationship Id="rId2" Type="http://schemas.openxmlformats.org/officeDocument/2006/relationships/hyperlink" Target="https://create.arduino.cc/projecthub/ruchir1674/how-to-interface-gps-module-neo-6m-with-arduino-8f90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electronics.howstuffworks.com/gadgets/travel/gps1.ht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electronicwings.com/arduino/gps-module-interfacing-with-arduino-uno" TargetMode="Externa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astro.unl.edu/naap/motion1/tc_history.html"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hyperlink" Target="https://gpx.cgtk.co.uk/v2/CsGF6" TargetMode="Externa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mymaps.google.com/" TargetMode="Externa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mymaps.google.com/" TargetMode="External"/><Relationship Id="rId2" Type="http://schemas.openxmlformats.org/officeDocument/2006/relationships/hyperlink" Target="https://mygeodata.cloud/converter/gpx-to-csv" TargetMode="Externa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Meet_28_May</a:t>
            </a:r>
            <a:endParaRPr lang="en-IN" dirty="0"/>
          </a:p>
        </p:txBody>
      </p:sp>
      <p:sp>
        <p:nvSpPr>
          <p:cNvPr id="3" name="Content Placeholder 2"/>
          <p:cNvSpPr>
            <a:spLocks noGrp="1"/>
          </p:cNvSpPr>
          <p:nvPr>
            <p:ph idx="1"/>
          </p:nvPr>
        </p:nvSpPr>
        <p:spPr/>
        <p:txBody>
          <a:bodyPr/>
          <a:lstStyle/>
          <a:p>
            <a:r>
              <a:rPr lang="en-US" dirty="0" smtClean="0"/>
              <a:t>Found </a:t>
            </a:r>
            <a:r>
              <a:rPr lang="en-US" dirty="0" err="1" smtClean="0"/>
              <a:t>gps</a:t>
            </a:r>
            <a:r>
              <a:rPr lang="en-US" dirty="0" smtClean="0"/>
              <a:t> co-ordinates of a </a:t>
            </a:r>
            <a:r>
              <a:rPr lang="en-US" dirty="0" err="1" smtClean="0"/>
              <a:t>gmap</a:t>
            </a:r>
            <a:r>
              <a:rPr lang="en-US" dirty="0" smtClean="0"/>
              <a:t> route and created a complete virtual trip with </a:t>
            </a:r>
            <a:r>
              <a:rPr lang="en-US" dirty="0" err="1" smtClean="0"/>
              <a:t>obd</a:t>
            </a:r>
            <a:r>
              <a:rPr lang="en-US" dirty="0" smtClean="0"/>
              <a:t> parameters and location co-ordinates</a:t>
            </a:r>
            <a:endParaRPr lang="en-IN" dirty="0"/>
          </a:p>
        </p:txBody>
      </p:sp>
    </p:spTree>
    <p:extLst>
      <p:ext uri="{BB962C8B-B14F-4D97-AF65-F5344CB8AC3E}">
        <p14:creationId xmlns:p14="http://schemas.microsoft.com/office/powerpoint/2010/main" val="107575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7_Mar</a:t>
            </a:r>
            <a:endParaRPr lang="en-IN" dirty="0"/>
          </a:p>
        </p:txBody>
      </p:sp>
      <p:sp>
        <p:nvSpPr>
          <p:cNvPr id="3" name="Content Placeholder 2"/>
          <p:cNvSpPr>
            <a:spLocks noGrp="1"/>
          </p:cNvSpPr>
          <p:nvPr>
            <p:ph idx="1"/>
          </p:nvPr>
        </p:nvSpPr>
        <p:spPr/>
        <p:txBody>
          <a:bodyPr/>
          <a:lstStyle/>
          <a:p>
            <a:r>
              <a:rPr lang="en-US" dirty="0" smtClean="0"/>
              <a:t>Amit is working on the lock part</a:t>
            </a:r>
          </a:p>
          <a:p>
            <a:r>
              <a:rPr lang="en-US" dirty="0" smtClean="0"/>
              <a:t>Added the drop down menu for selection of beacon id in Query function in ble_conductor and in login screen of ble_user</a:t>
            </a:r>
          </a:p>
          <a:p>
            <a:r>
              <a:rPr lang="en-US" dirty="0" smtClean="0"/>
              <a:t>Made the Query result expandable in conductor app</a:t>
            </a:r>
          </a:p>
          <a:p>
            <a:r>
              <a:rPr lang="en-US" dirty="0" smtClean="0"/>
              <a:t>Added functionality to remove passenger entry from conductor app</a:t>
            </a:r>
          </a:p>
          <a:p>
            <a:r>
              <a:rPr lang="en-US" dirty="0" smtClean="0"/>
              <a:t>Added side menu and home buttons in app</a:t>
            </a:r>
          </a:p>
          <a:p>
            <a:r>
              <a:rPr lang="en-US" dirty="0"/>
              <a:t>Prepared a user manual for both the apps</a:t>
            </a:r>
          </a:p>
          <a:p>
            <a:r>
              <a:rPr lang="en-US" dirty="0" smtClean="0"/>
              <a:t>Will work on disconnection issue this week</a:t>
            </a:r>
          </a:p>
        </p:txBody>
      </p:sp>
    </p:spTree>
    <p:extLst>
      <p:ext uri="{BB962C8B-B14F-4D97-AF65-F5344CB8AC3E}">
        <p14:creationId xmlns:p14="http://schemas.microsoft.com/office/powerpoint/2010/main" val="9547563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94BAAF13-F7BC-46DA-B362-783D0CB1B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312" y="438406"/>
            <a:ext cx="5090088" cy="5981187"/>
          </a:xfrm>
        </p:spPr>
      </p:pic>
      <p:sp>
        <p:nvSpPr>
          <p:cNvPr id="6" name="TextBox 5">
            <a:extLst>
              <a:ext uri="{FF2B5EF4-FFF2-40B4-BE49-F238E27FC236}">
                <a16:creationId xmlns="" xmlns:a16="http://schemas.microsoft.com/office/drawing/2014/main" id="{0C4E229B-ACE8-4A58-8E1A-7097DA8F08E5}"/>
              </a:ext>
            </a:extLst>
          </p:cNvPr>
          <p:cNvSpPr txBox="1"/>
          <p:nvPr/>
        </p:nvSpPr>
        <p:spPr>
          <a:xfrm>
            <a:off x="5262282" y="654423"/>
            <a:ext cx="6113929" cy="1477328"/>
          </a:xfrm>
          <a:prstGeom prst="rect">
            <a:avLst/>
          </a:prstGeom>
          <a:noFill/>
        </p:spPr>
        <p:txBody>
          <a:bodyPr wrap="square" rtlCol="0">
            <a:spAutoFit/>
          </a:bodyPr>
          <a:lstStyle/>
          <a:p>
            <a:pPr algn="l"/>
            <a:r>
              <a:rPr lang="en-US" b="0" i="0" dirty="0">
                <a:solidFill>
                  <a:srgbClr val="000000"/>
                </a:solidFill>
                <a:effectLst/>
                <a:latin typeface="Akzidenz Grotesk BQ Medium"/>
              </a:rPr>
              <a:t>Network Isolation</a:t>
            </a:r>
            <a:br>
              <a:rPr lang="en-US" b="0" i="0" dirty="0">
                <a:solidFill>
                  <a:srgbClr val="000000"/>
                </a:solidFill>
                <a:effectLst/>
                <a:latin typeface="Akzidenz Grotesk BQ Medium"/>
              </a:rPr>
            </a:br>
            <a:r>
              <a:rPr lang="en-US" b="0" i="0" dirty="0">
                <a:solidFill>
                  <a:srgbClr val="000000"/>
                </a:solidFill>
                <a:effectLst/>
                <a:latin typeface="Akzidenz Grotesk BQ Light"/>
              </a:rPr>
              <a:t>MongoDB Atlas dedicated clusters are deployed in a unique Virtual Private Cloud (VPC) with dedicated firewalls. Access must be granted by an IP access list or VPC Peering.</a:t>
            </a:r>
          </a:p>
          <a:p>
            <a:endParaRPr lang="en-IN" dirty="0"/>
          </a:p>
        </p:txBody>
      </p:sp>
      <p:sp>
        <p:nvSpPr>
          <p:cNvPr id="7" name="TextBox 6">
            <a:extLst>
              <a:ext uri="{FF2B5EF4-FFF2-40B4-BE49-F238E27FC236}">
                <a16:creationId xmlns="" xmlns:a16="http://schemas.microsoft.com/office/drawing/2014/main" id="{5608FE3D-4ED2-43D3-B2E5-8A4875816659}"/>
              </a:ext>
            </a:extLst>
          </p:cNvPr>
          <p:cNvSpPr txBox="1"/>
          <p:nvPr/>
        </p:nvSpPr>
        <p:spPr>
          <a:xfrm>
            <a:off x="5262282" y="2599765"/>
            <a:ext cx="6177578" cy="1200329"/>
          </a:xfrm>
          <a:prstGeom prst="rect">
            <a:avLst/>
          </a:prstGeom>
          <a:noFill/>
        </p:spPr>
        <p:txBody>
          <a:bodyPr wrap="square" rtlCol="0">
            <a:spAutoFit/>
          </a:bodyPr>
          <a:lstStyle/>
          <a:p>
            <a:pPr algn="l"/>
            <a:r>
              <a:rPr lang="en-US" b="0" i="0" dirty="0">
                <a:solidFill>
                  <a:srgbClr val="000000"/>
                </a:solidFill>
                <a:effectLst/>
                <a:latin typeface="Akzidenz Grotesk BQ Medium"/>
              </a:rPr>
              <a:t>Role-based access management</a:t>
            </a:r>
          </a:p>
          <a:p>
            <a:pPr algn="l"/>
            <a:r>
              <a:rPr lang="en-US" b="0" i="0" dirty="0">
                <a:solidFill>
                  <a:srgbClr val="000000"/>
                </a:solidFill>
                <a:effectLst/>
                <a:latin typeface="Akzidenz Grotesk BQ Light"/>
              </a:rPr>
              <a:t>Configure sophisticated role-based access rules to control which users and teams can access, manipulate, and delete data in your databases</a:t>
            </a:r>
          </a:p>
        </p:txBody>
      </p:sp>
      <p:sp>
        <p:nvSpPr>
          <p:cNvPr id="8" name="TextBox 7">
            <a:extLst>
              <a:ext uri="{FF2B5EF4-FFF2-40B4-BE49-F238E27FC236}">
                <a16:creationId xmlns="" xmlns:a16="http://schemas.microsoft.com/office/drawing/2014/main" id="{F9A81A4D-7CF8-401B-BD71-5DDC17965F20}"/>
              </a:ext>
            </a:extLst>
          </p:cNvPr>
          <p:cNvSpPr txBox="1"/>
          <p:nvPr/>
        </p:nvSpPr>
        <p:spPr>
          <a:xfrm>
            <a:off x="5262281" y="4302284"/>
            <a:ext cx="6113929" cy="2585323"/>
          </a:xfrm>
          <a:prstGeom prst="rect">
            <a:avLst/>
          </a:prstGeom>
          <a:noFill/>
        </p:spPr>
        <p:txBody>
          <a:bodyPr wrap="square" rtlCol="0">
            <a:spAutoFit/>
          </a:bodyPr>
          <a:lstStyle/>
          <a:p>
            <a:pPr algn="l"/>
            <a:r>
              <a:rPr lang="en-IN" b="0" i="0" dirty="0">
                <a:solidFill>
                  <a:srgbClr val="000000"/>
                </a:solidFill>
                <a:effectLst/>
                <a:latin typeface="Akzidenz Grotesk BQ Medium"/>
              </a:rPr>
              <a:t>End-to-end encryption</a:t>
            </a:r>
          </a:p>
          <a:p>
            <a:pPr algn="l"/>
            <a:r>
              <a:rPr lang="en-IN" b="0" i="0" dirty="0">
                <a:solidFill>
                  <a:srgbClr val="000000"/>
                </a:solidFill>
                <a:effectLst/>
                <a:latin typeface="Akzidenz Grotesk BQ Light"/>
              </a:rPr>
              <a:t>All network traffic is encrypted using Transport layer Security (TLS), with flexibility to configure the minimum TLS protocol version. Encryption for data at rest is automated using encrypted storage volumes.</a:t>
            </a:r>
          </a:p>
          <a:p>
            <a:pPr algn="l"/>
            <a:r>
              <a:rPr lang="en-US" b="0" i="0" dirty="0">
                <a:solidFill>
                  <a:srgbClr val="000000"/>
                </a:solidFill>
                <a:effectLst/>
                <a:latin typeface="Akzidenz Grotesk BQ Light"/>
              </a:rPr>
              <a:t>Enable </a:t>
            </a:r>
            <a:r>
              <a:rPr lang="en-US" dirty="0">
                <a:latin typeface="Akzidenz Grotesk BQ Light"/>
              </a:rPr>
              <a:t>automatic client-side field level encryption</a:t>
            </a:r>
            <a:r>
              <a:rPr lang="en-US" b="0" i="0" dirty="0">
                <a:effectLst/>
                <a:latin typeface="Akzidenz Grotesk BQ Light"/>
              </a:rPr>
              <a:t> </a:t>
            </a:r>
            <a:r>
              <a:rPr lang="en-US" b="0" i="0" dirty="0">
                <a:solidFill>
                  <a:srgbClr val="000000"/>
                </a:solidFill>
                <a:effectLst/>
                <a:latin typeface="Akzidenz Grotesk BQ Light"/>
              </a:rPr>
              <a:t>to encrypt sensitive data before it leaves the application and lands in the cloud.</a:t>
            </a:r>
            <a:endParaRPr lang="en-IN" b="0" i="0" dirty="0">
              <a:solidFill>
                <a:srgbClr val="000000"/>
              </a:solidFill>
              <a:effectLst/>
              <a:latin typeface="Akzidenz Grotesk BQ Light"/>
            </a:endParaRPr>
          </a:p>
          <a:p>
            <a:endParaRPr lang="en-IN" dirty="0"/>
          </a:p>
        </p:txBody>
      </p:sp>
    </p:spTree>
    <p:extLst>
      <p:ext uri="{BB962C8B-B14F-4D97-AF65-F5344CB8AC3E}">
        <p14:creationId xmlns:p14="http://schemas.microsoft.com/office/powerpoint/2010/main" val="7358282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224" y="2548767"/>
            <a:ext cx="10515600" cy="1325563"/>
          </a:xfrm>
        </p:spPr>
        <p:txBody>
          <a:bodyPr/>
          <a:lstStyle/>
          <a:p>
            <a:r>
              <a:rPr lang="en-US" dirty="0" smtClean="0"/>
              <a:t>EXPERIMENT 5 : </a:t>
            </a:r>
            <a:br>
              <a:rPr lang="en-US" dirty="0" smtClean="0"/>
            </a:br>
            <a:r>
              <a:rPr lang="en-US" dirty="0" smtClean="0"/>
              <a:t>CAN Bus communication between two ESP32</a:t>
            </a:r>
            <a:endParaRPr lang="en-IN" dirty="0"/>
          </a:p>
        </p:txBody>
      </p:sp>
    </p:spTree>
    <p:extLst>
      <p:ext uri="{BB962C8B-B14F-4D97-AF65-F5344CB8AC3E}">
        <p14:creationId xmlns:p14="http://schemas.microsoft.com/office/powerpoint/2010/main" val="10768677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84914" y="2197289"/>
            <a:ext cx="2470245" cy="106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ESP32 (1)</a:t>
            </a:r>
          </a:p>
          <a:p>
            <a:pPr algn="ctr"/>
            <a:endParaRPr lang="en-US" dirty="0"/>
          </a:p>
          <a:p>
            <a:pPr algn="ctr"/>
            <a:r>
              <a:rPr lang="en-US" sz="1100" dirty="0" smtClean="0">
                <a:solidFill>
                  <a:srgbClr val="FF0000"/>
                </a:solidFill>
              </a:rPr>
              <a:t>5V    GND    G5     G4</a:t>
            </a:r>
            <a:endParaRPr lang="en-IN" sz="1100" dirty="0">
              <a:solidFill>
                <a:srgbClr val="FF0000"/>
              </a:solidFill>
            </a:endParaRPr>
          </a:p>
        </p:txBody>
      </p:sp>
      <p:sp>
        <p:nvSpPr>
          <p:cNvPr id="6" name="Rectangle 5"/>
          <p:cNvSpPr/>
          <p:nvPr/>
        </p:nvSpPr>
        <p:spPr>
          <a:xfrm>
            <a:off x="1364776" y="3957851"/>
            <a:ext cx="1719617" cy="12282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200" dirty="0" smtClean="0">
                <a:solidFill>
                  <a:srgbClr val="FF0000"/>
                </a:solidFill>
              </a:rPr>
              <a:t>V      G       </a:t>
            </a:r>
            <a:r>
              <a:rPr lang="en-US" sz="1200" dirty="0" err="1" smtClean="0">
                <a:solidFill>
                  <a:srgbClr val="FF0000"/>
                </a:solidFill>
              </a:rPr>
              <a:t>Tx</a:t>
            </a:r>
            <a:r>
              <a:rPr lang="en-US" sz="1200" dirty="0" smtClean="0">
                <a:solidFill>
                  <a:srgbClr val="FF0000"/>
                </a:solidFill>
              </a:rPr>
              <a:t>     Rx</a:t>
            </a:r>
          </a:p>
          <a:p>
            <a:pPr algn="ctr"/>
            <a:endParaRPr lang="en-US" dirty="0" smtClean="0"/>
          </a:p>
          <a:p>
            <a:pPr algn="ctr"/>
            <a:r>
              <a:rPr lang="en-US" dirty="0" smtClean="0"/>
              <a:t>CAN (1)</a:t>
            </a:r>
            <a:endParaRPr lang="en-IN" dirty="0"/>
          </a:p>
        </p:txBody>
      </p:sp>
      <p:cxnSp>
        <p:nvCxnSpPr>
          <p:cNvPr id="9" name="Straight Connector 8"/>
          <p:cNvCxnSpPr/>
          <p:nvPr/>
        </p:nvCxnSpPr>
        <p:spPr>
          <a:xfrm>
            <a:off x="1678675" y="3261814"/>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01767" y="3261813"/>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42866" y="3261813"/>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665958" y="3261813"/>
            <a:ext cx="11278" cy="696037"/>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019499" y="2197289"/>
            <a:ext cx="2470245" cy="106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ESP32 (2)</a:t>
            </a:r>
          </a:p>
          <a:p>
            <a:pPr algn="ctr"/>
            <a:endParaRPr lang="en-US" dirty="0"/>
          </a:p>
          <a:p>
            <a:pPr algn="ctr"/>
            <a:r>
              <a:rPr lang="en-US" sz="1100" dirty="0" smtClean="0">
                <a:solidFill>
                  <a:srgbClr val="FF0000"/>
                </a:solidFill>
              </a:rPr>
              <a:t>5V    GND    G5     G4</a:t>
            </a:r>
            <a:endParaRPr lang="en-IN" sz="1100" dirty="0">
              <a:solidFill>
                <a:srgbClr val="FF0000"/>
              </a:solidFill>
            </a:endParaRPr>
          </a:p>
        </p:txBody>
      </p:sp>
      <p:sp>
        <p:nvSpPr>
          <p:cNvPr id="18" name="Rectangle 17"/>
          <p:cNvSpPr/>
          <p:nvPr/>
        </p:nvSpPr>
        <p:spPr>
          <a:xfrm>
            <a:off x="7399361" y="3957851"/>
            <a:ext cx="1719617" cy="12282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200" dirty="0" smtClean="0">
                <a:solidFill>
                  <a:srgbClr val="FF0000"/>
                </a:solidFill>
              </a:rPr>
              <a:t>V      G       </a:t>
            </a:r>
            <a:r>
              <a:rPr lang="en-US" sz="1200" dirty="0" err="1" smtClean="0">
                <a:solidFill>
                  <a:srgbClr val="FF0000"/>
                </a:solidFill>
              </a:rPr>
              <a:t>Tx</a:t>
            </a:r>
            <a:r>
              <a:rPr lang="en-US" sz="1200" dirty="0" smtClean="0">
                <a:solidFill>
                  <a:srgbClr val="FF0000"/>
                </a:solidFill>
              </a:rPr>
              <a:t>     Rx</a:t>
            </a:r>
          </a:p>
          <a:p>
            <a:pPr algn="ctr"/>
            <a:endParaRPr lang="en-US" dirty="0" smtClean="0"/>
          </a:p>
          <a:p>
            <a:pPr algn="ctr"/>
            <a:r>
              <a:rPr lang="en-US" dirty="0" smtClean="0"/>
              <a:t>CAN (2)</a:t>
            </a:r>
            <a:endParaRPr lang="en-IN" dirty="0"/>
          </a:p>
        </p:txBody>
      </p:sp>
      <p:cxnSp>
        <p:nvCxnSpPr>
          <p:cNvPr id="19" name="Straight Connector 18"/>
          <p:cNvCxnSpPr/>
          <p:nvPr/>
        </p:nvCxnSpPr>
        <p:spPr>
          <a:xfrm>
            <a:off x="7713260" y="3261814"/>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36352" y="3261813"/>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377451" y="3261813"/>
            <a:ext cx="13647"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700543" y="3261813"/>
            <a:ext cx="11278" cy="69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83391" y="5210352"/>
            <a:ext cx="0" cy="1138958"/>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883391" y="6359864"/>
            <a:ext cx="6828430" cy="272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8700543" y="5126109"/>
            <a:ext cx="0" cy="125285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a:xfrm>
            <a:off x="2015414" y="5187344"/>
            <a:ext cx="0" cy="58446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1" name="Straight Connector 30"/>
          <p:cNvCxnSpPr/>
          <p:nvPr/>
        </p:nvCxnSpPr>
        <p:spPr>
          <a:xfrm>
            <a:off x="2015414" y="5759353"/>
            <a:ext cx="6828430" cy="2729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a:off x="8832566" y="5187343"/>
            <a:ext cx="0" cy="584465"/>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3" name="TextBox 32"/>
          <p:cNvSpPr txBox="1"/>
          <p:nvPr/>
        </p:nvSpPr>
        <p:spPr>
          <a:xfrm>
            <a:off x="3745450" y="532262"/>
            <a:ext cx="3104311" cy="584775"/>
          </a:xfrm>
          <a:prstGeom prst="rect">
            <a:avLst/>
          </a:prstGeom>
          <a:noFill/>
        </p:spPr>
        <p:txBody>
          <a:bodyPr wrap="none" rtlCol="0">
            <a:spAutoFit/>
          </a:bodyPr>
          <a:lstStyle/>
          <a:p>
            <a:r>
              <a:rPr lang="en-US" sz="3200" b="1" dirty="0" smtClean="0"/>
              <a:t>BLOCK DIAGRAM</a:t>
            </a:r>
            <a:endParaRPr lang="en-IN" sz="3200" b="1" dirty="0"/>
          </a:p>
        </p:txBody>
      </p:sp>
      <p:pic>
        <p:nvPicPr>
          <p:cNvPr id="35" name="Picture 34"/>
          <p:cNvPicPr>
            <a:picLocks noChangeAspect="1"/>
          </p:cNvPicPr>
          <p:nvPr/>
        </p:nvPicPr>
        <p:blipFill rotWithShape="1">
          <a:blip r:embed="rId3"/>
          <a:srcRect t="8735" b="21446"/>
          <a:stretch/>
        </p:blipFill>
        <p:spPr>
          <a:xfrm>
            <a:off x="2429576" y="5786649"/>
            <a:ext cx="280221" cy="553354"/>
          </a:xfrm>
          <a:prstGeom prst="rect">
            <a:avLst/>
          </a:prstGeom>
        </p:spPr>
      </p:pic>
      <p:pic>
        <p:nvPicPr>
          <p:cNvPr id="36" name="Picture 35"/>
          <p:cNvPicPr>
            <a:picLocks noChangeAspect="1"/>
          </p:cNvPicPr>
          <p:nvPr/>
        </p:nvPicPr>
        <p:blipFill rotWithShape="1">
          <a:blip r:embed="rId3"/>
          <a:srcRect t="8735" b="21446"/>
          <a:stretch/>
        </p:blipFill>
        <p:spPr>
          <a:xfrm>
            <a:off x="7966697" y="5820157"/>
            <a:ext cx="280221" cy="553354"/>
          </a:xfrm>
          <a:prstGeom prst="rect">
            <a:avLst/>
          </a:prstGeom>
        </p:spPr>
      </p:pic>
      <p:sp>
        <p:nvSpPr>
          <p:cNvPr id="37" name="TextBox 36"/>
          <p:cNvSpPr txBox="1"/>
          <p:nvPr/>
        </p:nvSpPr>
        <p:spPr>
          <a:xfrm>
            <a:off x="2606817" y="5844124"/>
            <a:ext cx="742511" cy="369332"/>
          </a:xfrm>
          <a:prstGeom prst="rect">
            <a:avLst/>
          </a:prstGeom>
          <a:noFill/>
        </p:spPr>
        <p:txBody>
          <a:bodyPr wrap="none" rtlCol="0">
            <a:spAutoFit/>
          </a:bodyPr>
          <a:lstStyle/>
          <a:p>
            <a:r>
              <a:rPr lang="en-US" dirty="0" smtClean="0"/>
              <a:t>120 </a:t>
            </a:r>
            <a:r>
              <a:rPr lang="el-GR" dirty="0" smtClean="0"/>
              <a:t>Ω</a:t>
            </a:r>
            <a:endParaRPr lang="en-IN" dirty="0"/>
          </a:p>
        </p:txBody>
      </p:sp>
      <p:sp>
        <p:nvSpPr>
          <p:cNvPr id="38" name="TextBox 37"/>
          <p:cNvSpPr txBox="1"/>
          <p:nvPr/>
        </p:nvSpPr>
        <p:spPr>
          <a:xfrm>
            <a:off x="7267403" y="5844124"/>
            <a:ext cx="742511" cy="369332"/>
          </a:xfrm>
          <a:prstGeom prst="rect">
            <a:avLst/>
          </a:prstGeom>
          <a:noFill/>
        </p:spPr>
        <p:txBody>
          <a:bodyPr wrap="none" rtlCol="0">
            <a:spAutoFit/>
          </a:bodyPr>
          <a:lstStyle/>
          <a:p>
            <a:r>
              <a:rPr lang="en-US" dirty="0" smtClean="0"/>
              <a:t>120 </a:t>
            </a:r>
            <a:r>
              <a:rPr lang="el-GR" dirty="0" smtClean="0"/>
              <a:t>Ω</a:t>
            </a:r>
            <a:endParaRPr lang="en-IN" dirty="0"/>
          </a:p>
        </p:txBody>
      </p:sp>
    </p:spTree>
    <p:extLst>
      <p:ext uri="{BB962C8B-B14F-4D97-AF65-F5344CB8AC3E}">
        <p14:creationId xmlns:p14="http://schemas.microsoft.com/office/powerpoint/2010/main" val="2315032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0626" y="1405719"/>
            <a:ext cx="10002672" cy="3474706"/>
          </a:xfrm>
        </p:spPr>
        <p:txBody>
          <a:bodyPr/>
          <a:lstStyle/>
          <a:p>
            <a:pPr marL="0" indent="0" algn="just">
              <a:buNone/>
            </a:pPr>
            <a:r>
              <a:rPr lang="en-US" dirty="0" smtClean="0"/>
              <a:t>In this experiment we are trying to communicate between two ESP32 using CAN Bus: </a:t>
            </a:r>
          </a:p>
          <a:p>
            <a:pPr marL="0" indent="0" algn="just">
              <a:buNone/>
            </a:pPr>
            <a:r>
              <a:rPr lang="en-US" dirty="0"/>
              <a:t>F</a:t>
            </a:r>
            <a:r>
              <a:rPr lang="en-US" dirty="0" smtClean="0"/>
              <a:t>irst </a:t>
            </a:r>
            <a:r>
              <a:rPr lang="en-US" dirty="0"/>
              <a:t>ESP32 module: </a:t>
            </a:r>
            <a:r>
              <a:rPr lang="en-US" dirty="0" smtClean="0"/>
              <a:t>Receiving </a:t>
            </a:r>
            <a:r>
              <a:rPr lang="en-US" dirty="0"/>
              <a:t>string, </a:t>
            </a:r>
            <a:r>
              <a:rPr lang="en-US" dirty="0" smtClean="0"/>
              <a:t>Converting </a:t>
            </a:r>
            <a:r>
              <a:rPr lang="en-US" dirty="0"/>
              <a:t>to upper case and </a:t>
            </a:r>
            <a:r>
              <a:rPr lang="en-US" dirty="0" smtClean="0"/>
              <a:t>Respond back</a:t>
            </a:r>
          </a:p>
          <a:p>
            <a:pPr marL="0" indent="0" algn="just">
              <a:buNone/>
            </a:pPr>
            <a:r>
              <a:rPr lang="en-US" dirty="0"/>
              <a:t>S</a:t>
            </a:r>
            <a:r>
              <a:rPr lang="en-US" dirty="0" smtClean="0"/>
              <a:t>econd </a:t>
            </a:r>
            <a:r>
              <a:rPr lang="en-US" dirty="0"/>
              <a:t>ESP32 module: </a:t>
            </a:r>
            <a:r>
              <a:rPr lang="en-US" dirty="0" smtClean="0"/>
              <a:t>Sending </a:t>
            </a:r>
            <a:r>
              <a:rPr lang="en-US" dirty="0"/>
              <a:t>the string that need to be converted to upper case, </a:t>
            </a:r>
            <a:r>
              <a:rPr lang="en-US" dirty="0" smtClean="0"/>
              <a:t>Receiving </a:t>
            </a:r>
            <a:r>
              <a:rPr lang="en-US" dirty="0"/>
              <a:t>response and show it to Terminal</a:t>
            </a:r>
            <a:endParaRPr lang="en-IN" dirty="0"/>
          </a:p>
        </p:txBody>
      </p:sp>
    </p:spTree>
    <p:extLst>
      <p:ext uri="{BB962C8B-B14F-4D97-AF65-F5344CB8AC3E}">
        <p14:creationId xmlns:p14="http://schemas.microsoft.com/office/powerpoint/2010/main" val="746096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149" y="914400"/>
            <a:ext cx="10739651" cy="5262563"/>
          </a:xfrm>
        </p:spPr>
        <p:txBody>
          <a:bodyPr>
            <a:normAutofit/>
          </a:bodyPr>
          <a:lstStyle/>
          <a:p>
            <a:pPr algn="just"/>
            <a:r>
              <a:rPr lang="en-US" dirty="0"/>
              <a:t>Terminal resistors are needed in CAN bus systems because CAN communication flows are two-way. The termination at each end absorbs the CAN signal energy, ensuring that this is not reflected from the cable ends. Such reflections would cause interference and potentially damaged signals.</a:t>
            </a:r>
          </a:p>
          <a:p>
            <a:pPr algn="just"/>
            <a:r>
              <a:rPr lang="en-US" dirty="0"/>
              <a:t>The reflection challenge grows with the length of the cables as well as the CAN bus bit rate. This is why it is critical to add proper termination in larger CAN networks.</a:t>
            </a:r>
          </a:p>
          <a:p>
            <a:pPr algn="just"/>
            <a:r>
              <a:rPr lang="en-US" dirty="0"/>
              <a:t>For best results, the CAN bus termination should match the nominal impedance of the cables, which for ISO 11898-2 (high speed CAN) is specified at 120 Ohm. Hence 120 Ohm termination adaptors are considered the standard for CAN bus.</a:t>
            </a:r>
          </a:p>
          <a:p>
            <a:pPr marL="0" indent="0" algn="just">
              <a:buNone/>
            </a:pPr>
            <a:endParaRPr lang="en-IN" dirty="0"/>
          </a:p>
        </p:txBody>
      </p:sp>
    </p:spTree>
    <p:extLst>
      <p:ext uri="{BB962C8B-B14F-4D97-AF65-F5344CB8AC3E}">
        <p14:creationId xmlns:p14="http://schemas.microsoft.com/office/powerpoint/2010/main" val="28739177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565" y="1852193"/>
            <a:ext cx="11258634" cy="4125527"/>
          </a:xfrm>
          <a:prstGeom prst="rect">
            <a:avLst/>
          </a:prstGeom>
        </p:spPr>
      </p:pic>
      <p:sp>
        <p:nvSpPr>
          <p:cNvPr id="5" name="TextBox 4"/>
          <p:cNvSpPr txBox="1"/>
          <p:nvPr/>
        </p:nvSpPr>
        <p:spPr>
          <a:xfrm>
            <a:off x="4926842" y="614149"/>
            <a:ext cx="5786651" cy="584775"/>
          </a:xfrm>
          <a:prstGeom prst="rect">
            <a:avLst/>
          </a:prstGeom>
          <a:noFill/>
        </p:spPr>
        <p:txBody>
          <a:bodyPr wrap="square" rtlCol="0">
            <a:spAutoFit/>
          </a:bodyPr>
          <a:lstStyle/>
          <a:p>
            <a:r>
              <a:rPr lang="en-US" sz="3200" b="1" dirty="0" smtClean="0"/>
              <a:t>OUTPUT</a:t>
            </a:r>
            <a:endParaRPr lang="en-IN" sz="3200" b="1" dirty="0"/>
          </a:p>
        </p:txBody>
      </p:sp>
    </p:spTree>
    <p:extLst>
      <p:ext uri="{BB962C8B-B14F-4D97-AF65-F5344CB8AC3E}">
        <p14:creationId xmlns:p14="http://schemas.microsoft.com/office/powerpoint/2010/main" val="589694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438" y="2562415"/>
            <a:ext cx="10515600" cy="1325563"/>
          </a:xfrm>
        </p:spPr>
        <p:txBody>
          <a:bodyPr/>
          <a:lstStyle/>
          <a:p>
            <a:r>
              <a:rPr lang="en-IN" dirty="0" smtClean="0"/>
              <a:t>Experiment 6</a:t>
            </a:r>
            <a:br>
              <a:rPr lang="en-IN" dirty="0" smtClean="0"/>
            </a:br>
            <a:r>
              <a:rPr lang="en-IN" dirty="0" err="1" smtClean="0"/>
              <a:t>Gps</a:t>
            </a:r>
            <a:r>
              <a:rPr lang="en-IN" dirty="0" smtClean="0"/>
              <a:t> Module testing with </a:t>
            </a:r>
            <a:r>
              <a:rPr lang="en-IN" dirty="0" err="1" smtClean="0"/>
              <a:t>Arduino</a:t>
            </a:r>
            <a:endParaRPr lang="en-IN" dirty="0"/>
          </a:p>
        </p:txBody>
      </p:sp>
    </p:spTree>
    <p:extLst>
      <p:ext uri="{BB962C8B-B14F-4D97-AF65-F5344CB8AC3E}">
        <p14:creationId xmlns:p14="http://schemas.microsoft.com/office/powerpoint/2010/main" val="35495655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344" y="395785"/>
            <a:ext cx="11348301" cy="5773003"/>
          </a:xfrm>
          <a:prstGeom prst="rect">
            <a:avLst/>
          </a:prstGeom>
        </p:spPr>
      </p:pic>
    </p:spTree>
    <p:extLst>
      <p:ext uri="{BB962C8B-B14F-4D97-AF65-F5344CB8AC3E}">
        <p14:creationId xmlns:p14="http://schemas.microsoft.com/office/powerpoint/2010/main" val="22606782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058"/>
          <a:stretch/>
        </p:blipFill>
        <p:spPr>
          <a:xfrm>
            <a:off x="128926" y="272955"/>
            <a:ext cx="11967539" cy="6455391"/>
          </a:xfrm>
          <a:prstGeom prst="rect">
            <a:avLst/>
          </a:prstGeom>
        </p:spPr>
      </p:pic>
      <p:cxnSp>
        <p:nvCxnSpPr>
          <p:cNvPr id="5" name="Straight Arrow Connector 4"/>
          <p:cNvCxnSpPr/>
          <p:nvPr/>
        </p:nvCxnSpPr>
        <p:spPr>
          <a:xfrm flipH="1">
            <a:off x="4217158" y="0"/>
            <a:ext cx="286603" cy="4640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687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710" y="136478"/>
            <a:ext cx="11696546" cy="6576096"/>
          </a:xfrm>
          <a:prstGeom prst="rect">
            <a:avLst/>
          </a:prstGeom>
        </p:spPr>
      </p:pic>
    </p:spTree>
    <p:extLst>
      <p:ext uri="{BB962C8B-B14F-4D97-AF65-F5344CB8AC3E}">
        <p14:creationId xmlns:p14="http://schemas.microsoft.com/office/powerpoint/2010/main" val="1319748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28_feb</a:t>
            </a:r>
            <a:endParaRPr lang="en-IN" dirty="0"/>
          </a:p>
        </p:txBody>
      </p:sp>
      <p:sp>
        <p:nvSpPr>
          <p:cNvPr id="3" name="Content Placeholder 2"/>
          <p:cNvSpPr>
            <a:spLocks noGrp="1"/>
          </p:cNvSpPr>
          <p:nvPr>
            <p:ph idx="1"/>
          </p:nvPr>
        </p:nvSpPr>
        <p:spPr/>
        <p:txBody>
          <a:bodyPr/>
          <a:lstStyle/>
          <a:p>
            <a:r>
              <a:rPr lang="en-US" dirty="0" smtClean="0"/>
              <a:t>Resolved the reconnection problem in Esp32</a:t>
            </a:r>
          </a:p>
          <a:p>
            <a:r>
              <a:rPr lang="en-US" dirty="0" smtClean="0"/>
              <a:t>Added the remove entry functionality in apps and delete functionality in MongoDB realm functions</a:t>
            </a:r>
          </a:p>
          <a:p>
            <a:r>
              <a:rPr lang="en-US" dirty="0" smtClean="0"/>
              <a:t>Decompiled the </a:t>
            </a:r>
            <a:r>
              <a:rPr lang="en-US" dirty="0" err="1" smtClean="0"/>
              <a:t>apk</a:t>
            </a:r>
            <a:r>
              <a:rPr lang="en-US" dirty="0" smtClean="0"/>
              <a:t> files and got the java codes for our apps</a:t>
            </a:r>
          </a:p>
          <a:p>
            <a:r>
              <a:rPr lang="en-US" dirty="0" smtClean="0"/>
              <a:t>Amit is working on the lock part</a:t>
            </a:r>
          </a:p>
          <a:p>
            <a:r>
              <a:rPr lang="en-US" dirty="0" smtClean="0"/>
              <a:t>Demo</a:t>
            </a:r>
            <a:endParaRPr lang="en-IN" dirty="0"/>
          </a:p>
        </p:txBody>
      </p:sp>
    </p:spTree>
    <p:extLst>
      <p:ext uri="{BB962C8B-B14F-4D97-AF65-F5344CB8AC3E}">
        <p14:creationId xmlns:p14="http://schemas.microsoft.com/office/powerpoint/2010/main" val="4373887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964" y="2248516"/>
            <a:ext cx="10515600" cy="1325563"/>
          </a:xfrm>
        </p:spPr>
        <p:txBody>
          <a:bodyPr/>
          <a:lstStyle/>
          <a:p>
            <a:r>
              <a:rPr lang="en-IN" b="1" dirty="0" smtClean="0"/>
              <a:t>Experiment 7:</a:t>
            </a:r>
            <a:br>
              <a:rPr lang="en-IN" b="1" dirty="0" smtClean="0"/>
            </a:br>
            <a:r>
              <a:rPr lang="en-IN" b="1" dirty="0" smtClean="0"/>
              <a:t>GPS module merged with GSM</a:t>
            </a:r>
            <a:endParaRPr lang="en-IN" b="1" dirty="0"/>
          </a:p>
        </p:txBody>
      </p:sp>
    </p:spTree>
    <p:extLst>
      <p:ext uri="{BB962C8B-B14F-4D97-AF65-F5344CB8AC3E}">
        <p14:creationId xmlns:p14="http://schemas.microsoft.com/office/powerpoint/2010/main" val="41059247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6295"/>
          <a:stretch/>
        </p:blipFill>
        <p:spPr>
          <a:xfrm>
            <a:off x="146277" y="85527"/>
            <a:ext cx="5230941" cy="266737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69" b="10827"/>
          <a:stretch/>
        </p:blipFill>
        <p:spPr>
          <a:xfrm>
            <a:off x="8447964" y="85527"/>
            <a:ext cx="3357351" cy="6677701"/>
          </a:xfrm>
          <a:prstGeom prst="rect">
            <a:avLst/>
          </a:prstGeom>
        </p:spPr>
      </p:pic>
    </p:spTree>
    <p:extLst>
      <p:ext uri="{BB962C8B-B14F-4D97-AF65-F5344CB8AC3E}">
        <p14:creationId xmlns:p14="http://schemas.microsoft.com/office/powerpoint/2010/main" val="34043387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8890" b="34584"/>
          <a:stretch/>
        </p:blipFill>
        <p:spPr>
          <a:xfrm>
            <a:off x="1078173" y="227335"/>
            <a:ext cx="3603009" cy="6457451"/>
          </a:xfrm>
          <a:prstGeom prst="rect">
            <a:avLst/>
          </a:prstGeom>
        </p:spPr>
      </p:pic>
      <p:cxnSp>
        <p:nvCxnSpPr>
          <p:cNvPr id="5" name="Straight Arrow Connector 4"/>
          <p:cNvCxnSpPr/>
          <p:nvPr/>
        </p:nvCxnSpPr>
        <p:spPr>
          <a:xfrm flipH="1">
            <a:off x="3589361" y="3766782"/>
            <a:ext cx="2606723" cy="10372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96084" y="3456060"/>
            <a:ext cx="4217158" cy="523220"/>
          </a:xfrm>
          <a:prstGeom prst="rect">
            <a:avLst/>
          </a:prstGeom>
          <a:noFill/>
        </p:spPr>
        <p:txBody>
          <a:bodyPr wrap="square" rtlCol="0">
            <a:spAutoFit/>
          </a:bodyPr>
          <a:lstStyle/>
          <a:p>
            <a:r>
              <a:rPr lang="en-IN" sz="2800" b="1" dirty="0" smtClean="0"/>
              <a:t>Location Tracked by GPS</a:t>
            </a:r>
            <a:endParaRPr lang="en-IN" sz="2800" b="1" dirty="0"/>
          </a:p>
        </p:txBody>
      </p:sp>
    </p:spTree>
    <p:extLst>
      <p:ext uri="{BB962C8B-B14F-4D97-AF65-F5344CB8AC3E}">
        <p14:creationId xmlns:p14="http://schemas.microsoft.com/office/powerpoint/2010/main" val="15806223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236" y="2726187"/>
            <a:ext cx="10515600" cy="1325563"/>
          </a:xfrm>
        </p:spPr>
        <p:txBody>
          <a:bodyPr/>
          <a:lstStyle/>
          <a:p>
            <a:r>
              <a:rPr lang="en-IN" dirty="0" smtClean="0"/>
              <a:t>Advanced Encryption Standard</a:t>
            </a:r>
            <a:endParaRPr lang="en-IN" dirty="0"/>
          </a:p>
        </p:txBody>
      </p:sp>
    </p:spTree>
    <p:extLst>
      <p:ext uri="{BB962C8B-B14F-4D97-AF65-F5344CB8AC3E}">
        <p14:creationId xmlns:p14="http://schemas.microsoft.com/office/powerpoint/2010/main" val="2738977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550"/>
          <a:stretch/>
        </p:blipFill>
        <p:spPr>
          <a:xfrm>
            <a:off x="245904" y="1119116"/>
            <a:ext cx="11863336" cy="5090615"/>
          </a:xfrm>
          <a:prstGeom prst="rect">
            <a:avLst/>
          </a:prstGeom>
        </p:spPr>
      </p:pic>
      <p:cxnSp>
        <p:nvCxnSpPr>
          <p:cNvPr id="11" name="Straight Arrow Connector 10"/>
          <p:cNvCxnSpPr/>
          <p:nvPr/>
        </p:nvCxnSpPr>
        <p:spPr>
          <a:xfrm>
            <a:off x="4435522" y="1337481"/>
            <a:ext cx="0" cy="3002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loud 11"/>
          <p:cNvSpPr/>
          <p:nvPr/>
        </p:nvSpPr>
        <p:spPr>
          <a:xfrm>
            <a:off x="4162568" y="136478"/>
            <a:ext cx="3466531" cy="1351128"/>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Not https therefore encryption needed</a:t>
            </a:r>
            <a:endParaRPr lang="en-IN" dirty="0"/>
          </a:p>
        </p:txBody>
      </p:sp>
    </p:spTree>
    <p:extLst>
      <p:ext uri="{BB962C8B-B14F-4D97-AF65-F5344CB8AC3E}">
        <p14:creationId xmlns:p14="http://schemas.microsoft.com/office/powerpoint/2010/main" val="18947982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24333" y="1086132"/>
            <a:ext cx="2183641" cy="8871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SUBSTITUTION WORD</a:t>
            </a:r>
            <a:endParaRPr lang="en-IN" dirty="0"/>
          </a:p>
        </p:txBody>
      </p:sp>
      <p:sp>
        <p:nvSpPr>
          <p:cNvPr id="6" name="Rectangle 5"/>
          <p:cNvSpPr/>
          <p:nvPr/>
        </p:nvSpPr>
        <p:spPr>
          <a:xfrm>
            <a:off x="1924334" y="2677234"/>
            <a:ext cx="2183641" cy="8871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SHIFT ROWS</a:t>
            </a:r>
            <a:endParaRPr lang="en-IN" dirty="0"/>
          </a:p>
        </p:txBody>
      </p:sp>
      <p:sp>
        <p:nvSpPr>
          <p:cNvPr id="7" name="Rectangle 6"/>
          <p:cNvSpPr/>
          <p:nvPr/>
        </p:nvSpPr>
        <p:spPr>
          <a:xfrm>
            <a:off x="1924334" y="4085228"/>
            <a:ext cx="2183641" cy="8871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MIX COLUMNS</a:t>
            </a:r>
            <a:endParaRPr lang="en-IN" dirty="0"/>
          </a:p>
        </p:txBody>
      </p:sp>
      <p:cxnSp>
        <p:nvCxnSpPr>
          <p:cNvPr id="11" name="Straight Arrow Connector 10"/>
          <p:cNvCxnSpPr/>
          <p:nvPr/>
        </p:nvCxnSpPr>
        <p:spPr>
          <a:xfrm>
            <a:off x="2852382" y="672004"/>
            <a:ext cx="13648" cy="36735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2879678" y="3564339"/>
            <a:ext cx="0" cy="520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2866030" y="1984041"/>
            <a:ext cx="13648" cy="6931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250745" y="364802"/>
            <a:ext cx="1896353" cy="369332"/>
          </a:xfrm>
          <a:prstGeom prst="rect">
            <a:avLst/>
          </a:prstGeom>
          <a:noFill/>
        </p:spPr>
        <p:txBody>
          <a:bodyPr wrap="none" rtlCol="0">
            <a:spAutoFit/>
          </a:bodyPr>
          <a:lstStyle/>
          <a:p>
            <a:r>
              <a:rPr lang="en-IN" dirty="0" smtClean="0"/>
              <a:t>Message(128 bits)</a:t>
            </a:r>
            <a:endParaRPr lang="en-IN" dirty="0"/>
          </a:p>
        </p:txBody>
      </p:sp>
      <p:pic>
        <p:nvPicPr>
          <p:cNvPr id="19" name="Picture 18"/>
          <p:cNvPicPr>
            <a:picLocks noChangeAspect="1"/>
          </p:cNvPicPr>
          <p:nvPr/>
        </p:nvPicPr>
        <p:blipFill>
          <a:blip r:embed="rId2"/>
          <a:stretch>
            <a:fillRect/>
          </a:stretch>
        </p:blipFill>
        <p:spPr>
          <a:xfrm>
            <a:off x="8065137" y="844802"/>
            <a:ext cx="2784833" cy="2478647"/>
          </a:xfrm>
          <a:prstGeom prst="rect">
            <a:avLst/>
          </a:prstGeom>
        </p:spPr>
      </p:pic>
      <p:sp>
        <p:nvSpPr>
          <p:cNvPr id="21" name="Rectangle 20"/>
          <p:cNvSpPr/>
          <p:nvPr/>
        </p:nvSpPr>
        <p:spPr>
          <a:xfrm>
            <a:off x="1924333" y="5493222"/>
            <a:ext cx="2222765" cy="934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ADDING ROUND KEYS</a:t>
            </a:r>
            <a:endParaRPr lang="en-IN" dirty="0"/>
          </a:p>
        </p:txBody>
      </p:sp>
      <p:cxnSp>
        <p:nvCxnSpPr>
          <p:cNvPr id="22" name="Straight Arrow Connector 21"/>
          <p:cNvCxnSpPr/>
          <p:nvPr/>
        </p:nvCxnSpPr>
        <p:spPr>
          <a:xfrm>
            <a:off x="2854657" y="4972333"/>
            <a:ext cx="0" cy="520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45110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6453" y="820638"/>
            <a:ext cx="9466538" cy="5085622"/>
          </a:xfrm>
          <a:prstGeom prst="rect">
            <a:avLst/>
          </a:prstGeom>
        </p:spPr>
      </p:pic>
    </p:spTree>
    <p:extLst>
      <p:ext uri="{BB962C8B-B14F-4D97-AF65-F5344CB8AC3E}">
        <p14:creationId xmlns:p14="http://schemas.microsoft.com/office/powerpoint/2010/main" val="34014964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1994" y="1555693"/>
            <a:ext cx="7287642" cy="4210638"/>
          </a:xfrm>
          <a:prstGeom prst="rect">
            <a:avLst/>
          </a:prstGeom>
        </p:spPr>
      </p:pic>
    </p:spTree>
    <p:extLst>
      <p:ext uri="{BB962C8B-B14F-4D97-AF65-F5344CB8AC3E}">
        <p14:creationId xmlns:p14="http://schemas.microsoft.com/office/powerpoint/2010/main" val="4419791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595" y="1334817"/>
            <a:ext cx="4744112" cy="1486107"/>
          </a:xfrm>
          <a:prstGeom prst="rect">
            <a:avLst/>
          </a:prstGeom>
        </p:spPr>
      </p:pic>
      <p:pic>
        <p:nvPicPr>
          <p:cNvPr id="5" name="Picture 4"/>
          <p:cNvPicPr>
            <a:picLocks noChangeAspect="1"/>
          </p:cNvPicPr>
          <p:nvPr/>
        </p:nvPicPr>
        <p:blipFill>
          <a:blip r:embed="rId3"/>
          <a:stretch>
            <a:fillRect/>
          </a:stretch>
        </p:blipFill>
        <p:spPr>
          <a:xfrm>
            <a:off x="189174" y="2981306"/>
            <a:ext cx="7297168" cy="3324689"/>
          </a:xfrm>
          <a:prstGeom prst="rect">
            <a:avLst/>
          </a:prstGeom>
        </p:spPr>
      </p:pic>
      <p:pic>
        <p:nvPicPr>
          <p:cNvPr id="6" name="Picture 5"/>
          <p:cNvPicPr>
            <a:picLocks noChangeAspect="1"/>
          </p:cNvPicPr>
          <p:nvPr/>
        </p:nvPicPr>
        <p:blipFill rotWithShape="1">
          <a:blip r:embed="rId4"/>
          <a:srcRect l="15225" t="-8328"/>
          <a:stretch/>
        </p:blipFill>
        <p:spPr>
          <a:xfrm>
            <a:off x="189174" y="712840"/>
            <a:ext cx="3149622" cy="361191"/>
          </a:xfrm>
          <a:prstGeom prst="rect">
            <a:avLst/>
          </a:prstGeom>
        </p:spPr>
      </p:pic>
    </p:spTree>
    <p:extLst>
      <p:ext uri="{BB962C8B-B14F-4D97-AF65-F5344CB8AC3E}">
        <p14:creationId xmlns:p14="http://schemas.microsoft.com/office/powerpoint/2010/main" val="665630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8175" y="405599"/>
            <a:ext cx="3858813" cy="369332"/>
          </a:xfrm>
          <a:prstGeom prst="rect">
            <a:avLst/>
          </a:prstGeom>
        </p:spPr>
        <p:txBody>
          <a:bodyPr wrap="none">
            <a:spAutoFit/>
          </a:bodyPr>
          <a:lstStyle/>
          <a:p>
            <a:r>
              <a:rPr lang="en-IN" b="1" dirty="0" err="1">
                <a:solidFill>
                  <a:srgbClr val="000000"/>
                </a:solidFill>
                <a:latin typeface="Courier New" panose="02070309020205020404" pitchFamily="49" charset="0"/>
              </a:rPr>
              <a:t>AddRoundKey</a:t>
            </a:r>
            <a:r>
              <a:rPr lang="en-IN" b="1" dirty="0">
                <a:solidFill>
                  <a:srgbClr val="000000"/>
                </a:solidFill>
                <a:latin typeface="Courier New" panose="02070309020205020404" pitchFamily="49" charset="0"/>
              </a:rPr>
              <a:t>() </a:t>
            </a:r>
            <a:r>
              <a:rPr lang="en-IN" b="1" dirty="0">
                <a:solidFill>
                  <a:srgbClr val="000000"/>
                </a:solidFill>
                <a:latin typeface="Arial" panose="020B0604020202020204" pitchFamily="34" charset="0"/>
              </a:rPr>
              <a:t>Transformation </a:t>
            </a:r>
            <a:endParaRPr lang="en-IN" dirty="0"/>
          </a:p>
        </p:txBody>
      </p:sp>
      <p:sp>
        <p:nvSpPr>
          <p:cNvPr id="5" name="Rectangle 4"/>
          <p:cNvSpPr/>
          <p:nvPr/>
        </p:nvSpPr>
        <p:spPr>
          <a:xfrm>
            <a:off x="618175" y="1083944"/>
            <a:ext cx="10968774" cy="646331"/>
          </a:xfrm>
          <a:prstGeom prst="rect">
            <a:avLst/>
          </a:prstGeom>
        </p:spPr>
        <p:txBody>
          <a:bodyPr wrap="square">
            <a:spAutoFit/>
          </a:bodyPr>
          <a:lstStyle/>
          <a:p>
            <a:r>
              <a:rPr lang="en-US" dirty="0">
                <a:solidFill>
                  <a:srgbClr val="000000"/>
                </a:solidFill>
                <a:latin typeface="Times New Roman" panose="02020603050405020304" pitchFamily="18" charset="0"/>
              </a:rPr>
              <a:t>In the </a:t>
            </a:r>
            <a:r>
              <a:rPr lang="en-US" b="1" dirty="0" err="1">
                <a:solidFill>
                  <a:srgbClr val="000000"/>
                </a:solidFill>
                <a:latin typeface="Courier New" panose="02070309020205020404" pitchFamily="49" charset="0"/>
              </a:rPr>
              <a:t>AddRoundKey</a:t>
            </a:r>
            <a:r>
              <a:rPr lang="en-US" b="1" dirty="0">
                <a:solidFill>
                  <a:srgbClr val="000000"/>
                </a:solidFill>
                <a:latin typeface="Courier New" panose="02070309020205020404" pitchFamily="49" charset="0"/>
              </a:rPr>
              <a:t>() </a:t>
            </a:r>
            <a:r>
              <a:rPr lang="en-US" dirty="0">
                <a:solidFill>
                  <a:srgbClr val="000000"/>
                </a:solidFill>
                <a:latin typeface="Times New Roman" panose="02020603050405020304" pitchFamily="18" charset="0"/>
              </a:rPr>
              <a:t>transformation, a Round Key is added to the State by a simple bitwise </a:t>
            </a:r>
          </a:p>
          <a:p>
            <a:r>
              <a:rPr lang="en-IN" dirty="0">
                <a:solidFill>
                  <a:srgbClr val="000000"/>
                </a:solidFill>
                <a:latin typeface="Times New Roman" panose="02020603050405020304" pitchFamily="18" charset="0"/>
              </a:rPr>
              <a:t>XOR operation. </a:t>
            </a:r>
            <a:endParaRPr lang="en-IN" dirty="0"/>
          </a:p>
        </p:txBody>
      </p:sp>
      <p:pic>
        <p:nvPicPr>
          <p:cNvPr id="6" name="Picture 5"/>
          <p:cNvPicPr>
            <a:picLocks noChangeAspect="1"/>
          </p:cNvPicPr>
          <p:nvPr/>
        </p:nvPicPr>
        <p:blipFill>
          <a:blip r:embed="rId2"/>
          <a:stretch>
            <a:fillRect/>
          </a:stretch>
        </p:blipFill>
        <p:spPr>
          <a:xfrm>
            <a:off x="618175" y="1848761"/>
            <a:ext cx="9084464" cy="566893"/>
          </a:xfrm>
          <a:prstGeom prst="rect">
            <a:avLst/>
          </a:prstGeom>
        </p:spPr>
      </p:pic>
      <p:pic>
        <p:nvPicPr>
          <p:cNvPr id="7" name="Picture 6"/>
          <p:cNvPicPr>
            <a:picLocks noChangeAspect="1"/>
          </p:cNvPicPr>
          <p:nvPr/>
        </p:nvPicPr>
        <p:blipFill>
          <a:blip r:embed="rId3"/>
          <a:stretch>
            <a:fillRect/>
          </a:stretch>
        </p:blipFill>
        <p:spPr>
          <a:xfrm>
            <a:off x="482680" y="2534140"/>
            <a:ext cx="7678222" cy="3753374"/>
          </a:xfrm>
          <a:prstGeom prst="rect">
            <a:avLst/>
          </a:prstGeom>
        </p:spPr>
      </p:pic>
    </p:spTree>
    <p:extLst>
      <p:ext uri="{BB962C8B-B14F-4D97-AF65-F5344CB8AC3E}">
        <p14:creationId xmlns:p14="http://schemas.microsoft.com/office/powerpoint/2010/main" val="141164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14_feb</a:t>
            </a:r>
            <a:endParaRPr lang="en-IN" dirty="0"/>
          </a:p>
        </p:txBody>
      </p:sp>
      <p:sp>
        <p:nvSpPr>
          <p:cNvPr id="3" name="Content Placeholder 2"/>
          <p:cNvSpPr>
            <a:spLocks noGrp="1"/>
          </p:cNvSpPr>
          <p:nvPr>
            <p:ph idx="1"/>
          </p:nvPr>
        </p:nvSpPr>
        <p:spPr/>
        <p:txBody>
          <a:bodyPr/>
          <a:lstStyle/>
          <a:p>
            <a:r>
              <a:rPr lang="en-US" dirty="0" smtClean="0"/>
              <a:t>The app uses http requests, therefore we will have to use encryption</a:t>
            </a:r>
          </a:p>
          <a:p>
            <a:r>
              <a:rPr lang="en-US" dirty="0" smtClean="0"/>
              <a:t>Encryption feature available in MongoDB Enterprise version only</a:t>
            </a:r>
          </a:p>
          <a:p>
            <a:r>
              <a:rPr lang="en-US" dirty="0" smtClean="0"/>
              <a:t>MongoDB Encryption will make the whole Realm Encrypted</a:t>
            </a:r>
          </a:p>
          <a:p>
            <a:r>
              <a:rPr lang="en-US" dirty="0" smtClean="0"/>
              <a:t>We added Encryption Decryption in APP itself using Asymmetric Encryption method </a:t>
            </a:r>
            <a:endParaRPr lang="en-IN" dirty="0"/>
          </a:p>
          <a:p>
            <a:r>
              <a:rPr lang="en-US" dirty="0" smtClean="0"/>
              <a:t>Prepared Report and mailed </a:t>
            </a:r>
            <a:r>
              <a:rPr lang="en-US" dirty="0" err="1" smtClean="0"/>
              <a:t>Chezhyan</a:t>
            </a:r>
            <a:r>
              <a:rPr lang="en-US" dirty="0" smtClean="0"/>
              <a:t> sir</a:t>
            </a:r>
          </a:p>
          <a:p>
            <a:r>
              <a:rPr lang="en-US" dirty="0" smtClean="0"/>
              <a:t>Read about OBD II</a:t>
            </a:r>
          </a:p>
        </p:txBody>
      </p:sp>
    </p:spTree>
    <p:extLst>
      <p:ext uri="{BB962C8B-B14F-4D97-AF65-F5344CB8AC3E}">
        <p14:creationId xmlns:p14="http://schemas.microsoft.com/office/powerpoint/2010/main" val="32151457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8" y="218364"/>
            <a:ext cx="11217322" cy="5958599"/>
          </a:xfrm>
        </p:spPr>
        <p:txBody>
          <a:bodyPr>
            <a:normAutofit/>
          </a:bodyPr>
          <a:lstStyle/>
          <a:p>
            <a:r>
              <a:rPr lang="en-US" sz="1800" dirty="0"/>
              <a:t>Affine </a:t>
            </a:r>
            <a:r>
              <a:rPr lang="en-US" sz="1800" dirty="0" err="1" smtClean="0"/>
              <a:t>Transformantion</a:t>
            </a:r>
            <a:r>
              <a:rPr lang="en-US" sz="1800" dirty="0" smtClean="0"/>
              <a:t> : A </a:t>
            </a:r>
            <a:r>
              <a:rPr lang="en-US" sz="1800" dirty="0"/>
              <a:t>transformation consisting of multiplication by a matrix followed by </a:t>
            </a:r>
            <a:r>
              <a:rPr lang="en-US" sz="1800" dirty="0" smtClean="0"/>
              <a:t>transformation </a:t>
            </a:r>
            <a:r>
              <a:rPr lang="en-US" sz="1800" dirty="0"/>
              <a:t>the addition of a vector. </a:t>
            </a:r>
            <a:endParaRPr lang="en-US" sz="1800" dirty="0" smtClean="0"/>
          </a:p>
          <a:p>
            <a:r>
              <a:rPr lang="en-US" sz="1800" dirty="0"/>
              <a:t>Cipher 	Series of transformations that converts plaintext to </a:t>
            </a:r>
            <a:r>
              <a:rPr lang="en-US" sz="1800" dirty="0" err="1"/>
              <a:t>ciphertext</a:t>
            </a:r>
            <a:r>
              <a:rPr lang="en-US" sz="1800" dirty="0"/>
              <a:t> using the Cipher Key. 	</a:t>
            </a:r>
          </a:p>
          <a:p>
            <a:r>
              <a:rPr lang="en-US" sz="1800" dirty="0"/>
              <a:t>Cipher Key 	Secret, cryptographic key that is used by the Key Expansion routine to generate a set of Round Keys; can be pictured as a rectangular array of bytes, having four rows and </a:t>
            </a:r>
            <a:r>
              <a:rPr lang="en-US" sz="1800" b="1" i="1" dirty="0" err="1"/>
              <a:t>Nk</a:t>
            </a:r>
            <a:r>
              <a:rPr lang="en-US" sz="1800" b="1" i="1" dirty="0"/>
              <a:t> </a:t>
            </a:r>
            <a:r>
              <a:rPr lang="en-US" sz="1800" dirty="0"/>
              <a:t>columns. 	</a:t>
            </a:r>
          </a:p>
          <a:p>
            <a:r>
              <a:rPr lang="en-US" sz="1800" dirty="0" err="1"/>
              <a:t>Ciphertext</a:t>
            </a:r>
            <a:r>
              <a:rPr lang="en-US" sz="1800" dirty="0"/>
              <a:t> 	Data output from the Cipher or input to the Inverse Cipher. 	</a:t>
            </a:r>
          </a:p>
          <a:p>
            <a:r>
              <a:rPr lang="en-US" sz="1800" dirty="0"/>
              <a:t>Inverse Cipher 	Series of transformations that converts </a:t>
            </a:r>
            <a:r>
              <a:rPr lang="en-US" sz="1800" dirty="0" err="1"/>
              <a:t>ciphertext</a:t>
            </a:r>
            <a:r>
              <a:rPr lang="en-US" sz="1800" dirty="0"/>
              <a:t> to plaintext using the Cipher Key. 	</a:t>
            </a:r>
          </a:p>
          <a:p>
            <a:r>
              <a:rPr lang="en-US" sz="1800" dirty="0"/>
              <a:t>Key Expansion 	Routine used to generate a series of Round Keys from the Cipher Key 	</a:t>
            </a:r>
          </a:p>
          <a:p>
            <a:r>
              <a:rPr lang="en-US" sz="1800" dirty="0"/>
              <a:t>Plaintext 	Data input to the Cipher or output from the Inverse Cipher. 	</a:t>
            </a:r>
          </a:p>
          <a:p>
            <a:r>
              <a:rPr lang="en-US" sz="1800" dirty="0" err="1"/>
              <a:t>Rijndael</a:t>
            </a:r>
            <a:r>
              <a:rPr lang="en-US" sz="1800" dirty="0"/>
              <a:t> 	Cryptographic algorithm specified in this Advanced Encryption Standard (AES). 	</a:t>
            </a:r>
          </a:p>
          <a:p>
            <a:r>
              <a:rPr lang="en-US" sz="1800" dirty="0"/>
              <a:t>Round Key 	Round keys are values derived from the Cipher Key using the Key Expansion routine; they are applied to the State in the Cipher and Inverse Cipher. 	</a:t>
            </a:r>
          </a:p>
          <a:p>
            <a:r>
              <a:rPr lang="en-US" sz="1800" dirty="0"/>
              <a:t>State 	Intermediate Cipher result that can be pictured as a rectangular array of bytes, having four rows and </a:t>
            </a:r>
            <a:r>
              <a:rPr lang="en-US" sz="1800" b="1" i="1" dirty="0" err="1"/>
              <a:t>Nb</a:t>
            </a:r>
            <a:r>
              <a:rPr lang="en-US" sz="1800" b="1" i="1" dirty="0"/>
              <a:t> </a:t>
            </a:r>
            <a:r>
              <a:rPr lang="en-US" sz="1800" dirty="0"/>
              <a:t>columns. 	</a:t>
            </a:r>
          </a:p>
          <a:p>
            <a:r>
              <a:rPr lang="en-US" sz="1800" dirty="0"/>
              <a:t>S-box 	Non-linear substitution table used in several byte substitution transformations and in the Key Expansion routine to perform a one-for-one substitution of a byte value 	</a:t>
            </a:r>
          </a:p>
          <a:p>
            <a:endParaRPr lang="en-IN" sz="1800" dirty="0"/>
          </a:p>
        </p:txBody>
      </p:sp>
    </p:spTree>
    <p:extLst>
      <p:ext uri="{BB962C8B-B14F-4D97-AF65-F5344CB8AC3E}">
        <p14:creationId xmlns:p14="http://schemas.microsoft.com/office/powerpoint/2010/main" val="2878426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137" y="313899"/>
            <a:ext cx="10971663" cy="5863064"/>
          </a:xfrm>
        </p:spPr>
        <p:txBody>
          <a:bodyPr/>
          <a:lstStyle/>
          <a:p>
            <a:r>
              <a:rPr lang="en-US" dirty="0"/>
              <a:t>For the AES algorithm</a:t>
            </a:r>
            <a:r>
              <a:rPr lang="en-US" b="1" dirty="0"/>
              <a:t>, the length of the input block, the output block and the State is 128 bits. </a:t>
            </a:r>
            <a:endParaRPr lang="en-US" b="1" dirty="0" smtClean="0"/>
          </a:p>
          <a:p>
            <a:endParaRPr lang="en-IN" dirty="0"/>
          </a:p>
        </p:txBody>
      </p:sp>
    </p:spTree>
    <p:extLst>
      <p:ext uri="{BB962C8B-B14F-4D97-AF65-F5344CB8AC3E}">
        <p14:creationId xmlns:p14="http://schemas.microsoft.com/office/powerpoint/2010/main" val="40512871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1499" y="127437"/>
            <a:ext cx="2483629" cy="707886"/>
          </a:xfrm>
          <a:prstGeom prst="rect">
            <a:avLst/>
          </a:prstGeom>
          <a:noFill/>
        </p:spPr>
        <p:txBody>
          <a:bodyPr wrap="none" rtlCol="0">
            <a:spAutoFit/>
          </a:bodyPr>
          <a:lstStyle/>
          <a:p>
            <a:r>
              <a:rPr lang="en-IN" sz="4000" b="1" dirty="0" smtClean="0"/>
              <a:t>Encryption</a:t>
            </a:r>
            <a:endParaRPr lang="en-IN" sz="4000" b="1" dirty="0"/>
          </a:p>
        </p:txBody>
      </p:sp>
      <p:cxnSp>
        <p:nvCxnSpPr>
          <p:cNvPr id="4" name="Straight Arrow Connector 3"/>
          <p:cNvCxnSpPr>
            <a:stCxn id="2" idx="2"/>
          </p:cNvCxnSpPr>
          <p:nvPr/>
        </p:nvCxnSpPr>
        <p:spPr>
          <a:xfrm flipH="1">
            <a:off x="5199797" y="835323"/>
            <a:ext cx="13517" cy="502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2825087" y="1337481"/>
            <a:ext cx="5199797" cy="4094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2825087" y="1378424"/>
            <a:ext cx="2356" cy="5860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8022528" y="1337481"/>
            <a:ext cx="2356" cy="5860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57702" y="2156345"/>
            <a:ext cx="3534769" cy="523220"/>
          </a:xfrm>
          <a:prstGeom prst="rect">
            <a:avLst/>
          </a:prstGeom>
          <a:noFill/>
        </p:spPr>
        <p:txBody>
          <a:bodyPr wrap="square" rtlCol="0">
            <a:spAutoFit/>
          </a:bodyPr>
          <a:lstStyle/>
          <a:p>
            <a:r>
              <a:rPr lang="en-IN" sz="2800" dirty="0" smtClean="0"/>
              <a:t>Symmetric Encryption</a:t>
            </a:r>
            <a:endParaRPr lang="en-IN" sz="2800" dirty="0"/>
          </a:p>
        </p:txBody>
      </p:sp>
      <p:sp>
        <p:nvSpPr>
          <p:cNvPr id="10" name="TextBox 9"/>
          <p:cNvSpPr txBox="1"/>
          <p:nvPr/>
        </p:nvSpPr>
        <p:spPr>
          <a:xfrm>
            <a:off x="6976281" y="2156345"/>
            <a:ext cx="3546143" cy="523220"/>
          </a:xfrm>
          <a:prstGeom prst="rect">
            <a:avLst/>
          </a:prstGeom>
          <a:noFill/>
        </p:spPr>
        <p:txBody>
          <a:bodyPr wrap="square" rtlCol="0">
            <a:spAutoFit/>
          </a:bodyPr>
          <a:lstStyle/>
          <a:p>
            <a:r>
              <a:rPr lang="en-IN" sz="2800" dirty="0" smtClean="0"/>
              <a:t>Asymmetric Encryption</a:t>
            </a:r>
            <a:endParaRPr lang="en-IN" sz="2800" dirty="0"/>
          </a:p>
        </p:txBody>
      </p:sp>
      <p:sp>
        <p:nvSpPr>
          <p:cNvPr id="11" name="TextBox 10"/>
          <p:cNvSpPr txBox="1"/>
          <p:nvPr/>
        </p:nvSpPr>
        <p:spPr>
          <a:xfrm>
            <a:off x="663966" y="2934266"/>
            <a:ext cx="4697248" cy="369332"/>
          </a:xfrm>
          <a:prstGeom prst="rect">
            <a:avLst/>
          </a:prstGeom>
          <a:noFill/>
        </p:spPr>
        <p:txBody>
          <a:bodyPr wrap="none" rtlCol="0">
            <a:spAutoFit/>
          </a:bodyPr>
          <a:lstStyle/>
          <a:p>
            <a:r>
              <a:rPr lang="en-IN" dirty="0" smtClean="0"/>
              <a:t>Single Passphrase for encryption and decryption</a:t>
            </a:r>
            <a:endParaRPr lang="en-IN" dirty="0"/>
          </a:p>
        </p:txBody>
      </p:sp>
      <p:sp>
        <p:nvSpPr>
          <p:cNvPr id="12" name="TextBox 11"/>
          <p:cNvSpPr txBox="1"/>
          <p:nvPr/>
        </p:nvSpPr>
        <p:spPr>
          <a:xfrm>
            <a:off x="6976281" y="2934266"/>
            <a:ext cx="4078406" cy="3693319"/>
          </a:xfrm>
          <a:prstGeom prst="rect">
            <a:avLst/>
          </a:prstGeom>
          <a:noFill/>
        </p:spPr>
        <p:txBody>
          <a:bodyPr wrap="square" rtlCol="0">
            <a:spAutoFit/>
          </a:bodyPr>
          <a:lstStyle/>
          <a:p>
            <a:r>
              <a:rPr lang="en-IN" dirty="0" smtClean="0"/>
              <a:t>Separate Keys : Public and private</a:t>
            </a:r>
          </a:p>
          <a:p>
            <a:r>
              <a:rPr lang="en-IN" dirty="0" smtClean="0"/>
              <a:t>Public is for encryption and Private is for Decryption. Anyone with Public key can Encrypt the data before sending. Only the authorised person can decrypt the data with private key.</a:t>
            </a:r>
          </a:p>
          <a:p>
            <a:endParaRPr lang="en-IN" dirty="0"/>
          </a:p>
          <a:p>
            <a:r>
              <a:rPr lang="en-IN" dirty="0" smtClean="0"/>
              <a:t>Although the public and private keys are mathematically related, private keys can’t be derived by knowing the public key.</a:t>
            </a:r>
          </a:p>
          <a:p>
            <a:endParaRPr lang="en-IN" dirty="0"/>
          </a:p>
          <a:p>
            <a:r>
              <a:rPr lang="en-IN" dirty="0" smtClean="0"/>
              <a:t>Used in https</a:t>
            </a:r>
          </a:p>
          <a:p>
            <a:endParaRPr lang="en-IN" dirty="0"/>
          </a:p>
        </p:txBody>
      </p:sp>
    </p:spTree>
    <p:extLst>
      <p:ext uri="{BB962C8B-B14F-4D97-AF65-F5344CB8AC3E}">
        <p14:creationId xmlns:p14="http://schemas.microsoft.com/office/powerpoint/2010/main" val="2414907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3206" y="395785"/>
            <a:ext cx="11122925" cy="6093976"/>
          </a:xfrm>
          <a:prstGeom prst="rect">
            <a:avLst/>
          </a:prstGeom>
          <a:noFill/>
        </p:spPr>
        <p:txBody>
          <a:bodyPr wrap="square" rtlCol="0">
            <a:spAutoFit/>
          </a:bodyPr>
          <a:lstStyle/>
          <a:p>
            <a:pPr algn="just"/>
            <a:r>
              <a:rPr lang="en-US" sz="2400" dirty="0" smtClean="0"/>
              <a:t>We have used </a:t>
            </a:r>
            <a:r>
              <a:rPr lang="en-US" sz="2400" dirty="0" err="1" smtClean="0"/>
              <a:t>Assymetric</a:t>
            </a:r>
            <a:r>
              <a:rPr lang="en-US" sz="2400" dirty="0"/>
              <a:t> </a:t>
            </a:r>
            <a:r>
              <a:rPr lang="en-US" sz="2400" dirty="0" smtClean="0"/>
              <a:t>algorithm for encryption of our Database.</a:t>
            </a:r>
          </a:p>
          <a:p>
            <a:pPr algn="just"/>
            <a:endParaRPr lang="en-US" sz="2400" dirty="0" smtClean="0"/>
          </a:p>
          <a:p>
            <a:pPr algn="just"/>
            <a:r>
              <a:rPr lang="en-US" sz="2400" b="1" dirty="0"/>
              <a:t>Asymmetric algorithms</a:t>
            </a:r>
            <a:r>
              <a:rPr lang="en-US" sz="2400" b="1" dirty="0">
                <a:hlinkClick r:id="rId2" tooltip="Permalink to this headline"/>
              </a:rPr>
              <a:t>¶</a:t>
            </a:r>
            <a:endParaRPr lang="en-US" sz="2400" b="1" dirty="0"/>
          </a:p>
          <a:p>
            <a:pPr algn="just"/>
            <a:r>
              <a:rPr lang="en-US" sz="2400" dirty="0"/>
              <a:t>Asymmetric cryptography is a branch of cryptography where a secret key can be divided into two parts, a </a:t>
            </a:r>
            <a:r>
              <a:rPr lang="en-US" sz="2400" dirty="0">
                <a:solidFill>
                  <a:srgbClr val="FF0000"/>
                </a:solidFill>
              </a:rPr>
              <a:t>public key</a:t>
            </a:r>
            <a:r>
              <a:rPr lang="en-US" sz="2400" dirty="0"/>
              <a:t> and a </a:t>
            </a:r>
            <a:r>
              <a:rPr lang="en-US" sz="2400" dirty="0">
                <a:solidFill>
                  <a:srgbClr val="FF0000"/>
                </a:solidFill>
              </a:rPr>
              <a:t>private </a:t>
            </a:r>
            <a:r>
              <a:rPr lang="en-US" sz="2400" dirty="0" smtClean="0">
                <a:solidFill>
                  <a:srgbClr val="FF0000"/>
                </a:solidFill>
              </a:rPr>
              <a:t>key </a:t>
            </a:r>
            <a:r>
              <a:rPr lang="en-US" sz="2400" dirty="0" smtClean="0"/>
              <a:t>. </a:t>
            </a:r>
            <a:r>
              <a:rPr lang="en-US" sz="2400" dirty="0"/>
              <a:t>The public key can be given to anyone, trusted or not, while the private key must be kept secret (just like the key in symmetric cryptography).</a:t>
            </a:r>
          </a:p>
          <a:p>
            <a:pPr algn="just"/>
            <a:r>
              <a:rPr lang="en-US" sz="2400" dirty="0" smtClean="0">
                <a:solidFill>
                  <a:srgbClr val="FF0000"/>
                </a:solidFill>
              </a:rPr>
              <a:t>Encryption </a:t>
            </a:r>
            <a:r>
              <a:rPr lang="en-US" sz="2400" dirty="0">
                <a:solidFill>
                  <a:srgbClr val="FF0000"/>
                </a:solidFill>
              </a:rPr>
              <a:t>with asymmetric cryptography works in a slightly different way from symmetric encryption.</a:t>
            </a:r>
            <a:r>
              <a:rPr lang="en-US" sz="2400" dirty="0"/>
              <a:t> Someone with the public key is able to encrypt a message, providing confidentiality, and then only the person in possession of the private key is able to decrypt </a:t>
            </a:r>
            <a:r>
              <a:rPr lang="en-US" sz="2400" dirty="0" smtClean="0"/>
              <a:t>it</a:t>
            </a:r>
          </a:p>
          <a:p>
            <a:pPr algn="just"/>
            <a:endParaRPr lang="en-US" dirty="0"/>
          </a:p>
          <a:p>
            <a:pPr algn="just"/>
            <a:endParaRPr lang="en-US" dirty="0"/>
          </a:p>
          <a:p>
            <a:pPr algn="just"/>
            <a:endParaRPr lang="en-US" dirty="0" smtClean="0"/>
          </a:p>
          <a:p>
            <a:pPr marL="285750" indent="-285750" algn="just">
              <a:buFont typeface="Arial" panose="020B0604020202020204" pitchFamily="34" charset="0"/>
              <a:buChar char="•"/>
            </a:pPr>
            <a:endParaRPr lang="en-US" dirty="0" smtClean="0"/>
          </a:p>
          <a:p>
            <a:pPr algn="just"/>
            <a:endParaRPr lang="en-US" dirty="0"/>
          </a:p>
          <a:p>
            <a:pPr lvl="3" algn="just"/>
            <a:endParaRPr lang="en-US" dirty="0"/>
          </a:p>
          <a:p>
            <a:pPr lvl="3" algn="just"/>
            <a:endParaRPr lang="en-US" dirty="0" smtClean="0"/>
          </a:p>
        </p:txBody>
      </p:sp>
    </p:spTree>
    <p:extLst>
      <p:ext uri="{BB962C8B-B14F-4D97-AF65-F5344CB8AC3E}">
        <p14:creationId xmlns:p14="http://schemas.microsoft.com/office/powerpoint/2010/main" val="265357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616" y="614150"/>
            <a:ext cx="11286698" cy="5632311"/>
          </a:xfrm>
          <a:prstGeom prst="rect">
            <a:avLst/>
          </a:prstGeom>
        </p:spPr>
        <p:txBody>
          <a:bodyPr wrap="square">
            <a:spAutoFit/>
          </a:bodyPr>
          <a:lstStyle/>
          <a:p>
            <a:pPr marL="285750" indent="-285750" algn="just">
              <a:buFont typeface="Arial" panose="020B0604020202020204" pitchFamily="34" charset="0"/>
              <a:buChar char="•"/>
            </a:pPr>
            <a:r>
              <a:rPr lang="en-US" sz="2400" dirty="0"/>
              <a:t>We are using Key length of 1024 which can encrypt string of at max  length </a:t>
            </a:r>
            <a:r>
              <a:rPr lang="en-US" sz="2400" dirty="0" smtClean="0"/>
              <a:t>128.(</a:t>
            </a:r>
            <a:r>
              <a:rPr lang="en-US" sz="2400" dirty="0"/>
              <a:t>Key length&gt;= 8*String length</a:t>
            </a:r>
            <a:r>
              <a:rPr lang="en-US" sz="2400" dirty="0" smtClean="0"/>
              <a:t>)</a:t>
            </a:r>
            <a:endParaRPr lang="en-US" sz="2400" dirty="0"/>
          </a:p>
          <a:p>
            <a:pPr marL="285750" indent="-285750" algn="just">
              <a:buFont typeface="Arial" panose="020B0604020202020204" pitchFamily="34" charset="0"/>
              <a:buChar char="•"/>
            </a:pPr>
            <a:r>
              <a:rPr lang="en-US" sz="2400" dirty="0"/>
              <a:t>If we use higher Key length then Encryption time increases and if we use lesser length then max string length decreases.</a:t>
            </a:r>
          </a:p>
          <a:p>
            <a:pPr marL="285750" indent="-285750" algn="just">
              <a:buFont typeface="Arial" panose="020B0604020202020204" pitchFamily="34" charset="0"/>
              <a:buChar char="•"/>
            </a:pPr>
            <a:r>
              <a:rPr lang="en-US" sz="2400" dirty="0"/>
              <a:t>We have Generated our public key(For Encryption) and Private key(For </a:t>
            </a:r>
            <a:r>
              <a:rPr lang="en-US" sz="2400" dirty="0" smtClean="0"/>
              <a:t>Decryption</a:t>
            </a:r>
            <a:r>
              <a:rPr lang="en-US" sz="2400" dirty="0"/>
              <a:t>) from online </a:t>
            </a:r>
            <a:r>
              <a:rPr lang="en-US" sz="2400" dirty="0" smtClean="0"/>
              <a:t>Key </a:t>
            </a:r>
            <a:r>
              <a:rPr lang="en-US" sz="2400" dirty="0"/>
              <a:t>pair </a:t>
            </a:r>
            <a:r>
              <a:rPr lang="en-US" sz="2400" dirty="0" smtClean="0"/>
              <a:t>Generator. But we have learnt how to generate key pairs:</a:t>
            </a:r>
            <a:endParaRPr lang="en-IN" sz="2400" dirty="0"/>
          </a:p>
          <a:p>
            <a:pPr marL="1657350" lvl="3" indent="-285750" algn="just">
              <a:buFont typeface="Arial" panose="020B0604020202020204" pitchFamily="34" charset="0"/>
              <a:buChar char="•"/>
            </a:pPr>
            <a:endParaRPr lang="en-US" sz="2400" dirty="0"/>
          </a:p>
          <a:p>
            <a:pPr marL="1657350" lvl="3" indent="-285750" algn="just">
              <a:buFont typeface="Arial" panose="020B0604020202020204" pitchFamily="34" charset="0"/>
              <a:buChar char="•"/>
            </a:pPr>
            <a:r>
              <a:rPr lang="en-US" sz="2400" dirty="0"/>
              <a:t>online RSA encryption public - private key pair generator:</a:t>
            </a:r>
          </a:p>
          <a:p>
            <a:pPr marL="2114550" lvl="4" indent="-285750" algn="just">
              <a:buFont typeface="Arial" panose="020B0604020202020204" pitchFamily="34" charset="0"/>
              <a:buChar char="•"/>
            </a:pPr>
            <a:r>
              <a:rPr lang="en-US" sz="2400" dirty="0">
                <a:hlinkClick r:id="rId2"/>
              </a:rPr>
              <a:t>https://</a:t>
            </a:r>
            <a:r>
              <a:rPr lang="en-US" sz="2400" dirty="0" smtClean="0">
                <a:hlinkClick r:id="rId2"/>
              </a:rPr>
              <a:t>www.devglan.com/online-tools/rsa-encryption-decryption</a:t>
            </a:r>
            <a:endParaRPr lang="en-US" sz="2400" dirty="0" smtClean="0"/>
          </a:p>
          <a:p>
            <a:pPr marL="285750" indent="-285750" algn="just">
              <a:buFont typeface="Arial" panose="020B0604020202020204" pitchFamily="34" charset="0"/>
              <a:buChar char="•"/>
            </a:pPr>
            <a:r>
              <a:rPr lang="en-US" sz="2400" dirty="0" smtClean="0"/>
              <a:t>RSA Encryption relies on Factors and large prime numbers</a:t>
            </a:r>
          </a:p>
          <a:p>
            <a:pPr lvl="2" algn="just"/>
            <a:r>
              <a:rPr lang="en-US" sz="2400" dirty="0" smtClean="0"/>
              <a:t>Ex: </a:t>
            </a:r>
          </a:p>
          <a:p>
            <a:pPr marL="1200150" lvl="2" indent="-285750" algn="just">
              <a:buFont typeface="Arial" panose="020B0604020202020204" pitchFamily="34" charset="0"/>
              <a:buChar char="•"/>
            </a:pPr>
            <a:r>
              <a:rPr lang="en-US" sz="2400" dirty="0" smtClean="0"/>
              <a:t>Factors of 1147 are 31 and 37</a:t>
            </a:r>
          </a:p>
          <a:p>
            <a:pPr marL="1200150" lvl="2" indent="-285750" algn="just">
              <a:buFont typeface="Arial" panose="020B0604020202020204" pitchFamily="34" charset="0"/>
              <a:buChar char="•"/>
            </a:pPr>
            <a:r>
              <a:rPr lang="en-US" sz="2400" dirty="0" smtClean="0"/>
              <a:t>Factors of 8,616,460,799 are 89681 and 96079 (prime numbers)</a:t>
            </a:r>
          </a:p>
          <a:p>
            <a:pPr marL="1200150" lvl="2" indent="-285750" algn="just">
              <a:buFont typeface="Arial" panose="020B0604020202020204" pitchFamily="34" charset="0"/>
              <a:buChar char="•"/>
            </a:pPr>
            <a:r>
              <a:rPr lang="en-US" sz="2400" dirty="0" smtClean="0"/>
              <a:t>Factors of 1,081,881,451,307,197,929,383 are beyond the reach of computer calculation</a:t>
            </a:r>
            <a:endParaRPr lang="en-US" sz="2400" dirty="0"/>
          </a:p>
        </p:txBody>
      </p:sp>
    </p:spTree>
    <p:extLst>
      <p:ext uri="{BB962C8B-B14F-4D97-AF65-F5344CB8AC3E}">
        <p14:creationId xmlns:p14="http://schemas.microsoft.com/office/powerpoint/2010/main" val="85073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323" y="491321"/>
            <a:ext cx="11120429" cy="3906655"/>
          </a:xfrm>
          <a:prstGeom prst="rect">
            <a:avLst/>
          </a:prstGeom>
        </p:spPr>
      </p:pic>
      <p:sp>
        <p:nvSpPr>
          <p:cNvPr id="3" name="TextBox 2"/>
          <p:cNvSpPr txBox="1"/>
          <p:nvPr/>
        </p:nvSpPr>
        <p:spPr>
          <a:xfrm>
            <a:off x="371323" y="4967784"/>
            <a:ext cx="11065978" cy="1200329"/>
          </a:xfrm>
          <a:prstGeom prst="rect">
            <a:avLst/>
          </a:prstGeom>
          <a:noFill/>
        </p:spPr>
        <p:txBody>
          <a:bodyPr wrap="none" rtlCol="0">
            <a:spAutoFit/>
          </a:bodyPr>
          <a:lstStyle/>
          <a:p>
            <a:r>
              <a:rPr lang="en-IN" sz="2400" dirty="0" smtClean="0">
                <a:solidFill>
                  <a:srgbClr val="FF0000"/>
                </a:solidFill>
              </a:rPr>
              <a:t>Two hundred digit prime number when multiplied, gives this two hundred digit number.</a:t>
            </a:r>
          </a:p>
          <a:p>
            <a:endParaRPr lang="en-IN" sz="2400" dirty="0" smtClean="0">
              <a:solidFill>
                <a:srgbClr val="FF0000"/>
              </a:solidFill>
            </a:endParaRPr>
          </a:p>
          <a:p>
            <a:r>
              <a:rPr lang="en-IN" sz="2400" dirty="0" smtClean="0">
                <a:solidFill>
                  <a:srgbClr val="FF0000"/>
                </a:solidFill>
              </a:rPr>
              <a:t>CPU time to find factors : 75 years for a single 2.2GHz operation based computer.</a:t>
            </a:r>
            <a:endParaRPr lang="en-IN" sz="2400" dirty="0">
              <a:solidFill>
                <a:srgbClr val="FF0000"/>
              </a:solidFill>
            </a:endParaRPr>
          </a:p>
        </p:txBody>
      </p:sp>
    </p:spTree>
    <p:extLst>
      <p:ext uri="{BB962C8B-B14F-4D97-AF65-F5344CB8AC3E}">
        <p14:creationId xmlns:p14="http://schemas.microsoft.com/office/powerpoint/2010/main" val="16077352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320" y="382137"/>
            <a:ext cx="11013743" cy="6001643"/>
          </a:xfrm>
          <a:prstGeom prst="rect">
            <a:avLst/>
          </a:prstGeom>
          <a:noFill/>
        </p:spPr>
        <p:txBody>
          <a:bodyPr wrap="square" rtlCol="0">
            <a:spAutoFit/>
          </a:bodyPr>
          <a:lstStyle/>
          <a:p>
            <a:r>
              <a:rPr lang="en-IN" sz="3200" dirty="0" smtClean="0"/>
              <a:t>RSA Algorithm</a:t>
            </a:r>
          </a:p>
          <a:p>
            <a:endParaRPr lang="en-IN" sz="3200" dirty="0"/>
          </a:p>
          <a:p>
            <a:pPr marL="342900" indent="-342900">
              <a:buAutoNum type="arabicPeriod"/>
            </a:pPr>
            <a:r>
              <a:rPr lang="en-IN" sz="3200" dirty="0" smtClean="0"/>
              <a:t>Key Generation:</a:t>
            </a:r>
          </a:p>
          <a:p>
            <a:pPr marL="800100" lvl="1" indent="-342900">
              <a:buFont typeface="Arial" panose="020B0604020202020204" pitchFamily="34" charset="0"/>
              <a:buChar char="•"/>
            </a:pPr>
            <a:r>
              <a:rPr lang="en-IN" sz="3200" dirty="0" smtClean="0"/>
              <a:t>Choose two very large prime numbers p and q.</a:t>
            </a:r>
          </a:p>
          <a:p>
            <a:pPr marL="800100" lvl="1" indent="-342900">
              <a:buFont typeface="Arial" panose="020B0604020202020204" pitchFamily="34" charset="0"/>
              <a:buChar char="•"/>
            </a:pPr>
            <a:r>
              <a:rPr lang="en-IN" sz="3200" dirty="0" smtClean="0"/>
              <a:t>N=p*q</a:t>
            </a:r>
          </a:p>
          <a:p>
            <a:pPr marL="800100" lvl="1" indent="-342900">
              <a:buFont typeface="Arial" panose="020B0604020202020204" pitchFamily="34" charset="0"/>
              <a:buChar char="•"/>
            </a:pPr>
            <a:r>
              <a:rPr lang="en-IN" sz="3200" dirty="0" smtClean="0"/>
              <a:t>Euler </a:t>
            </a:r>
            <a:r>
              <a:rPr lang="en-IN" sz="3200" dirty="0" err="1" smtClean="0"/>
              <a:t>totient</a:t>
            </a:r>
            <a:r>
              <a:rPr lang="en-IN" sz="3200" dirty="0" smtClean="0"/>
              <a:t> T=(1-p)(1-q)</a:t>
            </a:r>
          </a:p>
          <a:p>
            <a:pPr marL="800100" lvl="1" indent="-342900">
              <a:buFont typeface="Arial" panose="020B0604020202020204" pitchFamily="34" charset="0"/>
              <a:buChar char="•"/>
            </a:pPr>
            <a:r>
              <a:rPr lang="en-IN" sz="3200" dirty="0" smtClean="0"/>
              <a:t>Choose e and d such that :   (e*d) MOD T = 1</a:t>
            </a:r>
          </a:p>
          <a:p>
            <a:pPr marL="800100" lvl="1" indent="-342900">
              <a:buFont typeface="Arial" panose="020B0604020202020204" pitchFamily="34" charset="0"/>
              <a:buChar char="•"/>
            </a:pPr>
            <a:r>
              <a:rPr lang="en-IN" sz="3200" dirty="0" smtClean="0"/>
              <a:t>PUBLIC KEY : (</a:t>
            </a:r>
            <a:r>
              <a:rPr lang="en-IN" sz="3200" dirty="0" err="1" smtClean="0"/>
              <a:t>N,e</a:t>
            </a:r>
            <a:r>
              <a:rPr lang="en-IN" sz="3200" dirty="0" smtClean="0"/>
              <a:t>)</a:t>
            </a:r>
          </a:p>
          <a:p>
            <a:pPr marL="800100" lvl="1" indent="-342900">
              <a:buFont typeface="Arial" panose="020B0604020202020204" pitchFamily="34" charset="0"/>
              <a:buChar char="•"/>
            </a:pPr>
            <a:r>
              <a:rPr lang="en-IN" sz="3200" dirty="0" smtClean="0"/>
              <a:t>PRIVATE KEY: (</a:t>
            </a:r>
            <a:r>
              <a:rPr lang="en-IN" sz="3200" dirty="0" err="1" smtClean="0"/>
              <a:t>N,d</a:t>
            </a:r>
            <a:r>
              <a:rPr lang="en-IN" sz="3200" dirty="0" smtClean="0"/>
              <a:t>)</a:t>
            </a:r>
          </a:p>
          <a:p>
            <a:r>
              <a:rPr lang="en-IN" sz="3200" dirty="0" smtClean="0"/>
              <a:t>2. Encryption :  (</a:t>
            </a:r>
            <a:r>
              <a:rPr lang="en-IN" sz="3200" dirty="0" err="1" smtClean="0"/>
              <a:t>Msg</a:t>
            </a:r>
            <a:r>
              <a:rPr lang="en-IN" sz="3200" dirty="0" smtClean="0"/>
              <a:t>)</a:t>
            </a:r>
            <a:r>
              <a:rPr lang="en-IN" sz="3200" baseline="30000" dirty="0" smtClean="0"/>
              <a:t>e</a:t>
            </a:r>
            <a:r>
              <a:rPr lang="en-IN" sz="3200" dirty="0" smtClean="0"/>
              <a:t> MOD N = Encrypted </a:t>
            </a:r>
            <a:r>
              <a:rPr lang="en-IN" sz="3200" dirty="0" err="1" smtClean="0"/>
              <a:t>msg</a:t>
            </a:r>
            <a:endParaRPr lang="en-IN" sz="3200" dirty="0" smtClean="0"/>
          </a:p>
          <a:p>
            <a:r>
              <a:rPr lang="en-IN" sz="3200" dirty="0" smtClean="0"/>
              <a:t>3. Decryption : (Encrypted </a:t>
            </a:r>
            <a:r>
              <a:rPr lang="en-IN" sz="3200" dirty="0" err="1" smtClean="0"/>
              <a:t>Msg</a:t>
            </a:r>
            <a:r>
              <a:rPr lang="en-IN" sz="3200" dirty="0" smtClean="0"/>
              <a:t>)</a:t>
            </a:r>
            <a:r>
              <a:rPr lang="en-IN" sz="3200" baseline="30000" dirty="0"/>
              <a:t>d</a:t>
            </a:r>
            <a:r>
              <a:rPr lang="en-IN" sz="3200" dirty="0" smtClean="0"/>
              <a:t> </a:t>
            </a:r>
            <a:r>
              <a:rPr lang="en-IN" sz="3200" dirty="0"/>
              <a:t>MOD N = </a:t>
            </a:r>
            <a:r>
              <a:rPr lang="en-IN" sz="3200" dirty="0" smtClean="0"/>
              <a:t>Original </a:t>
            </a:r>
            <a:r>
              <a:rPr lang="en-IN" sz="3200" dirty="0" err="1"/>
              <a:t>msg</a:t>
            </a:r>
            <a:endParaRPr lang="en-IN" sz="3200" dirty="0"/>
          </a:p>
          <a:p>
            <a:endParaRPr lang="en-IN" sz="3200" dirty="0"/>
          </a:p>
        </p:txBody>
      </p:sp>
    </p:spTree>
    <p:extLst>
      <p:ext uri="{BB962C8B-B14F-4D97-AF65-F5344CB8AC3E}">
        <p14:creationId xmlns:p14="http://schemas.microsoft.com/office/powerpoint/2010/main" val="32787558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307" y="341194"/>
            <a:ext cx="11354938" cy="4893647"/>
          </a:xfrm>
          <a:prstGeom prst="rect">
            <a:avLst/>
          </a:prstGeom>
          <a:noFill/>
        </p:spPr>
        <p:txBody>
          <a:bodyPr wrap="square" rtlCol="0">
            <a:spAutoFit/>
          </a:bodyPr>
          <a:lstStyle/>
          <a:p>
            <a:r>
              <a:rPr lang="en-IN" sz="3200" dirty="0" smtClean="0">
                <a:solidFill>
                  <a:srgbClr val="00B050"/>
                </a:solidFill>
              </a:rPr>
              <a:t>Ex: </a:t>
            </a:r>
          </a:p>
          <a:p>
            <a:pPr marL="285750" indent="-285750">
              <a:buFont typeface="Arial" panose="020B0604020202020204" pitchFamily="34" charset="0"/>
              <a:buChar char="•"/>
            </a:pPr>
            <a:r>
              <a:rPr lang="en-IN" sz="2800" dirty="0" smtClean="0"/>
              <a:t> p = 2 ,q = 7</a:t>
            </a:r>
          </a:p>
          <a:p>
            <a:pPr marL="285750" indent="-285750">
              <a:buFont typeface="Arial" panose="020B0604020202020204" pitchFamily="34" charset="0"/>
              <a:buChar char="•"/>
            </a:pPr>
            <a:r>
              <a:rPr lang="en-IN" sz="2800" dirty="0" smtClean="0"/>
              <a:t>N = 14</a:t>
            </a:r>
          </a:p>
          <a:p>
            <a:pPr marL="285750" indent="-285750">
              <a:buFont typeface="Arial" panose="020B0604020202020204" pitchFamily="34" charset="0"/>
              <a:buChar char="•"/>
            </a:pPr>
            <a:r>
              <a:rPr lang="en-IN" sz="2800" dirty="0" smtClean="0"/>
              <a:t>T = 1*6 = 6</a:t>
            </a:r>
          </a:p>
          <a:p>
            <a:pPr marL="285750" indent="-285750">
              <a:buFont typeface="Arial" panose="020B0604020202020204" pitchFamily="34" charset="0"/>
              <a:buChar char="•"/>
            </a:pPr>
            <a:r>
              <a:rPr lang="en-IN" sz="2800" dirty="0" smtClean="0"/>
              <a:t>Let e=5 , d=11 { 55 % 6 = 1}</a:t>
            </a:r>
          </a:p>
          <a:p>
            <a:pPr marL="285750" indent="-285750">
              <a:buFont typeface="Arial" panose="020B0604020202020204" pitchFamily="34" charset="0"/>
              <a:buChar char="•"/>
            </a:pPr>
            <a:r>
              <a:rPr lang="en-IN" sz="2800" dirty="0" smtClean="0"/>
              <a:t>Public key(5,14)</a:t>
            </a:r>
          </a:p>
          <a:p>
            <a:pPr marL="285750" indent="-285750">
              <a:buFont typeface="Arial" panose="020B0604020202020204" pitchFamily="34" charset="0"/>
              <a:buChar char="•"/>
            </a:pPr>
            <a:r>
              <a:rPr lang="en-IN" sz="2800" dirty="0" smtClean="0"/>
              <a:t>Private key(11,14)</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smtClean="0"/>
              <a:t>Message : “B” </a:t>
            </a:r>
            <a:r>
              <a:rPr lang="en-IN" sz="2800" dirty="0" smtClean="0">
                <a:sym typeface="Wingdings" panose="05000000000000000000" pitchFamily="2" charset="2"/>
              </a:rPr>
              <a:t> ASCII = 66  but for simplicity lets take A=1,B=2,C=3,D=4</a:t>
            </a:r>
            <a:endParaRPr lang="en-IN" sz="2800" dirty="0" smtClean="0"/>
          </a:p>
          <a:p>
            <a:pPr marL="285750" indent="-285750">
              <a:buFont typeface="Arial" panose="020B0604020202020204" pitchFamily="34" charset="0"/>
              <a:buChar char="•"/>
            </a:pPr>
            <a:r>
              <a:rPr lang="en-IN" sz="2800" dirty="0" smtClean="0"/>
              <a:t>Encryption(Key: 5,14   </a:t>
            </a:r>
            <a:r>
              <a:rPr lang="en-IN" sz="2800" dirty="0" err="1" smtClean="0"/>
              <a:t>Msg</a:t>
            </a:r>
            <a:r>
              <a:rPr lang="en-IN" sz="2800" dirty="0" smtClean="0"/>
              <a:t>: 2):    (2)</a:t>
            </a:r>
            <a:r>
              <a:rPr lang="en-IN" sz="2800" baseline="30000" dirty="0" smtClean="0"/>
              <a:t>5  </a:t>
            </a:r>
            <a:r>
              <a:rPr lang="en-IN" sz="2800" dirty="0" smtClean="0"/>
              <a:t> MOD 14 = 4 </a:t>
            </a:r>
            <a:r>
              <a:rPr lang="en-IN" sz="2800" dirty="0" smtClean="0">
                <a:sym typeface="Wingdings" panose="05000000000000000000" pitchFamily="2" charset="2"/>
              </a:rPr>
              <a:t>”D”</a:t>
            </a:r>
            <a:endParaRPr lang="en-IN" sz="2800" baseline="30000" dirty="0" smtClean="0">
              <a:sym typeface="Wingdings" panose="05000000000000000000" pitchFamily="2" charset="2"/>
            </a:endParaRPr>
          </a:p>
          <a:p>
            <a:pPr marL="285750" indent="-285750">
              <a:buFont typeface="Arial" panose="020B0604020202020204" pitchFamily="34" charset="0"/>
              <a:buChar char="•"/>
            </a:pPr>
            <a:r>
              <a:rPr lang="en-IN" sz="2800" dirty="0" smtClean="0">
                <a:sym typeface="Wingdings" panose="05000000000000000000" pitchFamily="2" charset="2"/>
              </a:rPr>
              <a:t>Decryption(Key:11,14  Msg:4):     (4)</a:t>
            </a:r>
            <a:r>
              <a:rPr lang="en-IN" sz="2800" baseline="30000" dirty="0" smtClean="0">
                <a:sym typeface="Wingdings" panose="05000000000000000000" pitchFamily="2" charset="2"/>
              </a:rPr>
              <a:t>11</a:t>
            </a:r>
            <a:r>
              <a:rPr lang="en-IN" sz="2800" dirty="0" smtClean="0">
                <a:sym typeface="Wingdings" panose="05000000000000000000" pitchFamily="2" charset="2"/>
              </a:rPr>
              <a:t> MOD 14 = 2 ”B”</a:t>
            </a:r>
          </a:p>
        </p:txBody>
      </p:sp>
    </p:spTree>
    <p:extLst>
      <p:ext uri="{BB962C8B-B14F-4D97-AF65-F5344CB8AC3E}">
        <p14:creationId xmlns:p14="http://schemas.microsoft.com/office/powerpoint/2010/main" val="7726134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6321"/>
          <a:stretch/>
        </p:blipFill>
        <p:spPr>
          <a:xfrm>
            <a:off x="3753134" y="666150"/>
            <a:ext cx="6987654" cy="2144589"/>
          </a:xfrm>
          <a:prstGeom prst="rect">
            <a:avLst/>
          </a:prstGeom>
        </p:spPr>
      </p:pic>
      <p:pic>
        <p:nvPicPr>
          <p:cNvPr id="3" name="Picture 2"/>
          <p:cNvPicPr>
            <a:picLocks noChangeAspect="1"/>
          </p:cNvPicPr>
          <p:nvPr/>
        </p:nvPicPr>
        <p:blipFill>
          <a:blip r:embed="rId3"/>
          <a:stretch>
            <a:fillRect/>
          </a:stretch>
        </p:blipFill>
        <p:spPr>
          <a:xfrm>
            <a:off x="3498454" y="2559390"/>
            <a:ext cx="8129707" cy="2101755"/>
          </a:xfrm>
          <a:prstGeom prst="rect">
            <a:avLst/>
          </a:prstGeom>
        </p:spPr>
      </p:pic>
      <p:pic>
        <p:nvPicPr>
          <p:cNvPr id="4" name="Picture 3"/>
          <p:cNvPicPr>
            <a:picLocks noChangeAspect="1"/>
          </p:cNvPicPr>
          <p:nvPr/>
        </p:nvPicPr>
        <p:blipFill>
          <a:blip r:embed="rId4"/>
          <a:stretch>
            <a:fillRect/>
          </a:stretch>
        </p:blipFill>
        <p:spPr>
          <a:xfrm>
            <a:off x="4083642" y="4409795"/>
            <a:ext cx="7953952" cy="2086540"/>
          </a:xfrm>
          <a:prstGeom prst="rect">
            <a:avLst/>
          </a:prstGeom>
        </p:spPr>
      </p:pic>
      <p:sp>
        <p:nvSpPr>
          <p:cNvPr id="5" name="TextBox 4"/>
          <p:cNvSpPr txBox="1"/>
          <p:nvPr/>
        </p:nvSpPr>
        <p:spPr>
          <a:xfrm>
            <a:off x="423081" y="1050878"/>
            <a:ext cx="2665940" cy="1200329"/>
          </a:xfrm>
          <a:prstGeom prst="rect">
            <a:avLst/>
          </a:prstGeom>
          <a:noFill/>
        </p:spPr>
        <p:txBody>
          <a:bodyPr wrap="square" rtlCol="0">
            <a:spAutoFit/>
          </a:bodyPr>
          <a:lstStyle/>
          <a:p>
            <a:r>
              <a:rPr lang="en-US" dirty="0" smtClean="0"/>
              <a:t>TYPE 1 (only password encrypted. If we want monitoring in MongoDB then it is still possible) </a:t>
            </a:r>
            <a:endParaRPr lang="en-IN" dirty="0"/>
          </a:p>
        </p:txBody>
      </p:sp>
      <p:sp>
        <p:nvSpPr>
          <p:cNvPr id="6" name="TextBox 5"/>
          <p:cNvSpPr txBox="1"/>
          <p:nvPr/>
        </p:nvSpPr>
        <p:spPr>
          <a:xfrm>
            <a:off x="436728" y="5118273"/>
            <a:ext cx="3075374" cy="1477328"/>
          </a:xfrm>
          <a:prstGeom prst="rect">
            <a:avLst/>
          </a:prstGeom>
          <a:noFill/>
        </p:spPr>
        <p:txBody>
          <a:bodyPr wrap="square" rtlCol="0">
            <a:spAutoFit/>
          </a:bodyPr>
          <a:lstStyle/>
          <a:p>
            <a:r>
              <a:rPr lang="en-US" dirty="0" smtClean="0"/>
              <a:t>TYPE 3(Everything encrypted</a:t>
            </a:r>
            <a:r>
              <a:rPr lang="en-US" dirty="0"/>
              <a:t>. If we want monitoring in MongoDB then it is </a:t>
            </a:r>
            <a:r>
              <a:rPr lang="en-US" dirty="0" smtClean="0"/>
              <a:t>not </a:t>
            </a:r>
            <a:r>
              <a:rPr lang="en-US" dirty="0"/>
              <a:t>possible) </a:t>
            </a:r>
            <a:endParaRPr lang="en-IN" dirty="0"/>
          </a:p>
          <a:p>
            <a:endParaRPr lang="en-IN" dirty="0"/>
          </a:p>
        </p:txBody>
      </p:sp>
      <p:sp>
        <p:nvSpPr>
          <p:cNvPr id="7" name="TextBox 6"/>
          <p:cNvSpPr txBox="1"/>
          <p:nvPr/>
        </p:nvSpPr>
        <p:spPr>
          <a:xfrm>
            <a:off x="423081" y="2810738"/>
            <a:ext cx="3075373" cy="1754326"/>
          </a:xfrm>
          <a:prstGeom prst="rect">
            <a:avLst/>
          </a:prstGeom>
          <a:noFill/>
        </p:spPr>
        <p:txBody>
          <a:bodyPr wrap="square" rtlCol="0">
            <a:spAutoFit/>
          </a:bodyPr>
          <a:lstStyle/>
          <a:p>
            <a:r>
              <a:rPr lang="en-US" dirty="0" smtClean="0"/>
              <a:t>TYPE 2</a:t>
            </a:r>
          </a:p>
          <a:p>
            <a:r>
              <a:rPr lang="en-US" dirty="0" smtClean="0"/>
              <a:t>(</a:t>
            </a:r>
            <a:r>
              <a:rPr lang="en-US" dirty="0" err="1" smtClean="0"/>
              <a:t>Emp_id</a:t>
            </a:r>
            <a:r>
              <a:rPr lang="en-US" dirty="0" smtClean="0"/>
              <a:t> left so that at the time of login we don’t need to encrypt again and also successful entry can be verified)</a:t>
            </a:r>
            <a:endParaRPr lang="en-IN" dirty="0"/>
          </a:p>
        </p:txBody>
      </p:sp>
      <p:sp>
        <p:nvSpPr>
          <p:cNvPr id="8" name="TextBox 7"/>
          <p:cNvSpPr txBox="1"/>
          <p:nvPr/>
        </p:nvSpPr>
        <p:spPr>
          <a:xfrm>
            <a:off x="423081" y="137404"/>
            <a:ext cx="8393373" cy="707886"/>
          </a:xfrm>
          <a:prstGeom prst="rect">
            <a:avLst/>
          </a:prstGeom>
          <a:noFill/>
        </p:spPr>
        <p:txBody>
          <a:bodyPr wrap="square" rtlCol="0">
            <a:spAutoFit/>
          </a:bodyPr>
          <a:lstStyle/>
          <a:p>
            <a:r>
              <a:rPr lang="en-US" sz="4000" b="1" dirty="0" smtClean="0"/>
              <a:t>Encrypted Database</a:t>
            </a:r>
            <a:endParaRPr lang="en-IN" sz="4000" b="1" dirty="0"/>
          </a:p>
        </p:txBody>
      </p:sp>
    </p:spTree>
    <p:extLst>
      <p:ext uri="{BB962C8B-B14F-4D97-AF65-F5344CB8AC3E}">
        <p14:creationId xmlns:p14="http://schemas.microsoft.com/office/powerpoint/2010/main" val="35108051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4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7_feb			</a:t>
            </a:r>
            <a:endParaRPr lang="en-IN" dirty="0"/>
          </a:p>
        </p:txBody>
      </p:sp>
      <p:sp>
        <p:nvSpPr>
          <p:cNvPr id="3" name="Content Placeholder 2"/>
          <p:cNvSpPr>
            <a:spLocks noGrp="1"/>
          </p:cNvSpPr>
          <p:nvPr>
            <p:ph idx="1"/>
          </p:nvPr>
        </p:nvSpPr>
        <p:spPr/>
        <p:txBody>
          <a:bodyPr/>
          <a:lstStyle/>
          <a:p>
            <a:r>
              <a:rPr lang="en-IN" dirty="0" smtClean="0"/>
              <a:t>Found GSM-module products for Gateways</a:t>
            </a:r>
          </a:p>
          <a:p>
            <a:r>
              <a:rPr lang="en-IN" dirty="0" smtClean="0"/>
              <a:t>Reading about the Advanced Encryption Standard for encryption of data</a:t>
            </a:r>
          </a:p>
        </p:txBody>
      </p:sp>
    </p:spTree>
    <p:extLst>
      <p:ext uri="{BB962C8B-B14F-4D97-AF65-F5344CB8AC3E}">
        <p14:creationId xmlns:p14="http://schemas.microsoft.com/office/powerpoint/2010/main" val="3860940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CLOUD:</a:t>
            </a:r>
            <a:endParaRPr lang="en-IN" b="1" u="sng" dirty="0"/>
          </a:p>
        </p:txBody>
      </p:sp>
      <p:sp>
        <p:nvSpPr>
          <p:cNvPr id="3" name="Content Placeholder 2"/>
          <p:cNvSpPr>
            <a:spLocks noGrp="1"/>
          </p:cNvSpPr>
          <p:nvPr>
            <p:ph idx="1"/>
          </p:nvPr>
        </p:nvSpPr>
        <p:spPr>
          <a:xfrm>
            <a:off x="838200" y="1825624"/>
            <a:ext cx="10515600" cy="4588823"/>
          </a:xfrm>
        </p:spPr>
        <p:txBody>
          <a:bodyPr>
            <a:normAutofit/>
          </a:bodyPr>
          <a:lstStyle/>
          <a:p>
            <a:r>
              <a:rPr lang="en-IN" dirty="0" smtClean="0"/>
              <a:t>MongoDB will be used as Cloud Database which will store information of all beacon’s location.</a:t>
            </a:r>
          </a:p>
          <a:p>
            <a:r>
              <a:rPr lang="en-US" dirty="0"/>
              <a:t>MongoDB stores data in flexible, </a:t>
            </a:r>
            <a:r>
              <a:rPr lang="en-US" dirty="0" smtClean="0"/>
              <a:t>JSON(“key”: “value”)-</a:t>
            </a:r>
            <a:r>
              <a:rPr lang="en-US" dirty="0"/>
              <a:t>like documents, meaning fields can vary from document to document and data structure can be changed over </a:t>
            </a:r>
            <a:r>
              <a:rPr lang="en-US" dirty="0" smtClean="0"/>
              <a:t>time. Whereas in SQL database information is stored in form of tables.</a:t>
            </a:r>
            <a:endParaRPr lang="en-US" dirty="0"/>
          </a:p>
          <a:p>
            <a:r>
              <a:rPr lang="en-US" dirty="0"/>
              <a:t>The document model maps to the objects in </a:t>
            </a:r>
            <a:r>
              <a:rPr lang="en-US" dirty="0" smtClean="0"/>
              <a:t>our </a:t>
            </a:r>
            <a:r>
              <a:rPr lang="en-US" dirty="0"/>
              <a:t>application code, making data easy to work with</a:t>
            </a:r>
          </a:p>
          <a:p>
            <a:r>
              <a:rPr lang="en-US" dirty="0"/>
              <a:t>P</a:t>
            </a:r>
            <a:r>
              <a:rPr lang="en-US" dirty="0" smtClean="0"/>
              <a:t>rovide </a:t>
            </a:r>
            <a:r>
              <a:rPr lang="en-US" dirty="0"/>
              <a:t>powerful ways to access and analyze </a:t>
            </a:r>
            <a:r>
              <a:rPr lang="en-US" dirty="0" smtClean="0"/>
              <a:t>our </a:t>
            </a:r>
            <a:r>
              <a:rPr lang="en-US" dirty="0"/>
              <a:t>data</a:t>
            </a:r>
          </a:p>
          <a:p>
            <a:r>
              <a:rPr lang="en-US" dirty="0" smtClean="0"/>
              <a:t>MongoDB </a:t>
            </a:r>
            <a:r>
              <a:rPr lang="en-US" dirty="0"/>
              <a:t>is free to use. </a:t>
            </a:r>
          </a:p>
          <a:p>
            <a:endParaRPr lang="en-IN" dirty="0"/>
          </a:p>
        </p:txBody>
      </p:sp>
    </p:spTree>
    <p:extLst>
      <p:ext uri="{BB962C8B-B14F-4D97-AF65-F5344CB8AC3E}">
        <p14:creationId xmlns:p14="http://schemas.microsoft.com/office/powerpoint/2010/main" val="34752032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MongoDB </a:t>
            </a:r>
            <a:endParaRPr lang="en-IN" dirty="0"/>
          </a:p>
        </p:txBody>
      </p:sp>
      <p:sp>
        <p:nvSpPr>
          <p:cNvPr id="4" name="TextBox 3"/>
          <p:cNvSpPr txBox="1"/>
          <p:nvPr/>
        </p:nvSpPr>
        <p:spPr>
          <a:xfrm>
            <a:off x="1269242" y="2333766"/>
            <a:ext cx="10084558" cy="2677656"/>
          </a:xfrm>
          <a:prstGeom prst="rect">
            <a:avLst/>
          </a:prstGeom>
          <a:noFill/>
        </p:spPr>
        <p:txBody>
          <a:bodyPr wrap="square" rtlCol="0">
            <a:spAutoFit/>
          </a:bodyPr>
          <a:lstStyle/>
          <a:p>
            <a:r>
              <a:rPr lang="en-IN" sz="2800" dirty="0" smtClean="0"/>
              <a:t>There are 2 ways of database creation:</a:t>
            </a:r>
          </a:p>
          <a:p>
            <a:pPr marL="342900" indent="-342900">
              <a:buAutoNum type="arabicPeriod"/>
            </a:pPr>
            <a:r>
              <a:rPr lang="en-IN" sz="2800" dirty="0" smtClean="0"/>
              <a:t>SHELL : Shell commands</a:t>
            </a:r>
          </a:p>
          <a:p>
            <a:r>
              <a:rPr lang="en-IN" sz="2800" dirty="0" smtClean="0"/>
              <a:t>2.MongoDB Compass : GUI</a:t>
            </a:r>
          </a:p>
          <a:p>
            <a:endParaRPr lang="en-IN" sz="2800" dirty="0"/>
          </a:p>
          <a:p>
            <a:pPr marL="457200" indent="-457200">
              <a:buFont typeface="Arial" panose="020B0604020202020204" pitchFamily="34" charset="0"/>
              <a:buChar char="•"/>
            </a:pPr>
            <a:r>
              <a:rPr lang="en-IN" sz="2800" dirty="0" smtClean="0"/>
              <a:t>Each database have some collections. </a:t>
            </a:r>
          </a:p>
          <a:p>
            <a:pPr marL="457200" indent="-457200">
              <a:buFont typeface="Arial" panose="020B0604020202020204" pitchFamily="34" charset="0"/>
              <a:buChar char="•"/>
            </a:pPr>
            <a:r>
              <a:rPr lang="en-IN" sz="2800" dirty="0" smtClean="0"/>
              <a:t>Each collection have some documents in it. </a:t>
            </a:r>
            <a:endParaRPr lang="en-IN" sz="2800" dirty="0"/>
          </a:p>
        </p:txBody>
      </p:sp>
    </p:spTree>
    <p:extLst>
      <p:ext uri="{BB962C8B-B14F-4D97-AF65-F5344CB8AC3E}">
        <p14:creationId xmlns:p14="http://schemas.microsoft.com/office/powerpoint/2010/main" val="126486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Shell Basic Commands</a:t>
            </a:r>
            <a:endParaRPr lang="en-IN" dirty="0"/>
          </a:p>
        </p:txBody>
      </p:sp>
      <p:sp>
        <p:nvSpPr>
          <p:cNvPr id="3" name="Content Placeholder 2"/>
          <p:cNvSpPr>
            <a:spLocks noGrp="1"/>
          </p:cNvSpPr>
          <p:nvPr>
            <p:ph idx="1"/>
          </p:nvPr>
        </p:nvSpPr>
        <p:spPr>
          <a:xfrm>
            <a:off x="496436" y="1293361"/>
            <a:ext cx="11377115" cy="5298508"/>
          </a:xfrm>
        </p:spPr>
        <p:txBody>
          <a:bodyPr>
            <a:normAutofit/>
          </a:bodyPr>
          <a:lstStyle/>
          <a:p>
            <a:r>
              <a:rPr lang="en-US" sz="2200" b="1" dirty="0"/>
              <a:t>s</a:t>
            </a:r>
            <a:r>
              <a:rPr lang="en-US" sz="2200" b="1" dirty="0" smtClean="0"/>
              <a:t>how </a:t>
            </a:r>
            <a:r>
              <a:rPr lang="en-US" sz="2200" b="1" dirty="0" err="1" smtClean="0"/>
              <a:t>dbs</a:t>
            </a:r>
            <a:r>
              <a:rPr lang="en-US" sz="2200" b="1" dirty="0" smtClean="0"/>
              <a:t> </a:t>
            </a:r>
            <a:r>
              <a:rPr lang="en-US" sz="2200" dirty="0" smtClean="0"/>
              <a:t>// to display available databases </a:t>
            </a:r>
          </a:p>
          <a:p>
            <a:pPr lvl="4"/>
            <a:r>
              <a:rPr lang="en-US" sz="1700" dirty="0" smtClean="0"/>
              <a:t>It will not show the database with no collection.</a:t>
            </a:r>
            <a:endParaRPr lang="en-US" sz="1500" dirty="0" smtClean="0"/>
          </a:p>
          <a:p>
            <a:r>
              <a:rPr lang="en-US" sz="2200" dirty="0"/>
              <a:t> </a:t>
            </a:r>
            <a:r>
              <a:rPr lang="en-US" sz="2200" b="1" dirty="0" smtClean="0"/>
              <a:t>use </a:t>
            </a:r>
            <a:r>
              <a:rPr lang="en-US" sz="2200" b="1" dirty="0" err="1" smtClean="0"/>
              <a:t>database_name</a:t>
            </a:r>
            <a:r>
              <a:rPr lang="en-US" sz="2200" b="1" dirty="0" smtClean="0"/>
              <a:t> </a:t>
            </a:r>
            <a:r>
              <a:rPr lang="en-US" sz="2200" dirty="0" smtClean="0"/>
              <a:t>//if exist then opens that database otherwise creates a new database with that name</a:t>
            </a:r>
          </a:p>
          <a:p>
            <a:r>
              <a:rPr lang="en-US" sz="2200" dirty="0"/>
              <a:t> </a:t>
            </a:r>
            <a:r>
              <a:rPr lang="en-US" sz="2200" b="1" dirty="0" err="1" smtClean="0"/>
              <a:t>db</a:t>
            </a:r>
            <a:r>
              <a:rPr lang="en-US" sz="2200" dirty="0" smtClean="0"/>
              <a:t> // shows current database in which we are</a:t>
            </a:r>
          </a:p>
          <a:p>
            <a:r>
              <a:rPr lang="en-US" sz="2200" dirty="0"/>
              <a:t> </a:t>
            </a:r>
            <a:r>
              <a:rPr lang="en-US" sz="2200" b="1" dirty="0"/>
              <a:t> </a:t>
            </a:r>
            <a:r>
              <a:rPr lang="en-US" sz="2200" b="1" dirty="0" smtClean="0"/>
              <a:t>show collections //</a:t>
            </a:r>
            <a:r>
              <a:rPr lang="en-US" sz="2200" dirty="0" smtClean="0"/>
              <a:t> show available collection in current database</a:t>
            </a:r>
          </a:p>
          <a:p>
            <a:r>
              <a:rPr lang="en-US" sz="2200" dirty="0"/>
              <a:t> </a:t>
            </a:r>
            <a:r>
              <a:rPr lang="en-US" sz="2200" b="1" dirty="0" err="1" smtClean="0"/>
              <a:t>db.collection_name.find</a:t>
            </a:r>
            <a:r>
              <a:rPr lang="en-US" sz="2200" b="1" dirty="0" smtClean="0"/>
              <a:t>() </a:t>
            </a:r>
            <a:r>
              <a:rPr lang="en-US" sz="2200" dirty="0" smtClean="0"/>
              <a:t>// show data inside collection we will get first or top 20 data</a:t>
            </a:r>
          </a:p>
          <a:p>
            <a:r>
              <a:rPr lang="en-US" sz="2200" b="1" dirty="0" err="1"/>
              <a:t>db.collection_name.find</a:t>
            </a:r>
            <a:r>
              <a:rPr lang="en-US" sz="2200" b="1" dirty="0" smtClean="0"/>
              <a:t>().pretty() </a:t>
            </a:r>
            <a:r>
              <a:rPr lang="en-US" sz="2200" dirty="0"/>
              <a:t>// show data inside </a:t>
            </a:r>
            <a:r>
              <a:rPr lang="en-US" sz="2200" dirty="0" smtClean="0"/>
              <a:t>collection </a:t>
            </a:r>
            <a:endParaRPr lang="en-US" sz="2200" dirty="0"/>
          </a:p>
          <a:p>
            <a:r>
              <a:rPr lang="en-US" sz="2200" dirty="0" smtClean="0"/>
              <a:t> </a:t>
            </a:r>
            <a:r>
              <a:rPr lang="en-US" sz="2200" b="1" dirty="0" err="1" smtClean="0"/>
              <a:t>db.createCollection</a:t>
            </a:r>
            <a:r>
              <a:rPr lang="en-US" sz="2200" b="1" dirty="0" smtClean="0"/>
              <a:t>(“</a:t>
            </a:r>
            <a:r>
              <a:rPr lang="en-US" sz="2200" b="1" dirty="0" err="1" smtClean="0"/>
              <a:t>collection_name</a:t>
            </a:r>
            <a:r>
              <a:rPr lang="en-US" sz="2200" b="1" dirty="0" smtClean="0"/>
              <a:t>”)  // </a:t>
            </a:r>
            <a:r>
              <a:rPr lang="en-US" sz="2200" dirty="0" smtClean="0"/>
              <a:t>ok response on collection creation</a:t>
            </a:r>
          </a:p>
          <a:p>
            <a:r>
              <a:rPr lang="en-US" sz="2200" dirty="0"/>
              <a:t> </a:t>
            </a:r>
            <a:r>
              <a:rPr lang="en-US" sz="2200" b="1" dirty="0" err="1" smtClean="0"/>
              <a:t>db.collection_name.insert</a:t>
            </a:r>
            <a:r>
              <a:rPr lang="en-US" sz="2200" b="1" dirty="0" smtClean="0"/>
              <a:t>({“name”: “</a:t>
            </a:r>
            <a:r>
              <a:rPr lang="en-US" sz="2200" b="1" dirty="0" err="1" smtClean="0"/>
              <a:t>shubham</a:t>
            </a:r>
            <a:r>
              <a:rPr lang="en-US" sz="2200" b="1" dirty="0" smtClean="0"/>
              <a:t>” ,”age” : “23”, “country” : “India”})</a:t>
            </a:r>
          </a:p>
          <a:p>
            <a:r>
              <a:rPr lang="en-US" sz="2200" b="1" dirty="0" err="1" smtClean="0"/>
              <a:t>Db.collection_name.insertMany</a:t>
            </a:r>
            <a:r>
              <a:rPr lang="en-US" sz="2200" b="1" dirty="0" smtClean="0"/>
              <a:t>([{“</a:t>
            </a:r>
            <a:r>
              <a:rPr lang="en-US" sz="2200" b="1" dirty="0"/>
              <a:t>name”: “</a:t>
            </a:r>
            <a:r>
              <a:rPr lang="en-US" sz="2200" b="1" dirty="0" err="1"/>
              <a:t>shubham</a:t>
            </a:r>
            <a:r>
              <a:rPr lang="en-US" sz="2200" b="1" dirty="0"/>
              <a:t>” ,”age” : “23”, “country” : “India</a:t>
            </a:r>
            <a:r>
              <a:rPr lang="en-US" sz="2200" b="1" dirty="0" smtClean="0"/>
              <a:t>”},{“</a:t>
            </a:r>
            <a:r>
              <a:rPr lang="en-US" sz="2200" b="1" dirty="0"/>
              <a:t>name”: </a:t>
            </a:r>
            <a:r>
              <a:rPr lang="en-US" sz="2200" b="1" dirty="0" smtClean="0"/>
              <a:t>“</a:t>
            </a:r>
            <a:r>
              <a:rPr lang="en-US" sz="2200" b="1" dirty="0" err="1" smtClean="0"/>
              <a:t>saurav</a:t>
            </a:r>
            <a:r>
              <a:rPr lang="en-US" sz="2200" b="1" dirty="0" smtClean="0"/>
              <a:t>” </a:t>
            </a:r>
            <a:r>
              <a:rPr lang="en-US" sz="2200" b="1" dirty="0"/>
              <a:t>,”age” : </a:t>
            </a:r>
            <a:r>
              <a:rPr lang="en-US" sz="2200" b="1" dirty="0" smtClean="0"/>
              <a:t>“13”}])</a:t>
            </a:r>
            <a:endParaRPr lang="en-US" sz="2200" dirty="0" smtClean="0"/>
          </a:p>
          <a:p>
            <a:endParaRPr lang="en-IN" b="1" dirty="0"/>
          </a:p>
        </p:txBody>
      </p:sp>
    </p:spTree>
    <p:extLst>
      <p:ext uri="{BB962C8B-B14F-4D97-AF65-F5344CB8AC3E}">
        <p14:creationId xmlns:p14="http://schemas.microsoft.com/office/powerpoint/2010/main" val="12030464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672" y="282939"/>
            <a:ext cx="10515600" cy="1325563"/>
          </a:xfrm>
        </p:spPr>
        <p:txBody>
          <a:bodyPr/>
          <a:lstStyle/>
          <a:p>
            <a:r>
              <a:rPr lang="en-IN" dirty="0" smtClean="0"/>
              <a:t>First Database Creation		</a:t>
            </a:r>
            <a:endParaRPr lang="en-IN" dirty="0"/>
          </a:p>
        </p:txBody>
      </p:sp>
      <p:pic>
        <p:nvPicPr>
          <p:cNvPr id="4" name="Picture 3"/>
          <p:cNvPicPr>
            <a:picLocks noChangeAspect="1"/>
          </p:cNvPicPr>
          <p:nvPr/>
        </p:nvPicPr>
        <p:blipFill rotWithShape="1">
          <a:blip r:embed="rId2"/>
          <a:srcRect l="13754" t="998" r="27562"/>
          <a:stretch/>
        </p:blipFill>
        <p:spPr>
          <a:xfrm>
            <a:off x="7997588" y="2652852"/>
            <a:ext cx="3739487" cy="3575412"/>
          </a:xfrm>
          <a:prstGeom prst="rect">
            <a:avLst/>
          </a:prstGeom>
        </p:spPr>
      </p:pic>
      <p:sp>
        <p:nvSpPr>
          <p:cNvPr id="5" name="TextBox 4"/>
          <p:cNvSpPr txBox="1"/>
          <p:nvPr/>
        </p:nvSpPr>
        <p:spPr>
          <a:xfrm>
            <a:off x="7997588" y="1906711"/>
            <a:ext cx="3411940" cy="646331"/>
          </a:xfrm>
          <a:prstGeom prst="rect">
            <a:avLst/>
          </a:prstGeom>
          <a:noFill/>
        </p:spPr>
        <p:txBody>
          <a:bodyPr wrap="square" rtlCol="0">
            <a:spAutoFit/>
          </a:bodyPr>
          <a:lstStyle/>
          <a:p>
            <a:r>
              <a:rPr lang="en-IN" dirty="0"/>
              <a:t>m</a:t>
            </a:r>
            <a:r>
              <a:rPr lang="en-IN" dirty="0" smtClean="0"/>
              <a:t>ydatabase1-&gt;</a:t>
            </a:r>
            <a:r>
              <a:rPr lang="en-IN" dirty="0" err="1" smtClean="0"/>
              <a:t>Travellor_data</a:t>
            </a:r>
            <a:r>
              <a:rPr lang="en-IN" dirty="0" smtClean="0"/>
              <a:t>-&gt;</a:t>
            </a:r>
          </a:p>
          <a:p>
            <a:r>
              <a:rPr lang="en-IN" dirty="0" smtClean="0"/>
              <a:t>(database)         (collection)</a:t>
            </a:r>
            <a:endParaRPr lang="en-IN" dirty="0"/>
          </a:p>
        </p:txBody>
      </p:sp>
      <p:sp>
        <p:nvSpPr>
          <p:cNvPr id="6" name="TextBox 5"/>
          <p:cNvSpPr txBox="1"/>
          <p:nvPr/>
        </p:nvSpPr>
        <p:spPr>
          <a:xfrm>
            <a:off x="477672" y="2811944"/>
            <a:ext cx="6346209" cy="3139321"/>
          </a:xfrm>
          <a:prstGeom prst="rect">
            <a:avLst/>
          </a:prstGeom>
          <a:noFill/>
        </p:spPr>
        <p:txBody>
          <a:bodyPr wrap="square" rtlCol="0">
            <a:spAutoFit/>
          </a:bodyPr>
          <a:lstStyle/>
          <a:p>
            <a:r>
              <a:rPr lang="en-IN" dirty="0" smtClean="0"/>
              <a:t>use mydatabase1</a:t>
            </a:r>
          </a:p>
          <a:p>
            <a:endParaRPr lang="en-IN" dirty="0" smtClean="0"/>
          </a:p>
          <a:p>
            <a:r>
              <a:rPr lang="en-IN" dirty="0"/>
              <a:t>db.createCollection("Travellor_data</a:t>
            </a:r>
            <a:r>
              <a:rPr lang="en-IN" dirty="0" smtClean="0"/>
              <a:t>")</a:t>
            </a:r>
          </a:p>
          <a:p>
            <a:endParaRPr lang="en-IN" dirty="0" smtClean="0"/>
          </a:p>
          <a:p>
            <a:r>
              <a:rPr lang="en-IN" dirty="0"/>
              <a:t>db.Travellor_data.insertMany([{"Uid":"U01","Bid":"001","Source":"Ranchi","Destination":"Bangalore","Asset_Status":"Safe</a:t>
            </a:r>
            <a:r>
              <a:rPr lang="en-IN" dirty="0" smtClean="0"/>
              <a:t>"}])</a:t>
            </a:r>
          </a:p>
          <a:p>
            <a:endParaRPr lang="en-IN" dirty="0" smtClean="0"/>
          </a:p>
          <a:p>
            <a:r>
              <a:rPr lang="en-IN" dirty="0"/>
              <a:t>db.Travellor_data.insertMany([{"Uid":"U02","Bid":"002","Source":"Ranchi","Destination":"Bangalore","Asset_Status":"Safe</a:t>
            </a:r>
            <a:r>
              <a:rPr lang="en-IN" dirty="0" smtClean="0"/>
              <a:t>"}])</a:t>
            </a:r>
          </a:p>
          <a:p>
            <a:endParaRPr lang="en-IN" dirty="0" smtClean="0"/>
          </a:p>
          <a:p>
            <a:r>
              <a:rPr lang="en-IN" dirty="0"/>
              <a:t>db.Travellor_data.find().pretty()</a:t>
            </a:r>
          </a:p>
        </p:txBody>
      </p:sp>
    </p:spTree>
    <p:extLst>
      <p:ext uri="{BB962C8B-B14F-4D97-AF65-F5344CB8AC3E}">
        <p14:creationId xmlns:p14="http://schemas.microsoft.com/office/powerpoint/2010/main" val="38380365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MongoDB Atlas(Cloud)</a:t>
            </a:r>
            <a:endParaRPr lang="en-IN" dirty="0"/>
          </a:p>
        </p:txBody>
      </p:sp>
      <p:sp>
        <p:nvSpPr>
          <p:cNvPr id="3" name="Content Placeholder 2"/>
          <p:cNvSpPr>
            <a:spLocks noGrp="1"/>
          </p:cNvSpPr>
          <p:nvPr>
            <p:ph idx="1"/>
          </p:nvPr>
        </p:nvSpPr>
        <p:spPr/>
        <p:txBody>
          <a:bodyPr/>
          <a:lstStyle/>
          <a:p>
            <a:r>
              <a:rPr lang="en-IN" dirty="0" smtClean="0"/>
              <a:t>Steps :</a:t>
            </a:r>
          </a:p>
          <a:p>
            <a:pPr lvl="1"/>
            <a:r>
              <a:rPr lang="en-IN" dirty="0" smtClean="0"/>
              <a:t>Create </a:t>
            </a:r>
            <a:r>
              <a:rPr lang="en-IN" dirty="0"/>
              <a:t>a cluster in </a:t>
            </a:r>
            <a:r>
              <a:rPr lang="en-IN" dirty="0">
                <a:hlinkClick r:id="rId2"/>
              </a:rPr>
              <a:t>https://</a:t>
            </a:r>
            <a:r>
              <a:rPr lang="en-IN" dirty="0" smtClean="0">
                <a:hlinkClick r:id="rId2"/>
              </a:rPr>
              <a:t>cloud.mongodb.com</a:t>
            </a:r>
            <a:r>
              <a:rPr lang="en-IN" dirty="0" smtClean="0"/>
              <a:t> </a:t>
            </a:r>
          </a:p>
          <a:p>
            <a:pPr lvl="1"/>
            <a:r>
              <a:rPr lang="en-IN" dirty="0" smtClean="0"/>
              <a:t>Create a project in that cluster</a:t>
            </a:r>
          </a:p>
          <a:p>
            <a:pPr lvl="1"/>
            <a:r>
              <a:rPr lang="en-IN" dirty="0" smtClean="0"/>
              <a:t>Connect -&gt; connect with MongoDB compass -&gt; copy URL -&gt; use that URL in MongoDB compass to connect</a:t>
            </a:r>
          </a:p>
          <a:p>
            <a:pPr lvl="1"/>
            <a:r>
              <a:rPr lang="en-IN" dirty="0" smtClean="0"/>
              <a:t>“</a:t>
            </a:r>
            <a:r>
              <a:rPr lang="en-IN" dirty="0" err="1" smtClean="0"/>
              <a:t>mongodb+srv</a:t>
            </a:r>
            <a:r>
              <a:rPr lang="en-IN" dirty="0"/>
              <a:t>://</a:t>
            </a:r>
            <a:r>
              <a:rPr lang="en-IN" dirty="0" err="1"/>
              <a:t>shubham</a:t>
            </a:r>
            <a:r>
              <a:rPr lang="en-IN" dirty="0"/>
              <a:t>:&lt;password&gt;@</a:t>
            </a:r>
            <a:r>
              <a:rPr lang="en-IN" dirty="0" smtClean="0"/>
              <a:t>cluster0.zqakj.mongodb.net/test”</a:t>
            </a:r>
          </a:p>
          <a:p>
            <a:pPr lvl="1"/>
            <a:r>
              <a:rPr lang="en-IN" dirty="0"/>
              <a:t>Connect -&gt; connect </a:t>
            </a:r>
            <a:r>
              <a:rPr lang="en-IN" dirty="0" smtClean="0"/>
              <a:t>your application to your cluster using </a:t>
            </a:r>
            <a:r>
              <a:rPr lang="en-IN" dirty="0" err="1" smtClean="0"/>
              <a:t>MongoDB’s</a:t>
            </a:r>
            <a:r>
              <a:rPr lang="en-IN" dirty="0" smtClean="0"/>
              <a:t> native driver-&gt; </a:t>
            </a:r>
            <a:r>
              <a:rPr lang="en-IN" dirty="0"/>
              <a:t>copy </a:t>
            </a:r>
            <a:r>
              <a:rPr lang="en-IN" dirty="0" smtClean="0"/>
              <a:t>connection string </a:t>
            </a:r>
            <a:r>
              <a:rPr lang="en-IN" dirty="0"/>
              <a:t>-&gt; use that </a:t>
            </a:r>
            <a:r>
              <a:rPr lang="en-IN" dirty="0" smtClean="0"/>
              <a:t>string to connect through app</a:t>
            </a:r>
          </a:p>
          <a:p>
            <a:pPr lvl="1"/>
            <a:r>
              <a:rPr lang="en-IN" dirty="0" smtClean="0"/>
              <a:t>“</a:t>
            </a:r>
            <a:r>
              <a:rPr lang="en-IN" dirty="0" err="1" smtClean="0"/>
              <a:t>mongodb+srv</a:t>
            </a:r>
            <a:r>
              <a:rPr lang="en-IN" dirty="0"/>
              <a:t>://</a:t>
            </a:r>
            <a:r>
              <a:rPr lang="en-IN" dirty="0" err="1"/>
              <a:t>shubham</a:t>
            </a:r>
            <a:r>
              <a:rPr lang="en-IN" dirty="0"/>
              <a:t>:&lt;password&gt;@</a:t>
            </a:r>
            <a:r>
              <a:rPr lang="en-IN" dirty="0" smtClean="0"/>
              <a:t>cluster0.zqakj.mongodb.net/</a:t>
            </a:r>
            <a:r>
              <a:rPr lang="en-IN" dirty="0" err="1" smtClean="0"/>
              <a:t>myFirstDatabase?retryWrites</a:t>
            </a:r>
            <a:r>
              <a:rPr lang="en-IN" dirty="0" smtClean="0"/>
              <a:t>=</a:t>
            </a:r>
            <a:r>
              <a:rPr lang="en-IN" dirty="0" err="1" smtClean="0"/>
              <a:t>true&amp;w</a:t>
            </a:r>
            <a:r>
              <a:rPr lang="en-IN" dirty="0" smtClean="0"/>
              <a:t>=majority” </a:t>
            </a:r>
            <a:endParaRPr lang="en-IN" dirty="0"/>
          </a:p>
          <a:p>
            <a:pPr lvl="1"/>
            <a:endParaRPr lang="en-IN" dirty="0"/>
          </a:p>
        </p:txBody>
      </p:sp>
    </p:spTree>
    <p:extLst>
      <p:ext uri="{BB962C8B-B14F-4D97-AF65-F5344CB8AC3E}">
        <p14:creationId xmlns:p14="http://schemas.microsoft.com/office/powerpoint/2010/main" val="4249831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MongoDB Atlas</a:t>
            </a:r>
            <a:endParaRPr lang="en-IN" dirty="0"/>
          </a:p>
        </p:txBody>
      </p:sp>
      <p:pic>
        <p:nvPicPr>
          <p:cNvPr id="5" name="Picture 4"/>
          <p:cNvPicPr>
            <a:picLocks noChangeAspect="1"/>
          </p:cNvPicPr>
          <p:nvPr/>
        </p:nvPicPr>
        <p:blipFill>
          <a:blip r:embed="rId2"/>
          <a:stretch>
            <a:fillRect/>
          </a:stretch>
        </p:blipFill>
        <p:spPr>
          <a:xfrm>
            <a:off x="1228299" y="1518978"/>
            <a:ext cx="7402060" cy="5202282"/>
          </a:xfrm>
          <a:prstGeom prst="rect">
            <a:avLst/>
          </a:prstGeom>
        </p:spPr>
      </p:pic>
    </p:spTree>
    <p:extLst>
      <p:ext uri="{BB962C8B-B14F-4D97-AF65-F5344CB8AC3E}">
        <p14:creationId xmlns:p14="http://schemas.microsoft.com/office/powerpoint/2010/main" val="7127842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URL Endpoint: </a:t>
            </a:r>
            <a:r>
              <a:rPr lang="en-US" dirty="0">
                <a:hlinkClick r:id="rId2"/>
              </a:rPr>
              <a:t>https://</a:t>
            </a:r>
            <a:r>
              <a:rPr lang="en-US" dirty="0" smtClean="0">
                <a:hlinkClick r:id="rId2"/>
              </a:rPr>
              <a:t>data.mongodb-api.com/app/data-qghaw/endpoint/data/beta</a:t>
            </a:r>
            <a:r>
              <a:rPr lang="en-US" dirty="0" smtClean="0"/>
              <a:t> </a:t>
            </a:r>
            <a:endParaRPr lang="en-IN" dirty="0" smtClean="0"/>
          </a:p>
          <a:p>
            <a:r>
              <a:rPr lang="en-IN" dirty="0" smtClean="0"/>
              <a:t>Data </a:t>
            </a:r>
            <a:r>
              <a:rPr lang="en-IN" dirty="0" err="1" smtClean="0"/>
              <a:t>Api</a:t>
            </a:r>
            <a:r>
              <a:rPr lang="en-IN" dirty="0" smtClean="0"/>
              <a:t>-id: GulxASKRrONWiS5xi0s2gQTCos0euFEklmv9EdlUgCa8kwKMdIyHiE4OSel77Yc3</a:t>
            </a:r>
            <a:endParaRPr lang="en-IN" dirty="0"/>
          </a:p>
        </p:txBody>
      </p:sp>
    </p:spTree>
    <p:extLst>
      <p:ext uri="{BB962C8B-B14F-4D97-AF65-F5344CB8AC3E}">
        <p14:creationId xmlns:p14="http://schemas.microsoft.com/office/powerpoint/2010/main" val="5016599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Organization-API:</a:t>
            </a:r>
          </a:p>
          <a:p>
            <a:endParaRPr lang="en-US" dirty="0"/>
          </a:p>
          <a:p>
            <a:r>
              <a:rPr lang="en-US" dirty="0" smtClean="0"/>
              <a:t>Public(username):  </a:t>
            </a:r>
            <a:r>
              <a:rPr lang="en-US" dirty="0" err="1" smtClean="0"/>
              <a:t>qxekrsvu</a:t>
            </a:r>
            <a:endParaRPr lang="en-US" dirty="0" smtClean="0"/>
          </a:p>
          <a:p>
            <a:r>
              <a:rPr lang="en-US" dirty="0" smtClean="0"/>
              <a:t>Private(Password): fec45dfd-b45d-4af4-a031-a9a99571d67f</a:t>
            </a:r>
          </a:p>
          <a:p>
            <a:endParaRPr lang="en-IN" dirty="0"/>
          </a:p>
        </p:txBody>
      </p:sp>
    </p:spTree>
    <p:extLst>
      <p:ext uri="{BB962C8B-B14F-4D97-AF65-F5344CB8AC3E}">
        <p14:creationId xmlns:p14="http://schemas.microsoft.com/office/powerpoint/2010/main" val="18260463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07" y="313899"/>
            <a:ext cx="11682484" cy="6373504"/>
          </a:xfrm>
        </p:spPr>
        <p:txBody>
          <a:bodyPr/>
          <a:lstStyle/>
          <a:p>
            <a:pPr marL="0" indent="0">
              <a:buNone/>
            </a:pPr>
            <a:r>
              <a:rPr lang="en-US" u="sng" dirty="0" smtClean="0">
                <a:hlinkClick r:id="rId2"/>
              </a:rPr>
              <a:t>STEPS FOR GIVING ACCESS TO CLUSTER:</a:t>
            </a:r>
            <a:endParaRPr lang="en-IN" u="sng" dirty="0" smtClean="0">
              <a:hlinkClick r:id="rId2"/>
            </a:endParaRPr>
          </a:p>
          <a:p>
            <a:endParaRPr lang="en-IN" u="sng" dirty="0">
              <a:hlinkClick r:id="rId2"/>
            </a:endParaRPr>
          </a:p>
          <a:p>
            <a:endParaRPr lang="en-IN" u="sng" dirty="0" smtClean="0">
              <a:hlinkClick r:id="rId2"/>
            </a:endParaRPr>
          </a:p>
          <a:p>
            <a:r>
              <a:rPr lang="en-IN" u="sng" dirty="0" smtClean="0">
                <a:hlinkClick r:id="rId2"/>
              </a:rPr>
              <a:t>https</a:t>
            </a:r>
            <a:r>
              <a:rPr lang="en-IN" u="sng" dirty="0">
                <a:hlinkClick r:id="rId2"/>
              </a:rPr>
              <a:t>://www.youtube.com/watch?v=esKNjzDZItQ</a:t>
            </a:r>
            <a:endParaRPr lang="en-IN" dirty="0"/>
          </a:p>
          <a:p>
            <a:r>
              <a:rPr lang="en-IN" dirty="0"/>
              <a:t>Create a cluster</a:t>
            </a:r>
          </a:p>
          <a:p>
            <a:r>
              <a:rPr lang="en-IN" dirty="0"/>
              <a:t>Network access </a:t>
            </a:r>
            <a:r>
              <a:rPr lang="en-IN" dirty="0">
                <a:sym typeface="Wingdings" panose="05000000000000000000" pitchFamily="2" charset="2"/>
              </a:rPr>
              <a:t></a:t>
            </a:r>
            <a:r>
              <a:rPr lang="en-IN" dirty="0"/>
              <a:t> Add IP </a:t>
            </a:r>
            <a:r>
              <a:rPr lang="en-IN" dirty="0">
                <a:sym typeface="Wingdings" panose="05000000000000000000" pitchFamily="2" charset="2"/>
              </a:rPr>
              <a:t></a:t>
            </a:r>
            <a:r>
              <a:rPr lang="en-IN" dirty="0"/>
              <a:t> Visible to all</a:t>
            </a:r>
          </a:p>
          <a:p>
            <a:r>
              <a:rPr lang="en-IN" dirty="0"/>
              <a:t>Database Access </a:t>
            </a:r>
            <a:r>
              <a:rPr lang="en-IN" dirty="0">
                <a:sym typeface="Wingdings" panose="05000000000000000000" pitchFamily="2" charset="2"/>
              </a:rPr>
              <a:t></a:t>
            </a:r>
            <a:r>
              <a:rPr lang="en-IN" dirty="0"/>
              <a:t> Add a new Database user(</a:t>
            </a:r>
            <a:r>
              <a:rPr lang="en-IN" dirty="0" err="1"/>
              <a:t>shubham</a:t>
            </a:r>
            <a:r>
              <a:rPr lang="en-IN" dirty="0"/>
              <a:t>, Shubham100) </a:t>
            </a:r>
            <a:r>
              <a:rPr lang="en-IN" dirty="0">
                <a:sym typeface="Wingdings" panose="05000000000000000000" pitchFamily="2" charset="2"/>
              </a:rPr>
              <a:t></a:t>
            </a:r>
            <a:r>
              <a:rPr lang="en-IN" dirty="0"/>
              <a:t> Permission(Atlas Admin)</a:t>
            </a:r>
            <a:r>
              <a:rPr lang="en-IN" dirty="0">
                <a:sym typeface="Wingdings" panose="05000000000000000000" pitchFamily="2" charset="2"/>
              </a:rPr>
              <a:t></a:t>
            </a:r>
            <a:r>
              <a:rPr lang="en-IN" dirty="0"/>
              <a:t> create</a:t>
            </a:r>
          </a:p>
          <a:p>
            <a:pPr marL="0" indent="0">
              <a:buNone/>
            </a:pPr>
            <a:endParaRPr lang="en-IN" dirty="0"/>
          </a:p>
        </p:txBody>
      </p:sp>
    </p:spTree>
    <p:extLst>
      <p:ext uri="{BB962C8B-B14F-4D97-AF65-F5344CB8AC3E}">
        <p14:creationId xmlns:p14="http://schemas.microsoft.com/office/powerpoint/2010/main" val="2875582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00" y="2084743"/>
            <a:ext cx="10789693" cy="3306123"/>
          </a:xfrm>
        </p:spPr>
        <p:txBody>
          <a:bodyPr>
            <a:normAutofit/>
          </a:bodyPr>
          <a:lstStyle/>
          <a:p>
            <a:r>
              <a:rPr lang="en-US" b="1" dirty="0" smtClean="0"/>
              <a:t>STEPS FOR INSTALLING MONGODB C DRIVER</a:t>
            </a:r>
            <a:br>
              <a:rPr lang="en-US" b="1" dirty="0" smtClean="0"/>
            </a:br>
            <a:r>
              <a:rPr lang="en-US" b="1" dirty="0"/>
              <a:t/>
            </a:r>
            <a:br>
              <a:rPr lang="en-US" b="1" dirty="0"/>
            </a:br>
            <a:r>
              <a:rPr lang="en-US" b="1" dirty="0">
                <a:hlinkClick r:id="rId2"/>
              </a:rPr>
              <a:t>http://</a:t>
            </a:r>
            <a:r>
              <a:rPr lang="en-US" b="1" dirty="0" smtClean="0">
                <a:hlinkClick r:id="rId2"/>
              </a:rPr>
              <a:t>mongoc.org/libmongoc/current/installing.html#prerequisites-for-libmongoc</a:t>
            </a:r>
            <a:r>
              <a:rPr lang="en-US" b="1" dirty="0" smtClean="0"/>
              <a:t> </a:t>
            </a:r>
            <a:endParaRPr lang="en-IN" b="1" dirty="0"/>
          </a:p>
        </p:txBody>
      </p:sp>
    </p:spTree>
    <p:extLst>
      <p:ext uri="{BB962C8B-B14F-4D97-AF65-F5344CB8AC3E}">
        <p14:creationId xmlns:p14="http://schemas.microsoft.com/office/powerpoint/2010/main" val="128160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31_Jan	</a:t>
            </a:r>
            <a:endParaRPr lang="en-IN" dirty="0"/>
          </a:p>
        </p:txBody>
      </p:sp>
      <p:sp>
        <p:nvSpPr>
          <p:cNvPr id="3" name="Content Placeholder 2"/>
          <p:cNvSpPr>
            <a:spLocks noGrp="1"/>
          </p:cNvSpPr>
          <p:nvPr>
            <p:ph idx="1"/>
          </p:nvPr>
        </p:nvSpPr>
        <p:spPr/>
        <p:txBody>
          <a:bodyPr/>
          <a:lstStyle/>
          <a:p>
            <a:r>
              <a:rPr lang="en-IN" dirty="0" smtClean="0"/>
              <a:t>Solved the conductor app crashing problem</a:t>
            </a:r>
          </a:p>
          <a:p>
            <a:r>
              <a:rPr lang="en-IN" dirty="0" smtClean="0"/>
              <a:t>Designed the Forgot Password screen of Conductor </a:t>
            </a:r>
          </a:p>
          <a:p>
            <a:r>
              <a:rPr lang="en-IN" dirty="0" smtClean="0"/>
              <a:t>Partially Solved the beacon reconnection problem using software reset</a:t>
            </a:r>
          </a:p>
          <a:p>
            <a:r>
              <a:rPr lang="en-IN" dirty="0"/>
              <a:t>Found a service provided by </a:t>
            </a:r>
            <a:r>
              <a:rPr lang="en-IN" dirty="0" err="1"/>
              <a:t>twilio</a:t>
            </a:r>
            <a:r>
              <a:rPr lang="en-IN" dirty="0"/>
              <a:t> to send </a:t>
            </a:r>
            <a:r>
              <a:rPr lang="en-IN" dirty="0" smtClean="0"/>
              <a:t>messages</a:t>
            </a:r>
          </a:p>
          <a:p>
            <a:r>
              <a:rPr lang="en-IN" dirty="0" smtClean="0"/>
              <a:t>Tried to design the first programmable </a:t>
            </a:r>
            <a:r>
              <a:rPr lang="en-IN" dirty="0" err="1" smtClean="0"/>
              <a:t>sms</a:t>
            </a:r>
            <a:r>
              <a:rPr lang="en-IN" dirty="0" smtClean="0"/>
              <a:t> and to merge with MongoDB Realm Function, but attempt was unsuccessful</a:t>
            </a:r>
          </a:p>
        </p:txBody>
      </p:sp>
    </p:spTree>
    <p:extLst>
      <p:ext uri="{BB962C8B-B14F-4D97-AF65-F5344CB8AC3E}">
        <p14:creationId xmlns:p14="http://schemas.microsoft.com/office/powerpoint/2010/main" val="120009598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78" y="272955"/>
            <a:ext cx="11859904" cy="6463308"/>
          </a:xfrm>
          <a:prstGeom prst="rect">
            <a:avLst/>
          </a:prstGeom>
          <a:noFill/>
        </p:spPr>
        <p:txBody>
          <a:bodyPr wrap="square" rtlCol="0">
            <a:spAutoFit/>
          </a:bodyPr>
          <a:lstStyle/>
          <a:p>
            <a:r>
              <a:rPr lang="en-US" dirty="0" smtClean="0"/>
              <a:t>Installing libraries for MongoDB C Driver:</a:t>
            </a:r>
          </a:p>
          <a:p>
            <a:r>
              <a:rPr lang="en-US" dirty="0"/>
              <a:t>Install </a:t>
            </a:r>
            <a:r>
              <a:rPr lang="en-US" dirty="0" err="1"/>
              <a:t>libmongoc</a:t>
            </a:r>
            <a:r>
              <a:rPr lang="en-US" dirty="0"/>
              <a:t> with a Package </a:t>
            </a:r>
            <a:r>
              <a:rPr lang="en-US" dirty="0" smtClean="0"/>
              <a:t>Manager:</a:t>
            </a:r>
          </a:p>
          <a:p>
            <a:r>
              <a:rPr lang="en-US" dirty="0" smtClean="0">
                <a:solidFill>
                  <a:srgbClr val="FF0000"/>
                </a:solidFill>
              </a:rPr>
              <a:t>$ </a:t>
            </a:r>
            <a:r>
              <a:rPr lang="en-US" dirty="0">
                <a:solidFill>
                  <a:srgbClr val="FF0000"/>
                </a:solidFill>
              </a:rPr>
              <a:t>apt-get install </a:t>
            </a:r>
            <a:r>
              <a:rPr lang="en-US" dirty="0" smtClean="0">
                <a:solidFill>
                  <a:srgbClr val="FF0000"/>
                </a:solidFill>
              </a:rPr>
              <a:t>libmongoc-1.0-0</a:t>
            </a:r>
          </a:p>
          <a:p>
            <a:endParaRPr lang="en-US" dirty="0" smtClean="0"/>
          </a:p>
          <a:p>
            <a:r>
              <a:rPr lang="en-US" dirty="0" smtClean="0"/>
              <a:t>Install </a:t>
            </a:r>
            <a:r>
              <a:rPr lang="en-US" dirty="0" err="1"/>
              <a:t>libbson</a:t>
            </a:r>
            <a:r>
              <a:rPr lang="en-US" dirty="0"/>
              <a:t> with a Package </a:t>
            </a:r>
            <a:r>
              <a:rPr lang="en-US" dirty="0" smtClean="0"/>
              <a:t>Manager:</a:t>
            </a:r>
          </a:p>
          <a:p>
            <a:r>
              <a:rPr lang="en-US" dirty="0">
                <a:solidFill>
                  <a:srgbClr val="FF0000"/>
                </a:solidFill>
              </a:rPr>
              <a:t>$ apt-get install </a:t>
            </a:r>
            <a:r>
              <a:rPr lang="en-US" dirty="0" smtClean="0">
                <a:solidFill>
                  <a:srgbClr val="FF0000"/>
                </a:solidFill>
              </a:rPr>
              <a:t>libbson-1.0-0</a:t>
            </a:r>
          </a:p>
          <a:p>
            <a:endParaRPr lang="en-IN" dirty="0" smtClean="0"/>
          </a:p>
          <a:p>
            <a:r>
              <a:rPr lang="en-IN" dirty="0" smtClean="0"/>
              <a:t>Build environment</a:t>
            </a:r>
          </a:p>
          <a:p>
            <a:r>
              <a:rPr lang="en-IN" dirty="0" smtClean="0"/>
              <a:t>Prerequisites </a:t>
            </a:r>
            <a:r>
              <a:rPr lang="en-IN" dirty="0"/>
              <a:t>for </a:t>
            </a:r>
            <a:r>
              <a:rPr lang="en-IN" dirty="0" err="1" smtClean="0"/>
              <a:t>libmongoc</a:t>
            </a:r>
            <a:r>
              <a:rPr lang="en-IN" dirty="0" smtClean="0"/>
              <a:t>:</a:t>
            </a:r>
            <a:r>
              <a:rPr lang="en-US" dirty="0" err="1"/>
              <a:t>OpenSSL</a:t>
            </a:r>
            <a:r>
              <a:rPr lang="en-US" dirty="0"/>
              <a:t> is required for authentication or for TLS connections to MongoDB. Kerberos or LDAP support requires Cyrus SASL.</a:t>
            </a:r>
            <a:endParaRPr lang="en-US" dirty="0" smtClean="0"/>
          </a:p>
          <a:p>
            <a:r>
              <a:rPr lang="en-US" dirty="0">
                <a:solidFill>
                  <a:srgbClr val="FF0000"/>
                </a:solidFill>
              </a:rPr>
              <a:t>$ </a:t>
            </a:r>
            <a:r>
              <a:rPr lang="en-US" dirty="0" err="1">
                <a:solidFill>
                  <a:srgbClr val="FF0000"/>
                </a:solidFill>
              </a:rPr>
              <a:t>sudo</a:t>
            </a:r>
            <a:r>
              <a:rPr lang="en-US" dirty="0">
                <a:solidFill>
                  <a:srgbClr val="FF0000"/>
                </a:solidFill>
              </a:rPr>
              <a:t> apt-get install </a:t>
            </a:r>
            <a:r>
              <a:rPr lang="en-US" dirty="0" err="1">
                <a:solidFill>
                  <a:srgbClr val="FF0000"/>
                </a:solidFill>
              </a:rPr>
              <a:t>cmake</a:t>
            </a:r>
            <a:r>
              <a:rPr lang="en-US" dirty="0">
                <a:solidFill>
                  <a:srgbClr val="FF0000"/>
                </a:solidFill>
              </a:rPr>
              <a:t> </a:t>
            </a:r>
            <a:r>
              <a:rPr lang="en-US" dirty="0" err="1">
                <a:solidFill>
                  <a:srgbClr val="FF0000"/>
                </a:solidFill>
              </a:rPr>
              <a:t>libssl-dev</a:t>
            </a:r>
            <a:r>
              <a:rPr lang="en-US" dirty="0">
                <a:solidFill>
                  <a:srgbClr val="FF0000"/>
                </a:solidFill>
              </a:rPr>
              <a:t> </a:t>
            </a:r>
            <a:r>
              <a:rPr lang="en-US" dirty="0" smtClean="0">
                <a:solidFill>
                  <a:srgbClr val="FF0000"/>
                </a:solidFill>
              </a:rPr>
              <a:t>libsasl2-dev</a:t>
            </a:r>
          </a:p>
          <a:p>
            <a:r>
              <a:rPr lang="en-IN" dirty="0"/>
              <a:t>Prerequisites for </a:t>
            </a:r>
            <a:r>
              <a:rPr lang="en-IN" dirty="0" err="1" smtClean="0"/>
              <a:t>libbson</a:t>
            </a:r>
            <a:r>
              <a:rPr lang="en-IN" dirty="0" smtClean="0"/>
              <a:t>:</a:t>
            </a:r>
            <a:r>
              <a:rPr lang="en-IN" dirty="0"/>
              <a:t> </a:t>
            </a:r>
            <a:r>
              <a:rPr lang="en-US" dirty="0" smtClean="0"/>
              <a:t>The </a:t>
            </a:r>
            <a:r>
              <a:rPr lang="en-US" dirty="0"/>
              <a:t>only prerequisite for building </a:t>
            </a:r>
            <a:r>
              <a:rPr lang="en-US" dirty="0" err="1"/>
              <a:t>libbson</a:t>
            </a:r>
            <a:r>
              <a:rPr lang="en-US" dirty="0"/>
              <a:t> is </a:t>
            </a:r>
            <a:r>
              <a:rPr lang="en-US" dirty="0" err="1"/>
              <a:t>cmake</a:t>
            </a:r>
            <a:r>
              <a:rPr lang="en-US" dirty="0"/>
              <a:t>. The command lines above can be adjusted to install only </a:t>
            </a:r>
            <a:r>
              <a:rPr lang="en-US" dirty="0" err="1"/>
              <a:t>cmake</a:t>
            </a:r>
            <a:r>
              <a:rPr lang="en-US" dirty="0" smtClean="0"/>
              <a:t>.</a:t>
            </a:r>
          </a:p>
          <a:p>
            <a:r>
              <a:rPr lang="en-US" strike="sngStrike" dirty="0">
                <a:solidFill>
                  <a:srgbClr val="FF0000"/>
                </a:solidFill>
              </a:rPr>
              <a:t>$ brew install </a:t>
            </a:r>
            <a:r>
              <a:rPr lang="en-US" strike="sngStrike" dirty="0" err="1" smtClean="0">
                <a:solidFill>
                  <a:srgbClr val="FF0000"/>
                </a:solidFill>
              </a:rPr>
              <a:t>cmake</a:t>
            </a:r>
            <a:endParaRPr lang="en-US" strike="sngStrike" dirty="0" smtClean="0">
              <a:solidFill>
                <a:srgbClr val="FF0000"/>
              </a:solidFill>
            </a:endParaRPr>
          </a:p>
          <a:p>
            <a:endParaRPr lang="en-US" strike="sngStrike" dirty="0"/>
          </a:p>
          <a:p>
            <a:r>
              <a:rPr lang="en-US" dirty="0"/>
              <a:t>Configuring the </a:t>
            </a:r>
            <a:r>
              <a:rPr lang="en-US" dirty="0" smtClean="0"/>
              <a:t>build</a:t>
            </a:r>
          </a:p>
          <a:p>
            <a:r>
              <a:rPr lang="en-US" dirty="0"/>
              <a:t>The following snippet will download and extract the driver, and configure it:</a:t>
            </a:r>
          </a:p>
          <a:p>
            <a:r>
              <a:rPr lang="en-US" dirty="0" smtClean="0">
                <a:solidFill>
                  <a:srgbClr val="FF0000"/>
                </a:solidFill>
              </a:rPr>
              <a:t>$ </a:t>
            </a:r>
            <a:r>
              <a:rPr lang="en-US" dirty="0" err="1">
                <a:solidFill>
                  <a:srgbClr val="FF0000"/>
                </a:solidFill>
              </a:rPr>
              <a:t>wget</a:t>
            </a:r>
            <a:r>
              <a:rPr lang="en-US" dirty="0">
                <a:solidFill>
                  <a:srgbClr val="FF0000"/>
                </a:solidFill>
              </a:rPr>
              <a:t> https://github.com/mongodb/mongo-c-driver/releases/download/1.20.0/mongo-c-driver-1.20.0.tar.gz</a:t>
            </a:r>
          </a:p>
          <a:p>
            <a:r>
              <a:rPr lang="en-US" dirty="0">
                <a:solidFill>
                  <a:srgbClr val="FF0000"/>
                </a:solidFill>
              </a:rPr>
              <a:t>$ tar </a:t>
            </a:r>
            <a:r>
              <a:rPr lang="en-US" dirty="0" err="1">
                <a:solidFill>
                  <a:srgbClr val="FF0000"/>
                </a:solidFill>
              </a:rPr>
              <a:t>xzf</a:t>
            </a:r>
            <a:r>
              <a:rPr lang="en-US" dirty="0">
                <a:solidFill>
                  <a:srgbClr val="FF0000"/>
                </a:solidFill>
              </a:rPr>
              <a:t> mongo-c-driver-1.20.0.tar.gz</a:t>
            </a:r>
          </a:p>
          <a:p>
            <a:r>
              <a:rPr lang="en-US" dirty="0">
                <a:solidFill>
                  <a:srgbClr val="FF0000"/>
                </a:solidFill>
              </a:rPr>
              <a:t>$ cd mongo-c-driver-1.20.0</a:t>
            </a:r>
          </a:p>
          <a:p>
            <a:r>
              <a:rPr lang="en-US" dirty="0">
                <a:solidFill>
                  <a:srgbClr val="FF0000"/>
                </a:solidFill>
              </a:rPr>
              <a:t>$ </a:t>
            </a:r>
            <a:r>
              <a:rPr lang="en-US" dirty="0" err="1">
                <a:solidFill>
                  <a:srgbClr val="FF0000"/>
                </a:solidFill>
              </a:rPr>
              <a:t>mkdir</a:t>
            </a:r>
            <a:r>
              <a:rPr lang="en-US" dirty="0">
                <a:solidFill>
                  <a:srgbClr val="FF0000"/>
                </a:solidFill>
              </a:rPr>
              <a:t> </a:t>
            </a:r>
            <a:r>
              <a:rPr lang="en-US" dirty="0" err="1">
                <a:solidFill>
                  <a:srgbClr val="FF0000"/>
                </a:solidFill>
              </a:rPr>
              <a:t>cmake</a:t>
            </a:r>
            <a:r>
              <a:rPr lang="en-US" dirty="0">
                <a:solidFill>
                  <a:srgbClr val="FF0000"/>
                </a:solidFill>
              </a:rPr>
              <a:t>-build</a:t>
            </a:r>
          </a:p>
          <a:p>
            <a:r>
              <a:rPr lang="en-US" dirty="0">
                <a:solidFill>
                  <a:srgbClr val="FF0000"/>
                </a:solidFill>
              </a:rPr>
              <a:t>$ cd </a:t>
            </a:r>
            <a:r>
              <a:rPr lang="en-US" dirty="0" err="1">
                <a:solidFill>
                  <a:srgbClr val="FF0000"/>
                </a:solidFill>
              </a:rPr>
              <a:t>cmake</a:t>
            </a:r>
            <a:r>
              <a:rPr lang="en-US" dirty="0">
                <a:solidFill>
                  <a:srgbClr val="FF0000"/>
                </a:solidFill>
              </a:rPr>
              <a:t>-build</a:t>
            </a:r>
          </a:p>
          <a:p>
            <a:r>
              <a:rPr lang="en-US" dirty="0">
                <a:solidFill>
                  <a:srgbClr val="FF0000"/>
                </a:solidFill>
              </a:rPr>
              <a:t>$ </a:t>
            </a:r>
            <a:r>
              <a:rPr lang="en-US" dirty="0" err="1">
                <a:solidFill>
                  <a:srgbClr val="FF0000"/>
                </a:solidFill>
              </a:rPr>
              <a:t>cmake</a:t>
            </a:r>
            <a:r>
              <a:rPr lang="en-US" dirty="0">
                <a:solidFill>
                  <a:srgbClr val="FF0000"/>
                </a:solidFill>
              </a:rPr>
              <a:t> -DENABLE_AUTOMATIC_INIT_AND_CLEANUP=OFF </a:t>
            </a:r>
            <a:r>
              <a:rPr lang="en-US" dirty="0" smtClean="0">
                <a:solidFill>
                  <a:srgbClr val="FF0000"/>
                </a:solidFill>
              </a:rPr>
              <a:t>..</a:t>
            </a:r>
          </a:p>
        </p:txBody>
      </p:sp>
    </p:spTree>
    <p:extLst>
      <p:ext uri="{BB962C8B-B14F-4D97-AF65-F5344CB8AC3E}">
        <p14:creationId xmlns:p14="http://schemas.microsoft.com/office/powerpoint/2010/main" val="2194243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955" y="313897"/>
            <a:ext cx="11573302" cy="5355312"/>
          </a:xfrm>
          <a:prstGeom prst="rect">
            <a:avLst/>
          </a:prstGeom>
          <a:noFill/>
        </p:spPr>
        <p:txBody>
          <a:bodyPr wrap="square" rtlCol="0">
            <a:spAutoFit/>
          </a:bodyPr>
          <a:lstStyle/>
          <a:p>
            <a:r>
              <a:rPr lang="en-US" dirty="0"/>
              <a:t>The -DENABLE_AUTOMATIC_INIT_AND_CLEANUP=OFF option is recommended, see Initialization and cleanup. Another useful </a:t>
            </a:r>
            <a:r>
              <a:rPr lang="en-US" dirty="0" err="1"/>
              <a:t>cmake</a:t>
            </a:r>
            <a:r>
              <a:rPr lang="en-US" dirty="0"/>
              <a:t> option is -DCMAKE_BUILD_TYPE=Release for a release optimized build and -DCMAKE_BUILD_TYPE=Debug for a debug build. For a list of all configure options, run </a:t>
            </a:r>
            <a:r>
              <a:rPr lang="en-US" dirty="0" err="1"/>
              <a:t>cmake</a:t>
            </a:r>
            <a:r>
              <a:rPr lang="en-US" dirty="0"/>
              <a:t> -L ...</a:t>
            </a:r>
          </a:p>
          <a:p>
            <a:endParaRPr lang="en-US" dirty="0"/>
          </a:p>
          <a:p>
            <a:r>
              <a:rPr lang="en-US" dirty="0"/>
              <a:t>If </a:t>
            </a:r>
            <a:r>
              <a:rPr lang="en-US" dirty="0" err="1"/>
              <a:t>cmake</a:t>
            </a:r>
            <a:r>
              <a:rPr lang="en-US" dirty="0"/>
              <a:t> completed successfully, you will see a considerable amount of output describing your build configuration. The final line of output should look something like this:</a:t>
            </a:r>
          </a:p>
          <a:p>
            <a:endParaRPr lang="en-US" dirty="0"/>
          </a:p>
          <a:p>
            <a:r>
              <a:rPr lang="en-US" dirty="0"/>
              <a:t>-- Build files have been written to: /home/user/mongo-c-driver-1.20.0/</a:t>
            </a:r>
            <a:r>
              <a:rPr lang="en-US" dirty="0" err="1"/>
              <a:t>cmake</a:t>
            </a:r>
            <a:r>
              <a:rPr lang="en-US" dirty="0"/>
              <a:t>-build</a:t>
            </a:r>
          </a:p>
          <a:p>
            <a:r>
              <a:rPr lang="en-US" dirty="0"/>
              <a:t>If </a:t>
            </a:r>
            <a:r>
              <a:rPr lang="en-US" dirty="0" err="1"/>
              <a:t>cmake</a:t>
            </a:r>
            <a:r>
              <a:rPr lang="en-US" dirty="0"/>
              <a:t> concludes with anything different, then it is likely an error occurred.</a:t>
            </a:r>
          </a:p>
          <a:p>
            <a:endParaRPr lang="en-US" dirty="0"/>
          </a:p>
          <a:p>
            <a:r>
              <a:rPr lang="en-US" dirty="0"/>
              <a:t>mongo-c-driver contains a copy of </a:t>
            </a:r>
            <a:r>
              <a:rPr lang="en-US" dirty="0" err="1"/>
              <a:t>libbson</a:t>
            </a:r>
            <a:r>
              <a:rPr lang="en-US" dirty="0"/>
              <a:t>, in case your system does not already have </a:t>
            </a:r>
            <a:r>
              <a:rPr lang="en-US" dirty="0" err="1"/>
              <a:t>libbson</a:t>
            </a:r>
            <a:r>
              <a:rPr lang="en-US" dirty="0"/>
              <a:t> installed. The configuration will detect if </a:t>
            </a:r>
            <a:r>
              <a:rPr lang="en-US" dirty="0" err="1"/>
              <a:t>libbson</a:t>
            </a:r>
            <a:r>
              <a:rPr lang="en-US" dirty="0"/>
              <a:t> is not installed and use the bundled </a:t>
            </a:r>
            <a:r>
              <a:rPr lang="en-US" dirty="0" err="1"/>
              <a:t>libbson</a:t>
            </a:r>
            <a:r>
              <a:rPr lang="en-US" dirty="0"/>
              <a:t>.</a:t>
            </a:r>
          </a:p>
          <a:p>
            <a:endParaRPr lang="en-US" dirty="0"/>
          </a:p>
          <a:p>
            <a:r>
              <a:rPr lang="en-US" dirty="0"/>
              <a:t>Additionally, it is possible to build only </a:t>
            </a:r>
            <a:r>
              <a:rPr lang="en-US" dirty="0" err="1"/>
              <a:t>libbson</a:t>
            </a:r>
            <a:r>
              <a:rPr lang="en-US" dirty="0"/>
              <a:t> by setting the -DENABLE_MONGOC=OFF option:</a:t>
            </a:r>
          </a:p>
          <a:p>
            <a:endParaRPr lang="en-US" dirty="0"/>
          </a:p>
          <a:p>
            <a:r>
              <a:rPr lang="en-US" dirty="0">
                <a:solidFill>
                  <a:srgbClr val="FF0000"/>
                </a:solidFill>
              </a:rPr>
              <a:t>$ </a:t>
            </a:r>
            <a:r>
              <a:rPr lang="en-US" dirty="0" err="1">
                <a:solidFill>
                  <a:srgbClr val="FF0000"/>
                </a:solidFill>
              </a:rPr>
              <a:t>cmake</a:t>
            </a:r>
            <a:r>
              <a:rPr lang="en-US" dirty="0">
                <a:solidFill>
                  <a:srgbClr val="FF0000"/>
                </a:solidFill>
              </a:rPr>
              <a:t> -DENABLE_AUTOMATIC_INIT_AND_CLEANUP=OFF -DENABLE_MONGOC=OFF </a:t>
            </a:r>
            <a:r>
              <a:rPr lang="en-US" dirty="0" smtClean="0">
                <a:solidFill>
                  <a:srgbClr val="FF0000"/>
                </a:solidFill>
              </a:rPr>
              <a:t>..</a:t>
            </a:r>
          </a:p>
          <a:p>
            <a:endParaRPr lang="en-US" dirty="0"/>
          </a:p>
          <a:p>
            <a:endParaRPr lang="en-US" dirty="0" smtClean="0"/>
          </a:p>
          <a:p>
            <a:endParaRPr lang="en-IN" dirty="0"/>
          </a:p>
        </p:txBody>
      </p:sp>
    </p:spTree>
    <p:extLst>
      <p:ext uri="{BB962C8B-B14F-4D97-AF65-F5344CB8AC3E}">
        <p14:creationId xmlns:p14="http://schemas.microsoft.com/office/powerpoint/2010/main" val="42001814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2137" y="395785"/>
            <a:ext cx="11450472" cy="5078313"/>
          </a:xfrm>
          <a:prstGeom prst="rect">
            <a:avLst/>
          </a:prstGeom>
          <a:noFill/>
        </p:spPr>
        <p:txBody>
          <a:bodyPr wrap="square" rtlCol="0">
            <a:spAutoFit/>
          </a:bodyPr>
          <a:lstStyle/>
          <a:p>
            <a:r>
              <a:rPr lang="en-US" dirty="0"/>
              <a:t>Preparing a build from a </a:t>
            </a:r>
            <a:r>
              <a:rPr lang="en-US" dirty="0" err="1"/>
              <a:t>git</a:t>
            </a:r>
            <a:r>
              <a:rPr lang="en-US" dirty="0"/>
              <a:t> repository clone</a:t>
            </a:r>
          </a:p>
          <a:p>
            <a:r>
              <a:rPr lang="en-US" dirty="0">
                <a:solidFill>
                  <a:srgbClr val="FF0000"/>
                </a:solidFill>
              </a:rPr>
              <a:t>$ </a:t>
            </a:r>
            <a:r>
              <a:rPr lang="en-US" dirty="0" err="1">
                <a:solidFill>
                  <a:srgbClr val="FF0000"/>
                </a:solidFill>
              </a:rPr>
              <a:t>git</a:t>
            </a:r>
            <a:r>
              <a:rPr lang="en-US" dirty="0">
                <a:solidFill>
                  <a:srgbClr val="FF0000"/>
                </a:solidFill>
              </a:rPr>
              <a:t> clone https://github.com/mongodb/mongo-c-driver.git</a:t>
            </a:r>
          </a:p>
          <a:p>
            <a:r>
              <a:rPr lang="en-US" dirty="0">
                <a:solidFill>
                  <a:srgbClr val="FF0000"/>
                </a:solidFill>
              </a:rPr>
              <a:t>$ cd mongo-c-driver</a:t>
            </a:r>
          </a:p>
          <a:p>
            <a:r>
              <a:rPr lang="en-US" dirty="0">
                <a:solidFill>
                  <a:srgbClr val="FF0000"/>
                </a:solidFill>
              </a:rPr>
              <a:t>$ </a:t>
            </a:r>
            <a:r>
              <a:rPr lang="en-US" dirty="0" err="1">
                <a:solidFill>
                  <a:srgbClr val="FF0000"/>
                </a:solidFill>
              </a:rPr>
              <a:t>git</a:t>
            </a:r>
            <a:r>
              <a:rPr lang="en-US" dirty="0">
                <a:solidFill>
                  <a:srgbClr val="FF0000"/>
                </a:solidFill>
              </a:rPr>
              <a:t> checkout 1.20.0  # To build a particular release</a:t>
            </a:r>
          </a:p>
          <a:p>
            <a:r>
              <a:rPr lang="en-US" dirty="0">
                <a:solidFill>
                  <a:srgbClr val="FF0000"/>
                </a:solidFill>
              </a:rPr>
              <a:t>$ python build/calc_release_version.py &gt; VERSION_CURRENT</a:t>
            </a:r>
          </a:p>
          <a:p>
            <a:r>
              <a:rPr lang="en-US" dirty="0">
                <a:solidFill>
                  <a:srgbClr val="FF0000"/>
                </a:solidFill>
              </a:rPr>
              <a:t>$ </a:t>
            </a:r>
            <a:r>
              <a:rPr lang="en-US" dirty="0" err="1">
                <a:solidFill>
                  <a:srgbClr val="FF0000"/>
                </a:solidFill>
              </a:rPr>
              <a:t>mkdir</a:t>
            </a:r>
            <a:r>
              <a:rPr lang="en-US" dirty="0">
                <a:solidFill>
                  <a:srgbClr val="FF0000"/>
                </a:solidFill>
              </a:rPr>
              <a:t> </a:t>
            </a:r>
            <a:r>
              <a:rPr lang="en-US" dirty="0" err="1">
                <a:solidFill>
                  <a:srgbClr val="FF0000"/>
                </a:solidFill>
              </a:rPr>
              <a:t>cmake</a:t>
            </a:r>
            <a:r>
              <a:rPr lang="en-US" dirty="0">
                <a:solidFill>
                  <a:srgbClr val="FF0000"/>
                </a:solidFill>
              </a:rPr>
              <a:t>-build</a:t>
            </a:r>
          </a:p>
          <a:p>
            <a:r>
              <a:rPr lang="en-US" dirty="0">
                <a:solidFill>
                  <a:srgbClr val="FF0000"/>
                </a:solidFill>
              </a:rPr>
              <a:t>$ cd </a:t>
            </a:r>
            <a:r>
              <a:rPr lang="en-US" dirty="0" err="1">
                <a:solidFill>
                  <a:srgbClr val="FF0000"/>
                </a:solidFill>
              </a:rPr>
              <a:t>cmake</a:t>
            </a:r>
            <a:r>
              <a:rPr lang="en-US" dirty="0">
                <a:solidFill>
                  <a:srgbClr val="FF0000"/>
                </a:solidFill>
              </a:rPr>
              <a:t>-build</a:t>
            </a:r>
          </a:p>
          <a:p>
            <a:r>
              <a:rPr lang="en-US" dirty="0">
                <a:solidFill>
                  <a:srgbClr val="FF0000"/>
                </a:solidFill>
              </a:rPr>
              <a:t>$ </a:t>
            </a:r>
            <a:r>
              <a:rPr lang="en-US" dirty="0" err="1">
                <a:solidFill>
                  <a:srgbClr val="FF0000"/>
                </a:solidFill>
              </a:rPr>
              <a:t>cmake</a:t>
            </a:r>
            <a:r>
              <a:rPr lang="en-US" dirty="0">
                <a:solidFill>
                  <a:srgbClr val="FF0000"/>
                </a:solidFill>
              </a:rPr>
              <a:t> -DENABLE_AUTOMATIC_INIT_AND_CLEANUP=OFF </a:t>
            </a:r>
            <a:r>
              <a:rPr lang="en-US" dirty="0" smtClean="0">
                <a:solidFill>
                  <a:srgbClr val="FF0000"/>
                </a:solidFill>
              </a:rPr>
              <a:t>..</a:t>
            </a:r>
          </a:p>
          <a:p>
            <a:endParaRPr lang="en-US" dirty="0"/>
          </a:p>
          <a:p>
            <a:r>
              <a:rPr lang="en-US" dirty="0"/>
              <a:t>Executing a build¶</a:t>
            </a:r>
          </a:p>
          <a:p>
            <a:r>
              <a:rPr lang="en-US" dirty="0"/>
              <a:t>Building on Unix, </a:t>
            </a:r>
            <a:r>
              <a:rPr lang="en-US" dirty="0" err="1"/>
              <a:t>macOS</a:t>
            </a:r>
            <a:r>
              <a:rPr lang="en-US" dirty="0"/>
              <a:t>, and Windows (MinGW-W64 and MSYS2)</a:t>
            </a:r>
          </a:p>
          <a:p>
            <a:r>
              <a:rPr lang="en-US" dirty="0">
                <a:solidFill>
                  <a:srgbClr val="FF0000"/>
                </a:solidFill>
              </a:rPr>
              <a:t>$ </a:t>
            </a:r>
            <a:r>
              <a:rPr lang="en-US" dirty="0" err="1">
                <a:solidFill>
                  <a:srgbClr val="FF0000"/>
                </a:solidFill>
              </a:rPr>
              <a:t>cmake</a:t>
            </a:r>
            <a:r>
              <a:rPr lang="en-US" dirty="0">
                <a:solidFill>
                  <a:srgbClr val="FF0000"/>
                </a:solidFill>
              </a:rPr>
              <a:t> --build .</a:t>
            </a:r>
          </a:p>
          <a:p>
            <a:r>
              <a:rPr lang="en-US" dirty="0">
                <a:solidFill>
                  <a:srgbClr val="FF0000"/>
                </a:solidFill>
              </a:rPr>
              <a:t>$ </a:t>
            </a:r>
            <a:r>
              <a:rPr lang="en-US" dirty="0" err="1">
                <a:solidFill>
                  <a:srgbClr val="FF0000"/>
                </a:solidFill>
              </a:rPr>
              <a:t>sudo</a:t>
            </a:r>
            <a:r>
              <a:rPr lang="en-US" dirty="0">
                <a:solidFill>
                  <a:srgbClr val="FF0000"/>
                </a:solidFill>
              </a:rPr>
              <a:t> </a:t>
            </a:r>
            <a:r>
              <a:rPr lang="en-US" dirty="0" err="1">
                <a:solidFill>
                  <a:srgbClr val="FF0000"/>
                </a:solidFill>
              </a:rPr>
              <a:t>cmake</a:t>
            </a:r>
            <a:r>
              <a:rPr lang="en-US" dirty="0">
                <a:solidFill>
                  <a:srgbClr val="FF0000"/>
                </a:solidFill>
              </a:rPr>
              <a:t> --build . --target </a:t>
            </a:r>
            <a:r>
              <a:rPr lang="en-US" dirty="0" smtClean="0">
                <a:solidFill>
                  <a:srgbClr val="FF0000"/>
                </a:solidFill>
              </a:rPr>
              <a:t>install</a:t>
            </a:r>
          </a:p>
          <a:p>
            <a:endParaRPr lang="en-US" dirty="0"/>
          </a:p>
          <a:p>
            <a:r>
              <a:rPr lang="en-US" dirty="0" smtClean="0"/>
              <a:t>The </a:t>
            </a:r>
            <a:r>
              <a:rPr lang="en-US" dirty="0"/>
              <a:t>following command can be used (for Ninja and </a:t>
            </a:r>
            <a:r>
              <a:rPr lang="en-US" dirty="0" err="1"/>
              <a:t>Makefile</a:t>
            </a:r>
            <a:r>
              <a:rPr lang="en-US" dirty="0"/>
              <a:t>-based build systems) to list all available targets</a:t>
            </a:r>
            <a:r>
              <a:rPr lang="en-US" dirty="0" smtClean="0"/>
              <a:t>:</a:t>
            </a:r>
            <a:endParaRPr lang="en-US" dirty="0"/>
          </a:p>
          <a:p>
            <a:r>
              <a:rPr lang="en-US" dirty="0">
                <a:solidFill>
                  <a:srgbClr val="FF0000"/>
                </a:solidFill>
              </a:rPr>
              <a:t>$ </a:t>
            </a:r>
            <a:r>
              <a:rPr lang="en-US" dirty="0" err="1">
                <a:solidFill>
                  <a:srgbClr val="FF0000"/>
                </a:solidFill>
              </a:rPr>
              <a:t>cmake</a:t>
            </a:r>
            <a:r>
              <a:rPr lang="en-US" dirty="0">
                <a:solidFill>
                  <a:srgbClr val="FF0000"/>
                </a:solidFill>
              </a:rPr>
              <a:t> --build . </a:t>
            </a:r>
            <a:r>
              <a:rPr lang="en-US" dirty="0" smtClean="0">
                <a:solidFill>
                  <a:srgbClr val="FF0000"/>
                </a:solidFill>
              </a:rPr>
              <a:t>Help</a:t>
            </a:r>
          </a:p>
          <a:p>
            <a:endParaRPr lang="en-US" dirty="0"/>
          </a:p>
          <a:p>
            <a:endParaRPr lang="en-IN" dirty="0"/>
          </a:p>
        </p:txBody>
      </p:sp>
    </p:spTree>
    <p:extLst>
      <p:ext uri="{BB962C8B-B14F-4D97-AF65-F5344CB8AC3E}">
        <p14:creationId xmlns:p14="http://schemas.microsoft.com/office/powerpoint/2010/main" val="136937422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772" y="122830"/>
            <a:ext cx="11846257" cy="6463308"/>
          </a:xfrm>
          <a:prstGeom prst="rect">
            <a:avLst/>
          </a:prstGeom>
          <a:noFill/>
        </p:spPr>
        <p:txBody>
          <a:bodyPr wrap="square" rtlCol="0">
            <a:spAutoFit/>
          </a:bodyPr>
          <a:lstStyle/>
          <a:p>
            <a:r>
              <a:rPr lang="en-US" dirty="0"/>
              <a:t>Generating the documentation</a:t>
            </a:r>
          </a:p>
          <a:p>
            <a:r>
              <a:rPr lang="en-US" dirty="0"/>
              <a:t>Install Sphinx, then</a:t>
            </a:r>
            <a:r>
              <a:rPr lang="en-US" dirty="0" smtClean="0"/>
              <a:t>:</a:t>
            </a:r>
            <a:endParaRPr lang="en-US" dirty="0"/>
          </a:p>
          <a:p>
            <a:r>
              <a:rPr lang="en-US" dirty="0">
                <a:solidFill>
                  <a:srgbClr val="FF0000"/>
                </a:solidFill>
              </a:rPr>
              <a:t>$ </a:t>
            </a:r>
            <a:r>
              <a:rPr lang="en-US" dirty="0" err="1">
                <a:solidFill>
                  <a:srgbClr val="FF0000"/>
                </a:solidFill>
              </a:rPr>
              <a:t>cmake</a:t>
            </a:r>
            <a:r>
              <a:rPr lang="en-US" dirty="0">
                <a:solidFill>
                  <a:srgbClr val="FF0000"/>
                </a:solidFill>
              </a:rPr>
              <a:t> -DENABLE_MAN_PAGES=ON -DENABLE_HTML_DOCS=ON ..</a:t>
            </a:r>
          </a:p>
          <a:p>
            <a:r>
              <a:rPr lang="en-US" dirty="0">
                <a:solidFill>
                  <a:srgbClr val="FF0000"/>
                </a:solidFill>
              </a:rPr>
              <a:t>$ </a:t>
            </a:r>
            <a:r>
              <a:rPr lang="en-US" dirty="0" err="1">
                <a:solidFill>
                  <a:srgbClr val="FF0000"/>
                </a:solidFill>
              </a:rPr>
              <a:t>cmake</a:t>
            </a:r>
            <a:r>
              <a:rPr lang="en-US" dirty="0">
                <a:solidFill>
                  <a:srgbClr val="FF0000"/>
                </a:solidFill>
              </a:rPr>
              <a:t> --build . --target </a:t>
            </a:r>
            <a:r>
              <a:rPr lang="en-US" dirty="0" err="1">
                <a:solidFill>
                  <a:srgbClr val="FF0000"/>
                </a:solidFill>
              </a:rPr>
              <a:t>mongoc</a:t>
            </a:r>
            <a:r>
              <a:rPr lang="en-US" dirty="0">
                <a:solidFill>
                  <a:srgbClr val="FF0000"/>
                </a:solidFill>
              </a:rPr>
              <a:t>-doc</a:t>
            </a:r>
          </a:p>
          <a:p>
            <a:r>
              <a:rPr lang="en-US" dirty="0">
                <a:solidFill>
                  <a:srgbClr val="FF0000"/>
                </a:solidFill>
              </a:rPr>
              <a:t>To build only the </a:t>
            </a:r>
            <a:r>
              <a:rPr lang="en-US" dirty="0" err="1">
                <a:solidFill>
                  <a:srgbClr val="FF0000"/>
                </a:solidFill>
              </a:rPr>
              <a:t>libbson</a:t>
            </a:r>
            <a:r>
              <a:rPr lang="en-US" dirty="0">
                <a:solidFill>
                  <a:srgbClr val="FF0000"/>
                </a:solidFill>
              </a:rPr>
              <a:t> documentation</a:t>
            </a:r>
            <a:r>
              <a:rPr lang="en-US" dirty="0" smtClean="0">
                <a:solidFill>
                  <a:srgbClr val="FF0000"/>
                </a:solidFill>
              </a:rPr>
              <a:t>:</a:t>
            </a:r>
            <a:endParaRPr lang="en-US" dirty="0">
              <a:solidFill>
                <a:srgbClr val="FF0000"/>
              </a:solidFill>
            </a:endParaRPr>
          </a:p>
          <a:p>
            <a:r>
              <a:rPr lang="en-US" dirty="0">
                <a:solidFill>
                  <a:srgbClr val="FF0000"/>
                </a:solidFill>
              </a:rPr>
              <a:t>$ </a:t>
            </a:r>
            <a:r>
              <a:rPr lang="en-US" dirty="0" err="1">
                <a:solidFill>
                  <a:srgbClr val="FF0000"/>
                </a:solidFill>
              </a:rPr>
              <a:t>cmake</a:t>
            </a:r>
            <a:r>
              <a:rPr lang="en-US" dirty="0">
                <a:solidFill>
                  <a:srgbClr val="FF0000"/>
                </a:solidFill>
              </a:rPr>
              <a:t> -DENABLE_MAN_PAGES=ON -DENABLE_HTML_DOCS=ON ..</a:t>
            </a:r>
          </a:p>
          <a:p>
            <a:r>
              <a:rPr lang="en-US" dirty="0">
                <a:solidFill>
                  <a:srgbClr val="FF0000"/>
                </a:solidFill>
              </a:rPr>
              <a:t>$ </a:t>
            </a:r>
            <a:r>
              <a:rPr lang="en-US" dirty="0" err="1">
                <a:solidFill>
                  <a:srgbClr val="FF0000"/>
                </a:solidFill>
              </a:rPr>
              <a:t>cmake</a:t>
            </a:r>
            <a:r>
              <a:rPr lang="en-US" dirty="0">
                <a:solidFill>
                  <a:srgbClr val="FF0000"/>
                </a:solidFill>
              </a:rPr>
              <a:t> --build . --target </a:t>
            </a:r>
            <a:r>
              <a:rPr lang="en-US" dirty="0" err="1">
                <a:solidFill>
                  <a:srgbClr val="FF0000"/>
                </a:solidFill>
              </a:rPr>
              <a:t>bson</a:t>
            </a:r>
            <a:r>
              <a:rPr lang="en-US" dirty="0">
                <a:solidFill>
                  <a:srgbClr val="FF0000"/>
                </a:solidFill>
              </a:rPr>
              <a:t>-doc</a:t>
            </a:r>
          </a:p>
          <a:p>
            <a:r>
              <a:rPr lang="en-US" dirty="0"/>
              <a:t>The -DENABLE_MAN_PAGES=ON and -DENABLE_HTML_DOCS=ON can also be added as options to a normal build from a release </a:t>
            </a:r>
            <a:r>
              <a:rPr lang="en-US" dirty="0" err="1"/>
              <a:t>tarball</a:t>
            </a:r>
            <a:r>
              <a:rPr lang="en-US" dirty="0"/>
              <a:t> or from </a:t>
            </a:r>
            <a:r>
              <a:rPr lang="en-US" dirty="0" err="1"/>
              <a:t>git</a:t>
            </a:r>
            <a:r>
              <a:rPr lang="en-US" dirty="0"/>
              <a:t> so that the documentation is built at the same time as other components</a:t>
            </a:r>
            <a:r>
              <a:rPr lang="en-US" dirty="0" smtClean="0"/>
              <a:t>.</a:t>
            </a:r>
          </a:p>
          <a:p>
            <a:endParaRPr lang="en-US" dirty="0"/>
          </a:p>
          <a:p>
            <a:r>
              <a:rPr lang="en-US" dirty="0"/>
              <a:t>Uninstalling the installed components</a:t>
            </a:r>
          </a:p>
          <a:p>
            <a:r>
              <a:rPr lang="en-US" dirty="0"/>
              <a:t>There are two ways to uninstall the components that have been installed. The first is to invoke the uninstall program directly. On Linux/Unix</a:t>
            </a:r>
            <a:r>
              <a:rPr lang="en-US" dirty="0" smtClean="0"/>
              <a:t>:</a:t>
            </a:r>
            <a:endParaRPr lang="en-US" dirty="0"/>
          </a:p>
          <a:p>
            <a:r>
              <a:rPr lang="en-US" dirty="0">
                <a:solidFill>
                  <a:srgbClr val="FF0000"/>
                </a:solidFill>
              </a:rPr>
              <a:t>$ </a:t>
            </a:r>
            <a:r>
              <a:rPr lang="en-US" dirty="0" err="1">
                <a:solidFill>
                  <a:srgbClr val="FF0000"/>
                </a:solidFill>
              </a:rPr>
              <a:t>sudo</a:t>
            </a:r>
            <a:r>
              <a:rPr lang="en-US" dirty="0">
                <a:solidFill>
                  <a:srgbClr val="FF0000"/>
                </a:solidFill>
              </a:rPr>
              <a:t> /</a:t>
            </a:r>
            <a:r>
              <a:rPr lang="en-US" dirty="0" smtClean="0">
                <a:solidFill>
                  <a:srgbClr val="FF0000"/>
                </a:solidFill>
              </a:rPr>
              <a:t>usr/local/share/mongo-c-driver/uninstall.sh</a:t>
            </a:r>
          </a:p>
          <a:p>
            <a:r>
              <a:rPr lang="en-US" dirty="0"/>
              <a:t>Additional Options for Integrators</a:t>
            </a:r>
          </a:p>
          <a:p>
            <a:r>
              <a:rPr lang="en-US" dirty="0"/>
              <a:t>In the event that you are building the BSON library and/or the C driver to embed with other components and you wish to avoid the potential for collision with components installed from a standard build or from a distribution package manager, you can make use of the BSON_OUTPUT_BASENAME and MONGOC_OUTPUT_BASENAME options to </a:t>
            </a:r>
            <a:r>
              <a:rPr lang="en-US" dirty="0" err="1"/>
              <a:t>cmake</a:t>
            </a:r>
            <a:r>
              <a:rPr lang="en-US" dirty="0"/>
              <a:t>.</a:t>
            </a:r>
          </a:p>
          <a:p>
            <a:endParaRPr lang="en-US" dirty="0"/>
          </a:p>
          <a:p>
            <a:r>
              <a:rPr lang="en-US" dirty="0">
                <a:solidFill>
                  <a:srgbClr val="FF0000"/>
                </a:solidFill>
              </a:rPr>
              <a:t>$ </a:t>
            </a:r>
            <a:r>
              <a:rPr lang="en-US" dirty="0" err="1">
                <a:solidFill>
                  <a:srgbClr val="FF0000"/>
                </a:solidFill>
              </a:rPr>
              <a:t>cmake</a:t>
            </a:r>
            <a:r>
              <a:rPr lang="en-US" dirty="0">
                <a:solidFill>
                  <a:srgbClr val="FF0000"/>
                </a:solidFill>
              </a:rPr>
              <a:t> -DBSON_OUTPUT_BASENAME=</a:t>
            </a:r>
            <a:r>
              <a:rPr lang="en-US" dirty="0" err="1">
                <a:solidFill>
                  <a:srgbClr val="FF0000"/>
                </a:solidFill>
              </a:rPr>
              <a:t>custom_bson</a:t>
            </a:r>
            <a:r>
              <a:rPr lang="en-US" dirty="0">
                <a:solidFill>
                  <a:srgbClr val="FF0000"/>
                </a:solidFill>
              </a:rPr>
              <a:t> -DMONGOC_OUTPUT_BASENAME=</a:t>
            </a:r>
            <a:r>
              <a:rPr lang="en-US" dirty="0" err="1">
                <a:solidFill>
                  <a:srgbClr val="FF0000"/>
                </a:solidFill>
              </a:rPr>
              <a:t>custom_mongoc</a:t>
            </a:r>
            <a:r>
              <a:rPr lang="en-US" dirty="0">
                <a:solidFill>
                  <a:srgbClr val="FF0000"/>
                </a:solidFill>
              </a:rPr>
              <a:t> </a:t>
            </a:r>
            <a:r>
              <a:rPr lang="en-US" dirty="0" smtClean="0">
                <a:solidFill>
                  <a:srgbClr val="FF0000"/>
                </a:solidFill>
              </a:rPr>
              <a:t>..</a:t>
            </a:r>
          </a:p>
          <a:p>
            <a:endParaRPr lang="en-US" dirty="0"/>
          </a:p>
          <a:p>
            <a:r>
              <a:rPr lang="en-US" dirty="0" smtClean="0"/>
              <a:t>XXXXXXXXXXXXXXXXXXXXXXXXXXXXXXXXXXXXXXXXXXXXXXXXXXXXXXXXXXXXXXXXXXXXXXXXXXXXXXXXXXXXXXXXXXXXXX</a:t>
            </a:r>
            <a:endParaRPr lang="en-US" dirty="0"/>
          </a:p>
          <a:p>
            <a:endParaRPr lang="en-IN" dirty="0"/>
          </a:p>
        </p:txBody>
      </p:sp>
    </p:spTree>
    <p:extLst>
      <p:ext uri="{BB962C8B-B14F-4D97-AF65-F5344CB8AC3E}">
        <p14:creationId xmlns:p14="http://schemas.microsoft.com/office/powerpoint/2010/main" val="11882156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660" y="150125"/>
            <a:ext cx="11245755" cy="6463308"/>
          </a:xfrm>
          <a:prstGeom prst="rect">
            <a:avLst/>
          </a:prstGeom>
          <a:noFill/>
        </p:spPr>
        <p:txBody>
          <a:bodyPr wrap="square" rtlCol="0">
            <a:spAutoFit/>
          </a:bodyPr>
          <a:lstStyle/>
          <a:p>
            <a:r>
              <a:rPr lang="en-US" dirty="0">
                <a:hlinkClick r:id="rId2"/>
              </a:rPr>
              <a:t>TUTORIAL : </a:t>
            </a:r>
            <a:r>
              <a:rPr lang="en-US" dirty="0" smtClean="0">
                <a:hlinkClick r:id="rId2"/>
              </a:rPr>
              <a:t> http</a:t>
            </a:r>
            <a:r>
              <a:rPr lang="en-US" dirty="0">
                <a:hlinkClick r:id="rId2"/>
              </a:rPr>
              <a:t>://</a:t>
            </a:r>
            <a:r>
              <a:rPr lang="en-US" dirty="0" smtClean="0">
                <a:hlinkClick r:id="rId2"/>
              </a:rPr>
              <a:t>mongoc.org/libmongoc/current/tutorial.html </a:t>
            </a:r>
            <a:endParaRPr lang="en-IN" u="sng" dirty="0" smtClean="0">
              <a:hlinkClick r:id="rId2"/>
            </a:endParaRPr>
          </a:p>
          <a:p>
            <a:r>
              <a:rPr lang="en-IN" u="sng" dirty="0" smtClean="0">
                <a:hlinkClick r:id="rId2"/>
              </a:rPr>
              <a:t>Starting MongoDB</a:t>
            </a:r>
            <a:endParaRPr lang="en-US" u="sng" dirty="0" smtClean="0"/>
          </a:p>
          <a:p>
            <a:r>
              <a:rPr lang="en-US" u="sng" dirty="0"/>
              <a:t>$ mongo --host </a:t>
            </a:r>
            <a:r>
              <a:rPr lang="en-US" u="sng" dirty="0" err="1"/>
              <a:t>localhost</a:t>
            </a:r>
            <a:r>
              <a:rPr lang="en-US" u="sng" dirty="0"/>
              <a:t> --port 27017</a:t>
            </a:r>
          </a:p>
          <a:p>
            <a:r>
              <a:rPr lang="en-US" u="sng" dirty="0"/>
              <a:t>MongoDB shell version: 3.0.6</a:t>
            </a:r>
          </a:p>
          <a:p>
            <a:r>
              <a:rPr lang="en-US" u="sng" dirty="0"/>
              <a:t>connecting to: localhost:27017/test</a:t>
            </a:r>
          </a:p>
          <a:p>
            <a:r>
              <a:rPr lang="en-US" u="sng" dirty="0" smtClean="0"/>
              <a:t>&gt;</a:t>
            </a:r>
          </a:p>
          <a:p>
            <a:endParaRPr lang="en-US" u="sng" dirty="0"/>
          </a:p>
          <a:p>
            <a:r>
              <a:rPr lang="en-IN" dirty="0" err="1"/>
              <a:t>pkg-config</a:t>
            </a:r>
            <a:r>
              <a:rPr lang="en-IN" dirty="0">
                <a:hlinkClick r:id="rId3" tooltip="Permalink to this headline"/>
              </a:rPr>
              <a:t>¶</a:t>
            </a:r>
            <a:endParaRPr lang="en-IN" dirty="0"/>
          </a:p>
          <a:p>
            <a:r>
              <a:rPr lang="en-IN" u="sng" dirty="0"/>
              <a:t>use </a:t>
            </a:r>
            <a:r>
              <a:rPr lang="en-IN" u="sng" dirty="0" err="1"/>
              <a:t>pkg-config</a:t>
            </a:r>
            <a:r>
              <a:rPr lang="en-IN" u="sng" dirty="0"/>
              <a:t> on the command line to set header and library paths:</a:t>
            </a:r>
          </a:p>
          <a:p>
            <a:endParaRPr lang="en-IN" u="sng" dirty="0"/>
          </a:p>
          <a:p>
            <a:r>
              <a:rPr lang="en-IN" u="sng" dirty="0" err="1"/>
              <a:t>gcc</a:t>
            </a:r>
            <a:r>
              <a:rPr lang="en-IN" u="sng" dirty="0"/>
              <a:t> -o </a:t>
            </a:r>
            <a:r>
              <a:rPr lang="en-IN" u="sng" dirty="0" err="1"/>
              <a:t>hello_mongoc</a:t>
            </a:r>
            <a:r>
              <a:rPr lang="en-IN" u="sng" dirty="0"/>
              <a:t> </a:t>
            </a:r>
            <a:r>
              <a:rPr lang="en-IN" u="sng" dirty="0" err="1"/>
              <a:t>hello_mongoc.c</a:t>
            </a:r>
            <a:r>
              <a:rPr lang="en-IN" u="sng" dirty="0"/>
              <a:t> $(</a:t>
            </a:r>
            <a:r>
              <a:rPr lang="en-IN" u="sng" dirty="0" err="1"/>
              <a:t>pkg-config</a:t>
            </a:r>
            <a:r>
              <a:rPr lang="en-IN" u="sng" dirty="0"/>
              <a:t> --libs --</a:t>
            </a:r>
            <a:r>
              <a:rPr lang="en-IN" u="sng" dirty="0" err="1"/>
              <a:t>cflags</a:t>
            </a:r>
            <a:r>
              <a:rPr lang="en-IN" u="sng" dirty="0"/>
              <a:t> libmongoc-1.0)</a:t>
            </a:r>
          </a:p>
          <a:p>
            <a:r>
              <a:rPr lang="en-IN" u="sng" dirty="0"/>
              <a:t>Or to statically link to </a:t>
            </a:r>
            <a:r>
              <a:rPr lang="en-IN" u="sng" dirty="0" err="1"/>
              <a:t>libmongoc</a:t>
            </a:r>
            <a:r>
              <a:rPr lang="en-IN" u="sng" dirty="0"/>
              <a:t>:</a:t>
            </a:r>
          </a:p>
          <a:p>
            <a:endParaRPr lang="en-IN" u="sng" dirty="0"/>
          </a:p>
          <a:p>
            <a:r>
              <a:rPr lang="en-IN" u="sng" dirty="0" err="1"/>
              <a:t>gcc</a:t>
            </a:r>
            <a:r>
              <a:rPr lang="en-IN" u="sng" dirty="0"/>
              <a:t> -o </a:t>
            </a:r>
            <a:r>
              <a:rPr lang="en-IN" u="sng" dirty="0" err="1"/>
              <a:t>hello_mongoc</a:t>
            </a:r>
            <a:r>
              <a:rPr lang="en-IN" u="sng" dirty="0"/>
              <a:t> </a:t>
            </a:r>
            <a:r>
              <a:rPr lang="en-IN" u="sng" dirty="0" err="1"/>
              <a:t>hello_mongoc.c</a:t>
            </a:r>
            <a:r>
              <a:rPr lang="en-IN" u="sng" dirty="0"/>
              <a:t> $(</a:t>
            </a:r>
            <a:r>
              <a:rPr lang="en-IN" u="sng" dirty="0" err="1"/>
              <a:t>pkg-config</a:t>
            </a:r>
            <a:r>
              <a:rPr lang="en-IN" u="sng" dirty="0"/>
              <a:t> --libs --</a:t>
            </a:r>
            <a:r>
              <a:rPr lang="en-IN" u="sng" dirty="0" err="1"/>
              <a:t>cflags</a:t>
            </a:r>
            <a:r>
              <a:rPr lang="en-IN" u="sng" dirty="0"/>
              <a:t> libmongoc-static-1.0)</a:t>
            </a:r>
          </a:p>
          <a:p>
            <a:r>
              <a:rPr lang="en-IN" u="sng" dirty="0"/>
              <a:t>Specifying header and include paths manually</a:t>
            </a:r>
          </a:p>
          <a:p>
            <a:r>
              <a:rPr lang="en-IN" u="sng" dirty="0"/>
              <a:t>If you aren’t using </a:t>
            </a:r>
            <a:r>
              <a:rPr lang="en-IN" u="sng" dirty="0" err="1"/>
              <a:t>CMake</a:t>
            </a:r>
            <a:r>
              <a:rPr lang="en-IN" u="sng" dirty="0"/>
              <a:t> or </a:t>
            </a:r>
            <a:r>
              <a:rPr lang="en-IN" u="sng" dirty="0" err="1"/>
              <a:t>pkg-config</a:t>
            </a:r>
            <a:r>
              <a:rPr lang="en-IN" u="sng" dirty="0"/>
              <a:t>, paths and libraries can be managed manually.</a:t>
            </a:r>
          </a:p>
          <a:p>
            <a:endParaRPr lang="en-IN" u="sng" dirty="0"/>
          </a:p>
          <a:p>
            <a:r>
              <a:rPr lang="en-IN" u="sng" dirty="0"/>
              <a:t>$ </a:t>
            </a:r>
            <a:r>
              <a:rPr lang="en-IN" u="sng" dirty="0" err="1"/>
              <a:t>gcc</a:t>
            </a:r>
            <a:r>
              <a:rPr lang="en-IN" u="sng" dirty="0"/>
              <a:t> -o </a:t>
            </a:r>
            <a:r>
              <a:rPr lang="en-IN" u="sng" dirty="0" err="1"/>
              <a:t>hello_mongoc</a:t>
            </a:r>
            <a:r>
              <a:rPr lang="en-IN" u="sng" dirty="0"/>
              <a:t> </a:t>
            </a:r>
            <a:r>
              <a:rPr lang="en-IN" u="sng" dirty="0" err="1"/>
              <a:t>hello_mongoc.c</a:t>
            </a:r>
            <a:r>
              <a:rPr lang="en-IN" u="sng" dirty="0"/>
              <a:t> \</a:t>
            </a:r>
          </a:p>
          <a:p>
            <a:r>
              <a:rPr lang="en-IN" u="sng" dirty="0"/>
              <a:t>    -I/</a:t>
            </a:r>
            <a:r>
              <a:rPr lang="en-IN" u="sng" dirty="0" err="1"/>
              <a:t>usr</a:t>
            </a:r>
            <a:r>
              <a:rPr lang="en-IN" u="sng" dirty="0"/>
              <a:t>/local/include/libbson-1.0 -I/</a:t>
            </a:r>
            <a:r>
              <a:rPr lang="en-IN" u="sng" dirty="0" err="1"/>
              <a:t>usr</a:t>
            </a:r>
            <a:r>
              <a:rPr lang="en-IN" u="sng" dirty="0"/>
              <a:t>/local/include/libmongoc-1.0 \</a:t>
            </a:r>
          </a:p>
          <a:p>
            <a:r>
              <a:rPr lang="en-IN" u="sng" dirty="0"/>
              <a:t>    -lmongoc-1.0 -lbson-1.0</a:t>
            </a:r>
          </a:p>
          <a:p>
            <a:r>
              <a:rPr lang="en-IN" u="sng" dirty="0"/>
              <a:t>$ ./</a:t>
            </a:r>
            <a:r>
              <a:rPr lang="en-IN" u="sng" dirty="0" err="1"/>
              <a:t>hello_mongoc</a:t>
            </a:r>
            <a:endParaRPr lang="en-IN" u="sng" dirty="0"/>
          </a:p>
          <a:p>
            <a:r>
              <a:rPr lang="en-IN" u="sng" dirty="0"/>
              <a:t>{ "ok" : 1.000000 </a:t>
            </a:r>
            <a:r>
              <a:rPr lang="en-IN" u="sng" dirty="0" smtClean="0"/>
              <a:t>}</a:t>
            </a:r>
          </a:p>
          <a:p>
            <a:endParaRPr lang="en-IN" u="sng" dirty="0" smtClean="0"/>
          </a:p>
        </p:txBody>
      </p:sp>
    </p:spTree>
    <p:extLst>
      <p:ext uri="{BB962C8B-B14F-4D97-AF65-F5344CB8AC3E}">
        <p14:creationId xmlns:p14="http://schemas.microsoft.com/office/powerpoint/2010/main" val="21426051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899" y="1282889"/>
            <a:ext cx="9266829" cy="3139321"/>
          </a:xfrm>
          <a:prstGeom prst="rect">
            <a:avLst/>
          </a:prstGeom>
          <a:noFill/>
        </p:spPr>
        <p:txBody>
          <a:bodyPr wrap="square" rtlCol="0">
            <a:spAutoFit/>
          </a:bodyPr>
          <a:lstStyle/>
          <a:p>
            <a:r>
              <a:rPr lang="en-US" dirty="0" smtClean="0"/>
              <a:t>Atlas </a:t>
            </a:r>
            <a:r>
              <a:rPr lang="en-US" dirty="0"/>
              <a:t>Connection String : </a:t>
            </a:r>
            <a:r>
              <a:rPr lang="en-US" dirty="0" err="1"/>
              <a:t>mongodb+srv</a:t>
            </a:r>
            <a:r>
              <a:rPr lang="en-US" dirty="0"/>
              <a:t>://</a:t>
            </a:r>
            <a:r>
              <a:rPr lang="en-US" dirty="0" smtClean="0"/>
              <a:t>shubham:Shubham100@cluster0.zqakj.mongodb.net/</a:t>
            </a:r>
            <a:r>
              <a:rPr lang="en-US" dirty="0" err="1" smtClean="0"/>
              <a:t>ASSET_INFO?retryWrites</a:t>
            </a:r>
            <a:r>
              <a:rPr lang="en-US" dirty="0" smtClean="0"/>
              <a:t>=</a:t>
            </a:r>
            <a:r>
              <a:rPr lang="en-US" dirty="0" err="1" smtClean="0"/>
              <a:t>true&amp;w</a:t>
            </a:r>
            <a:r>
              <a:rPr lang="en-US" dirty="0" smtClean="0"/>
              <a:t>=majority </a:t>
            </a:r>
          </a:p>
          <a:p>
            <a:endParaRPr lang="en-US" dirty="0"/>
          </a:p>
          <a:p>
            <a:r>
              <a:rPr lang="en-US" dirty="0" smtClean="0"/>
              <a:t>References:</a:t>
            </a:r>
          </a:p>
          <a:p>
            <a:r>
              <a:rPr lang="en-IN" dirty="0">
                <a:hlinkClick r:id="rId2"/>
              </a:rPr>
              <a:t>https://</a:t>
            </a:r>
            <a:r>
              <a:rPr lang="en-IN" dirty="0" smtClean="0">
                <a:hlinkClick r:id="rId2"/>
              </a:rPr>
              <a:t>cloud.mongodb.com/v2/6184fca65f4a4211fc9366a6#clusters</a:t>
            </a:r>
            <a:r>
              <a:rPr lang="en-IN" dirty="0" smtClean="0"/>
              <a:t> </a:t>
            </a:r>
            <a:endParaRPr lang="en-IN" dirty="0"/>
          </a:p>
          <a:p>
            <a:r>
              <a:rPr lang="en-IN" dirty="0">
                <a:hlinkClick r:id="rId3"/>
              </a:rPr>
              <a:t>https://docs.mongodb.com/drivers/c</a:t>
            </a:r>
            <a:r>
              <a:rPr lang="en-IN" dirty="0" smtClean="0">
                <a:hlinkClick r:id="rId3"/>
              </a:rPr>
              <a:t>/</a:t>
            </a:r>
            <a:r>
              <a:rPr lang="en-IN" dirty="0" smtClean="0"/>
              <a:t> </a:t>
            </a:r>
            <a:endParaRPr lang="en-IN" dirty="0"/>
          </a:p>
          <a:p>
            <a:r>
              <a:rPr lang="en-IN" dirty="0">
                <a:hlinkClick r:id="rId4"/>
              </a:rPr>
              <a:t>http://</a:t>
            </a:r>
            <a:r>
              <a:rPr lang="en-IN" dirty="0" smtClean="0">
                <a:hlinkClick r:id="rId4"/>
              </a:rPr>
              <a:t>mongoc.org/libmongoc/current/installing.html</a:t>
            </a:r>
            <a:r>
              <a:rPr lang="en-IN" dirty="0" smtClean="0"/>
              <a:t> </a:t>
            </a:r>
            <a:endParaRPr lang="en-IN" dirty="0"/>
          </a:p>
          <a:p>
            <a:r>
              <a:rPr lang="en-IN" dirty="0">
                <a:hlinkClick r:id="rId5"/>
              </a:rPr>
              <a:t>http://</a:t>
            </a:r>
            <a:r>
              <a:rPr lang="en-IN" dirty="0" smtClean="0">
                <a:hlinkClick r:id="rId5"/>
              </a:rPr>
              <a:t>mongoc.org/libmongoc/current/tutorial.html</a:t>
            </a:r>
            <a:r>
              <a:rPr lang="en-IN" dirty="0" smtClean="0"/>
              <a:t> </a:t>
            </a:r>
            <a:endParaRPr lang="en-IN" dirty="0"/>
          </a:p>
          <a:p>
            <a:r>
              <a:rPr lang="en-IN" dirty="0">
                <a:hlinkClick r:id="rId6"/>
              </a:rPr>
              <a:t>http://mongoc.org/libmongoc/current</a:t>
            </a:r>
            <a:r>
              <a:rPr lang="en-IN" dirty="0" smtClean="0">
                <a:hlinkClick r:id="rId6"/>
              </a:rPr>
              <a:t>/</a:t>
            </a:r>
            <a:r>
              <a:rPr lang="en-IN" dirty="0" smtClean="0"/>
              <a:t> </a:t>
            </a:r>
            <a:endParaRPr lang="en-IN" dirty="0"/>
          </a:p>
          <a:p>
            <a:r>
              <a:rPr lang="en-IN" dirty="0">
                <a:hlinkClick r:id="rId7"/>
              </a:rPr>
              <a:t>https://</a:t>
            </a:r>
            <a:r>
              <a:rPr lang="en-IN" dirty="0" smtClean="0">
                <a:hlinkClick r:id="rId7"/>
              </a:rPr>
              <a:t>esp32io.com/tutorials/esp32-mysql</a:t>
            </a:r>
            <a:r>
              <a:rPr lang="en-IN" dirty="0" smtClean="0"/>
              <a:t> </a:t>
            </a:r>
            <a:endParaRPr lang="en-IN" dirty="0"/>
          </a:p>
        </p:txBody>
      </p:sp>
    </p:spTree>
    <p:extLst>
      <p:ext uri="{BB962C8B-B14F-4D97-AF65-F5344CB8AC3E}">
        <p14:creationId xmlns:p14="http://schemas.microsoft.com/office/powerpoint/2010/main" val="4410284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8107" y="3111690"/>
            <a:ext cx="6846298" cy="954107"/>
          </a:xfrm>
          <a:prstGeom prst="rect">
            <a:avLst/>
          </a:prstGeom>
          <a:noFill/>
        </p:spPr>
        <p:txBody>
          <a:bodyPr wrap="none" rtlCol="0">
            <a:spAutoFit/>
          </a:bodyPr>
          <a:lstStyle/>
          <a:p>
            <a:r>
              <a:rPr lang="en-IN" sz="2800" b="1" dirty="0" smtClean="0"/>
              <a:t>CONNECTING TO MONGODB USING PYTHON</a:t>
            </a:r>
          </a:p>
          <a:p>
            <a:r>
              <a:rPr lang="en-IN" sz="2800" dirty="0" smtClean="0"/>
              <a:t>(Code added in Code Section)</a:t>
            </a:r>
            <a:endParaRPr lang="en-IN" dirty="0"/>
          </a:p>
        </p:txBody>
      </p:sp>
    </p:spTree>
    <p:extLst>
      <p:ext uri="{BB962C8B-B14F-4D97-AF65-F5344CB8AC3E}">
        <p14:creationId xmlns:p14="http://schemas.microsoft.com/office/powerpoint/2010/main" val="10708817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741" y="1924335"/>
            <a:ext cx="10849969" cy="2462213"/>
          </a:xfrm>
          <a:prstGeom prst="rect">
            <a:avLst/>
          </a:prstGeom>
          <a:noFill/>
        </p:spPr>
        <p:txBody>
          <a:bodyPr wrap="square" rtlCol="0">
            <a:spAutoFit/>
          </a:bodyPr>
          <a:lstStyle/>
          <a:p>
            <a:r>
              <a:rPr lang="en-IN" sz="2000" b="1" dirty="0" smtClean="0"/>
              <a:t>Steps:</a:t>
            </a:r>
          </a:p>
          <a:p>
            <a:r>
              <a:rPr lang="en-IN" sz="2000" dirty="0" smtClean="0"/>
              <a:t>Run the following commands and then use the code provided in Code Section and run it</a:t>
            </a:r>
          </a:p>
          <a:p>
            <a:r>
              <a:rPr lang="en-US" sz="2000" dirty="0" smtClean="0"/>
              <a:t>$ </a:t>
            </a:r>
            <a:r>
              <a:rPr lang="en-US" sz="2000" dirty="0" err="1" smtClean="0"/>
              <a:t>sudo</a:t>
            </a:r>
            <a:r>
              <a:rPr lang="en-US" sz="2000" dirty="0" smtClean="0"/>
              <a:t> </a:t>
            </a:r>
            <a:r>
              <a:rPr lang="en-US" sz="2000" dirty="0"/>
              <a:t>apt-get update</a:t>
            </a:r>
          </a:p>
          <a:p>
            <a:r>
              <a:rPr lang="en-US" sz="2000" dirty="0" smtClean="0"/>
              <a:t>$ </a:t>
            </a:r>
            <a:r>
              <a:rPr lang="en-US" sz="2000" dirty="0" err="1" smtClean="0"/>
              <a:t>sudo</a:t>
            </a:r>
            <a:r>
              <a:rPr lang="en-US" sz="2000" dirty="0" smtClean="0"/>
              <a:t> </a:t>
            </a:r>
            <a:r>
              <a:rPr lang="en-US" sz="2000" dirty="0"/>
              <a:t>python3 -m pip install </a:t>
            </a:r>
            <a:r>
              <a:rPr lang="en-US" sz="2000" dirty="0" err="1"/>
              <a:t>pymongo</a:t>
            </a:r>
            <a:endParaRPr lang="en-US" sz="2000" dirty="0"/>
          </a:p>
          <a:p>
            <a:r>
              <a:rPr lang="en-IN" sz="2000" dirty="0" smtClean="0"/>
              <a:t>$ </a:t>
            </a:r>
            <a:r>
              <a:rPr lang="en-US" sz="2000" dirty="0"/>
              <a:t>python3 -m pip install "</a:t>
            </a:r>
            <a:r>
              <a:rPr lang="en-US" sz="2000" dirty="0" err="1"/>
              <a:t>pymongo</a:t>
            </a:r>
            <a:r>
              <a:rPr lang="en-US" sz="2000" dirty="0"/>
              <a:t>[</a:t>
            </a:r>
            <a:r>
              <a:rPr lang="en-US" sz="2000" dirty="0" err="1"/>
              <a:t>srv</a:t>
            </a:r>
            <a:r>
              <a:rPr lang="en-US" sz="2000" dirty="0"/>
              <a:t>]"</a:t>
            </a:r>
          </a:p>
          <a:p>
            <a:endParaRPr lang="en-IN" dirty="0" smtClean="0"/>
          </a:p>
          <a:p>
            <a:endParaRPr lang="en-IN" dirty="0" smtClean="0"/>
          </a:p>
          <a:p>
            <a:endParaRPr lang="en-IN" dirty="0"/>
          </a:p>
        </p:txBody>
      </p:sp>
    </p:spTree>
    <p:extLst>
      <p:ext uri="{BB962C8B-B14F-4D97-AF65-F5344CB8AC3E}">
        <p14:creationId xmlns:p14="http://schemas.microsoft.com/office/powerpoint/2010/main" val="2959306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3595"/>
          <a:stretch/>
        </p:blipFill>
        <p:spPr>
          <a:xfrm>
            <a:off x="232011" y="188214"/>
            <a:ext cx="10126640" cy="6580884"/>
          </a:xfrm>
          <a:prstGeom prst="rect">
            <a:avLst/>
          </a:prstGeom>
        </p:spPr>
      </p:pic>
    </p:spTree>
    <p:extLst>
      <p:ext uri="{BB962C8B-B14F-4D97-AF65-F5344CB8AC3E}">
        <p14:creationId xmlns:p14="http://schemas.microsoft.com/office/powerpoint/2010/main" val="26620319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8107" y="3111690"/>
            <a:ext cx="8010976" cy="954107"/>
          </a:xfrm>
          <a:prstGeom prst="rect">
            <a:avLst/>
          </a:prstGeom>
          <a:noFill/>
        </p:spPr>
        <p:txBody>
          <a:bodyPr wrap="none" rtlCol="0">
            <a:spAutoFit/>
          </a:bodyPr>
          <a:lstStyle/>
          <a:p>
            <a:r>
              <a:rPr lang="en-IN" sz="2800" b="1" dirty="0" smtClean="0"/>
              <a:t>INSERTING MONGODB DOCUMENTS USING PYTHON</a:t>
            </a:r>
          </a:p>
          <a:p>
            <a:r>
              <a:rPr lang="en-IN" sz="2800" dirty="0" smtClean="0"/>
              <a:t>(Code added in Code Section)</a:t>
            </a:r>
            <a:endParaRPr lang="en-IN" dirty="0"/>
          </a:p>
        </p:txBody>
      </p:sp>
    </p:spTree>
    <p:extLst>
      <p:ext uri="{BB962C8B-B14F-4D97-AF65-F5344CB8AC3E}">
        <p14:creationId xmlns:p14="http://schemas.microsoft.com/office/powerpoint/2010/main" val="184004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24_Jan</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Programmed one ESP32 to work as BLE Beacon and another to work as a BLE Gateway.</a:t>
            </a:r>
          </a:p>
          <a:p>
            <a:r>
              <a:rPr lang="en-IN" dirty="0" smtClean="0"/>
              <a:t>Added the functionality of tracking the beacon and merged the updating of Status in MongoDB</a:t>
            </a:r>
          </a:p>
          <a:p>
            <a:r>
              <a:rPr lang="en-IN" dirty="0" smtClean="0"/>
              <a:t>Whenever the Beacon gets disconnected due to large Distance, it updates the Asset Status of entry with Tag_id:”bid_qr_001” as Unsafe</a:t>
            </a:r>
          </a:p>
          <a:p>
            <a:r>
              <a:rPr lang="en-IN" dirty="0" smtClean="0"/>
              <a:t>Problem of Reconnecting</a:t>
            </a:r>
          </a:p>
          <a:p>
            <a:r>
              <a:rPr lang="en-IN" dirty="0" smtClean="0"/>
              <a:t>Amit was unable to make Conductor App, so, it is being made by me, </a:t>
            </a:r>
            <a:r>
              <a:rPr lang="en-IN" dirty="0" err="1" smtClean="0"/>
              <a:t>shubham</a:t>
            </a:r>
            <a:endParaRPr lang="en-IN" dirty="0" smtClean="0"/>
          </a:p>
          <a:p>
            <a:r>
              <a:rPr lang="en-IN" dirty="0" smtClean="0"/>
              <a:t>Conductor App is Crashing in a screen</a:t>
            </a:r>
          </a:p>
          <a:p>
            <a:r>
              <a:rPr lang="en-IN" dirty="0" smtClean="0"/>
              <a:t>Separate Database for storing Conductor’s Credentials created</a:t>
            </a:r>
            <a:endParaRPr lang="en-IN" dirty="0"/>
          </a:p>
        </p:txBody>
      </p:sp>
    </p:spTree>
    <p:extLst>
      <p:ext uri="{BB962C8B-B14F-4D97-AF65-F5344CB8AC3E}">
        <p14:creationId xmlns:p14="http://schemas.microsoft.com/office/powerpoint/2010/main" val="310276655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0" t="62904" r="52369"/>
          <a:stretch/>
        </p:blipFill>
        <p:spPr>
          <a:xfrm>
            <a:off x="141242" y="3575712"/>
            <a:ext cx="5972955" cy="3088899"/>
          </a:xfrm>
          <a:prstGeom prst="rect">
            <a:avLst/>
          </a:prstGeom>
        </p:spPr>
      </p:pic>
      <p:pic>
        <p:nvPicPr>
          <p:cNvPr id="3" name="Picture 2"/>
          <p:cNvPicPr>
            <a:picLocks noChangeAspect="1"/>
          </p:cNvPicPr>
          <p:nvPr/>
        </p:nvPicPr>
        <p:blipFill rotWithShape="1">
          <a:blip r:embed="rId3"/>
          <a:srcRect r="25509"/>
          <a:stretch/>
        </p:blipFill>
        <p:spPr>
          <a:xfrm>
            <a:off x="141243" y="313874"/>
            <a:ext cx="5932012" cy="3125361"/>
          </a:xfrm>
          <a:prstGeom prst="rect">
            <a:avLst/>
          </a:prstGeom>
        </p:spPr>
      </p:pic>
    </p:spTree>
    <p:extLst>
      <p:ext uri="{BB962C8B-B14F-4D97-AF65-F5344CB8AC3E}">
        <p14:creationId xmlns:p14="http://schemas.microsoft.com/office/powerpoint/2010/main" val="353371635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7579"/>
          <a:stretch/>
        </p:blipFill>
        <p:spPr>
          <a:xfrm>
            <a:off x="191070" y="191069"/>
            <a:ext cx="5950424" cy="4410439"/>
          </a:xfrm>
          <a:prstGeom prst="rect">
            <a:avLst/>
          </a:prstGeom>
        </p:spPr>
      </p:pic>
      <p:pic>
        <p:nvPicPr>
          <p:cNvPr id="3" name="Picture 2"/>
          <p:cNvPicPr>
            <a:picLocks noChangeAspect="1"/>
          </p:cNvPicPr>
          <p:nvPr/>
        </p:nvPicPr>
        <p:blipFill>
          <a:blip r:embed="rId3"/>
          <a:stretch>
            <a:fillRect/>
          </a:stretch>
        </p:blipFill>
        <p:spPr>
          <a:xfrm>
            <a:off x="6605518" y="191069"/>
            <a:ext cx="5145205" cy="6054854"/>
          </a:xfrm>
          <a:prstGeom prst="rect">
            <a:avLst/>
          </a:prstGeom>
        </p:spPr>
      </p:pic>
    </p:spTree>
    <p:extLst>
      <p:ext uri="{BB962C8B-B14F-4D97-AF65-F5344CB8AC3E}">
        <p14:creationId xmlns:p14="http://schemas.microsoft.com/office/powerpoint/2010/main" val="27790492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3511" y="162403"/>
            <a:ext cx="7018308" cy="6197453"/>
          </a:xfrm>
          <a:prstGeom prst="rect">
            <a:avLst/>
          </a:prstGeom>
        </p:spPr>
      </p:pic>
      <p:pic>
        <p:nvPicPr>
          <p:cNvPr id="2" name="Picture 1"/>
          <p:cNvPicPr>
            <a:picLocks noChangeAspect="1"/>
          </p:cNvPicPr>
          <p:nvPr/>
        </p:nvPicPr>
        <p:blipFill rotWithShape="1">
          <a:blip r:embed="rId3"/>
          <a:srcRect l="12995" t="7283" r="30337" b="22704"/>
          <a:stretch/>
        </p:blipFill>
        <p:spPr>
          <a:xfrm>
            <a:off x="6295002" y="1050877"/>
            <a:ext cx="4650501" cy="2538483"/>
          </a:xfrm>
          <a:prstGeom prst="rect">
            <a:avLst/>
          </a:prstGeom>
        </p:spPr>
      </p:pic>
      <p:cxnSp>
        <p:nvCxnSpPr>
          <p:cNvPr id="6" name="Straight Arrow Connector 5"/>
          <p:cNvCxnSpPr/>
          <p:nvPr/>
        </p:nvCxnSpPr>
        <p:spPr>
          <a:xfrm flipV="1">
            <a:off x="5090615" y="3589360"/>
            <a:ext cx="1204387" cy="22518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75015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0627" y="750627"/>
            <a:ext cx="5243102" cy="523220"/>
          </a:xfrm>
          <a:prstGeom prst="rect">
            <a:avLst/>
          </a:prstGeom>
          <a:noFill/>
        </p:spPr>
        <p:txBody>
          <a:bodyPr wrap="none" rtlCol="0">
            <a:spAutoFit/>
          </a:bodyPr>
          <a:lstStyle/>
          <a:p>
            <a:r>
              <a:rPr lang="en-IN" sz="2800" b="1" dirty="0" smtClean="0"/>
              <a:t>Connecting MongoDB with ESP32 </a:t>
            </a:r>
            <a:endParaRPr lang="en-IN" b="1" dirty="0"/>
          </a:p>
        </p:txBody>
      </p:sp>
      <p:sp>
        <p:nvSpPr>
          <p:cNvPr id="3" name="TextBox 2"/>
          <p:cNvSpPr txBox="1"/>
          <p:nvPr/>
        </p:nvSpPr>
        <p:spPr>
          <a:xfrm>
            <a:off x="873457" y="1951630"/>
            <a:ext cx="10017457" cy="923330"/>
          </a:xfrm>
          <a:prstGeom prst="rect">
            <a:avLst/>
          </a:prstGeom>
          <a:noFill/>
        </p:spPr>
        <p:txBody>
          <a:bodyPr wrap="square" rtlCol="0">
            <a:spAutoFit/>
          </a:bodyPr>
          <a:lstStyle/>
          <a:p>
            <a:r>
              <a:rPr lang="en-IN" u="sng" dirty="0">
                <a:hlinkClick r:id="rId2"/>
              </a:rPr>
              <a:t>https://www.mongodb.com/developer/how-to/create-data-api-10-min-realm</a:t>
            </a:r>
            <a:r>
              <a:rPr lang="en-IN" u="sng" dirty="0" smtClean="0">
                <a:hlinkClick r:id="rId2"/>
              </a:rPr>
              <a:t>/</a:t>
            </a:r>
            <a:endParaRPr lang="en-IN" u="sng" dirty="0" smtClean="0"/>
          </a:p>
          <a:p>
            <a:r>
              <a:rPr lang="en-IN" u="sng" dirty="0">
                <a:hlinkClick r:id="rId3"/>
              </a:rPr>
              <a:t>https://jimb-cc.medium.com/esp-and-mongodb-sitting-in-a-tree-7d043fb1a4d</a:t>
            </a:r>
            <a:r>
              <a:rPr lang="en-IN" dirty="0"/>
              <a:t> </a:t>
            </a:r>
            <a:r>
              <a:rPr lang="en-IN" dirty="0" smtClean="0"/>
              <a:t> </a:t>
            </a:r>
          </a:p>
          <a:p>
            <a:endParaRPr lang="en-IN" dirty="0"/>
          </a:p>
        </p:txBody>
      </p:sp>
      <p:sp>
        <p:nvSpPr>
          <p:cNvPr id="4" name="TextBox 3"/>
          <p:cNvSpPr txBox="1"/>
          <p:nvPr/>
        </p:nvSpPr>
        <p:spPr>
          <a:xfrm>
            <a:off x="887106" y="3944203"/>
            <a:ext cx="10467832"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Code Added in Codes Section</a:t>
            </a:r>
          </a:p>
          <a:p>
            <a:pPr marL="285750" indent="-285750">
              <a:buFont typeface="Arial" panose="020B0604020202020204" pitchFamily="34" charset="0"/>
              <a:buChar char="•"/>
            </a:pPr>
            <a:r>
              <a:rPr lang="en-IN" dirty="0" smtClean="0"/>
              <a:t>Steps to be followed to connect to MongoDB Atlas from Realm are given in following slides</a:t>
            </a:r>
            <a:endParaRPr lang="en-IN" dirty="0"/>
          </a:p>
          <a:p>
            <a:pPr marL="285750" indent="-285750">
              <a:buFont typeface="Arial" panose="020B0604020202020204" pitchFamily="34" charset="0"/>
              <a:buChar char="•"/>
            </a:pPr>
            <a:r>
              <a:rPr lang="en-IN" dirty="0" smtClean="0"/>
              <a:t>Results are added at the end</a:t>
            </a:r>
          </a:p>
        </p:txBody>
      </p:sp>
    </p:spTree>
    <p:extLst>
      <p:ext uri="{BB962C8B-B14F-4D97-AF65-F5344CB8AC3E}">
        <p14:creationId xmlns:p14="http://schemas.microsoft.com/office/powerpoint/2010/main" val="110215507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7856" y="2947916"/>
            <a:ext cx="7791685" cy="861774"/>
          </a:xfrm>
          <a:prstGeom prst="rect">
            <a:avLst/>
          </a:prstGeom>
          <a:noFill/>
        </p:spPr>
        <p:txBody>
          <a:bodyPr wrap="none" rtlCol="0">
            <a:spAutoFit/>
          </a:bodyPr>
          <a:lstStyle/>
          <a:p>
            <a:r>
              <a:rPr lang="en-IN" sz="3200" b="1" dirty="0" smtClean="0"/>
              <a:t>Steps to connect to Atlas using Realm service</a:t>
            </a:r>
          </a:p>
          <a:p>
            <a:endParaRPr lang="en-IN" dirty="0"/>
          </a:p>
        </p:txBody>
      </p:sp>
    </p:spTree>
    <p:extLst>
      <p:ext uri="{BB962C8B-B14F-4D97-AF65-F5344CB8AC3E}">
        <p14:creationId xmlns:p14="http://schemas.microsoft.com/office/powerpoint/2010/main" val="18071251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9808" y="941695"/>
            <a:ext cx="8311487" cy="1241946"/>
          </a:xfrm>
          <a:prstGeom prst="rect">
            <a:avLst/>
          </a:prstGeom>
          <a:noFill/>
        </p:spPr>
        <p:txBody>
          <a:bodyPr wrap="square" rtlCol="0">
            <a:spAutoFit/>
          </a:bodyPr>
          <a:lstStyle/>
          <a:p>
            <a:r>
              <a:rPr lang="en-IN" dirty="0"/>
              <a:t>Step 1: Deploy a Free Tier Cluster</a:t>
            </a:r>
          </a:p>
          <a:p>
            <a:r>
              <a:rPr lang="en-IN" dirty="0"/>
              <a:t>Step 2: Create Database and collections inside that database</a:t>
            </a:r>
          </a:p>
          <a:p>
            <a:r>
              <a:rPr lang="en-IN" dirty="0"/>
              <a:t>Step 3: open realm</a:t>
            </a:r>
          </a:p>
          <a:p>
            <a:endParaRPr lang="en-IN" dirty="0"/>
          </a:p>
        </p:txBody>
      </p:sp>
      <p:pic>
        <p:nvPicPr>
          <p:cNvPr id="3" name="Picture 2"/>
          <p:cNvPicPr/>
          <p:nvPr/>
        </p:nvPicPr>
        <p:blipFill>
          <a:blip r:embed="rId2"/>
          <a:stretch>
            <a:fillRect/>
          </a:stretch>
        </p:blipFill>
        <p:spPr>
          <a:xfrm>
            <a:off x="859808" y="1982114"/>
            <a:ext cx="4343400" cy="2505075"/>
          </a:xfrm>
          <a:prstGeom prst="rect">
            <a:avLst/>
          </a:prstGeom>
        </p:spPr>
      </p:pic>
      <p:sp>
        <p:nvSpPr>
          <p:cNvPr id="4" name="Donut 3"/>
          <p:cNvSpPr/>
          <p:nvPr/>
        </p:nvSpPr>
        <p:spPr>
          <a:xfrm>
            <a:off x="2233115" y="2097631"/>
            <a:ext cx="1447800" cy="828675"/>
          </a:xfrm>
          <a:prstGeom prst="donut">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Rectangle 4"/>
          <p:cNvSpPr/>
          <p:nvPr/>
        </p:nvSpPr>
        <p:spPr>
          <a:xfrm>
            <a:off x="671095" y="4878934"/>
            <a:ext cx="5745547" cy="388696"/>
          </a:xfrm>
          <a:prstGeom prst="rect">
            <a:avLst/>
          </a:prstGeom>
        </p:spPr>
        <p:txBody>
          <a:bodyPr wrap="non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Step </a:t>
            </a:r>
            <a:r>
              <a:rPr lang="en-IN" dirty="0" smtClean="0">
                <a:latin typeface="Calibri" panose="020F0502020204030204" pitchFamily="34" charset="0"/>
                <a:ea typeface="Calibri" panose="020F0502020204030204" pitchFamily="34" charset="0"/>
                <a:cs typeface="Times New Roman" panose="02020603050405020304" pitchFamily="18" charset="0"/>
              </a:rPr>
              <a:t>4: </a:t>
            </a:r>
            <a:r>
              <a:rPr lang="en-IN" dirty="0">
                <a:latin typeface="Calibri" panose="020F0502020204030204" pitchFamily="34" charset="0"/>
                <a:ea typeface="Calibri" panose="020F0502020204030204" pitchFamily="34" charset="0"/>
                <a:cs typeface="Times New Roman" panose="02020603050405020304" pitchFamily="18" charset="0"/>
              </a:rPr>
              <a:t>Add a Realm Service by clicking “Create a New App”</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3"/>
          <a:srcRect l="17765" t="17816" r="4476" b="42657"/>
          <a:stretch/>
        </p:blipFill>
        <p:spPr>
          <a:xfrm>
            <a:off x="1354539" y="5377220"/>
            <a:ext cx="3848669" cy="1078172"/>
          </a:xfrm>
          <a:prstGeom prst="rect">
            <a:avLst/>
          </a:prstGeom>
        </p:spPr>
      </p:pic>
    </p:spTree>
    <p:extLst>
      <p:ext uri="{BB962C8B-B14F-4D97-AF65-F5344CB8AC3E}">
        <p14:creationId xmlns:p14="http://schemas.microsoft.com/office/powerpoint/2010/main" val="39865994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3753" t="4920" r="5487" b="11953"/>
          <a:stretch/>
        </p:blipFill>
        <p:spPr>
          <a:xfrm>
            <a:off x="818865" y="1050877"/>
            <a:ext cx="7478973" cy="5322627"/>
          </a:xfrm>
          <a:prstGeom prst="rect">
            <a:avLst/>
          </a:prstGeom>
        </p:spPr>
      </p:pic>
      <p:cxnSp>
        <p:nvCxnSpPr>
          <p:cNvPr id="4" name="Straight Arrow Connector 3"/>
          <p:cNvCxnSpPr/>
          <p:nvPr/>
        </p:nvCxnSpPr>
        <p:spPr>
          <a:xfrm flipH="1">
            <a:off x="4244454" y="3029803"/>
            <a:ext cx="5281683" cy="1310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526137" y="2761565"/>
            <a:ext cx="1787857" cy="923330"/>
          </a:xfrm>
          <a:prstGeom prst="rect">
            <a:avLst/>
          </a:prstGeom>
          <a:noFill/>
        </p:spPr>
        <p:txBody>
          <a:bodyPr wrap="square" rtlCol="0">
            <a:spAutoFit/>
          </a:bodyPr>
          <a:lstStyle/>
          <a:p>
            <a:r>
              <a:rPr lang="en-IN" dirty="0" smtClean="0"/>
              <a:t>Cluster name which we want to connect</a:t>
            </a:r>
            <a:endParaRPr lang="en-IN" dirty="0"/>
          </a:p>
        </p:txBody>
      </p:sp>
    </p:spTree>
    <p:extLst>
      <p:ext uri="{BB962C8B-B14F-4D97-AF65-F5344CB8AC3E}">
        <p14:creationId xmlns:p14="http://schemas.microsoft.com/office/powerpoint/2010/main" val="405302356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868" y="370567"/>
            <a:ext cx="6096000" cy="685059"/>
          </a:xfrm>
          <a:prstGeom prst="rect">
            <a:avLst/>
          </a:prstGeom>
        </p:spPr>
        <p:txBody>
          <a:bodyPr>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After adding ,the below option must be like this so that side menu appears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914612" y="981194"/>
            <a:ext cx="4012230" cy="2107869"/>
          </a:xfrm>
          <a:prstGeom prst="rect">
            <a:avLst/>
          </a:prstGeom>
        </p:spPr>
      </p:pic>
      <p:sp>
        <p:nvSpPr>
          <p:cNvPr id="9" name="Frame 8"/>
          <p:cNvSpPr/>
          <p:nvPr/>
        </p:nvSpPr>
        <p:spPr>
          <a:xfrm>
            <a:off x="1872016" y="2565779"/>
            <a:ext cx="676275" cy="5203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Rectangle 5"/>
          <p:cNvSpPr/>
          <p:nvPr/>
        </p:nvSpPr>
        <p:spPr>
          <a:xfrm>
            <a:off x="495868" y="3310994"/>
            <a:ext cx="2752299" cy="388696"/>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Step </a:t>
            </a:r>
            <a:r>
              <a:rPr lang="en-IN" dirty="0" smtClean="0">
                <a:latin typeface="Calibri" panose="020F0502020204030204" pitchFamily="34" charset="0"/>
                <a:ea typeface="Calibri" panose="020F0502020204030204" pitchFamily="34" charset="0"/>
                <a:cs typeface="Times New Roman" panose="02020603050405020304" pitchFamily="18" charset="0"/>
              </a:rPr>
              <a:t>5: </a:t>
            </a:r>
            <a:r>
              <a:rPr lang="en-IN" dirty="0">
                <a:latin typeface="Calibri" panose="020F0502020204030204" pitchFamily="34" charset="0"/>
                <a:ea typeface="Calibri" panose="020F0502020204030204" pitchFamily="34" charset="0"/>
                <a:cs typeface="Times New Roman" panose="02020603050405020304" pitchFamily="18" charset="0"/>
              </a:rPr>
              <a:t>Add Function: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rotWithShape="1">
          <a:blip r:embed="rId3"/>
          <a:srcRect l="60" t="17928" b="19449"/>
          <a:stretch/>
        </p:blipFill>
        <p:spPr>
          <a:xfrm>
            <a:off x="750628" y="3921621"/>
            <a:ext cx="5841240" cy="2397292"/>
          </a:xfrm>
          <a:prstGeom prst="rect">
            <a:avLst/>
          </a:prstGeom>
        </p:spPr>
      </p:pic>
      <p:sp>
        <p:nvSpPr>
          <p:cNvPr id="12" name="Frame 11"/>
          <p:cNvSpPr/>
          <p:nvPr/>
        </p:nvSpPr>
        <p:spPr>
          <a:xfrm>
            <a:off x="750629" y="4986917"/>
            <a:ext cx="996284" cy="35751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8176308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30602" t="15363" r="25386" b="44375"/>
          <a:stretch/>
        </p:blipFill>
        <p:spPr>
          <a:xfrm>
            <a:off x="395785" y="109181"/>
            <a:ext cx="2265529" cy="791571"/>
          </a:xfrm>
          <a:prstGeom prst="rect">
            <a:avLst/>
          </a:prstGeom>
        </p:spPr>
      </p:pic>
      <p:pic>
        <p:nvPicPr>
          <p:cNvPr id="3" name="Picture 2"/>
          <p:cNvPicPr/>
          <p:nvPr/>
        </p:nvPicPr>
        <p:blipFill>
          <a:blip r:embed="rId3"/>
          <a:stretch>
            <a:fillRect/>
          </a:stretch>
        </p:blipFill>
        <p:spPr>
          <a:xfrm>
            <a:off x="395785" y="900752"/>
            <a:ext cx="5691116" cy="3665064"/>
          </a:xfrm>
          <a:prstGeom prst="rect">
            <a:avLst/>
          </a:prstGeom>
        </p:spPr>
      </p:pic>
      <p:sp>
        <p:nvSpPr>
          <p:cNvPr id="4" name="Frame 3"/>
          <p:cNvSpPr/>
          <p:nvPr/>
        </p:nvSpPr>
        <p:spPr>
          <a:xfrm>
            <a:off x="436728" y="1096085"/>
            <a:ext cx="1992573" cy="69177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ame 4"/>
          <p:cNvSpPr/>
          <p:nvPr/>
        </p:nvSpPr>
        <p:spPr>
          <a:xfrm>
            <a:off x="280774" y="109180"/>
            <a:ext cx="2626199" cy="79157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TextBox 6"/>
          <p:cNvSpPr txBox="1"/>
          <p:nvPr/>
        </p:nvSpPr>
        <p:spPr>
          <a:xfrm>
            <a:off x="483672" y="5036024"/>
            <a:ext cx="3891258" cy="369332"/>
          </a:xfrm>
          <a:prstGeom prst="rect">
            <a:avLst/>
          </a:prstGeom>
          <a:noFill/>
        </p:spPr>
        <p:txBody>
          <a:bodyPr wrap="none" rtlCol="0">
            <a:spAutoFit/>
          </a:bodyPr>
          <a:lstStyle/>
          <a:p>
            <a:r>
              <a:rPr lang="en-IN" dirty="0" smtClean="0"/>
              <a:t>The function used is added in next slide</a:t>
            </a:r>
            <a:endParaRPr lang="en-IN" dirty="0"/>
          </a:p>
        </p:txBody>
      </p:sp>
      <p:cxnSp>
        <p:nvCxnSpPr>
          <p:cNvPr id="9" name="Straight Connector 8"/>
          <p:cNvCxnSpPr/>
          <p:nvPr/>
        </p:nvCxnSpPr>
        <p:spPr>
          <a:xfrm>
            <a:off x="6359857" y="0"/>
            <a:ext cx="136477" cy="68580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4"/>
          <a:srcRect r="45396"/>
          <a:stretch/>
        </p:blipFill>
        <p:spPr>
          <a:xfrm>
            <a:off x="6496334" y="1787856"/>
            <a:ext cx="5640707" cy="4626593"/>
          </a:xfrm>
          <a:prstGeom prst="rect">
            <a:avLst/>
          </a:prstGeom>
        </p:spPr>
      </p:pic>
      <p:sp>
        <p:nvSpPr>
          <p:cNvPr id="11" name="Rectangle 10"/>
          <p:cNvSpPr/>
          <p:nvPr/>
        </p:nvSpPr>
        <p:spPr>
          <a:xfrm>
            <a:off x="6769290" y="699580"/>
            <a:ext cx="4788234" cy="388696"/>
          </a:xfrm>
          <a:prstGeom prst="rect">
            <a:avLst/>
          </a:prstGeom>
        </p:spPr>
        <p:txBody>
          <a:bodyPr wrap="non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Change settings as follows(Leave the rest as it is):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p:cNvCxnSpPr/>
          <p:nvPr/>
        </p:nvCxnSpPr>
        <p:spPr>
          <a:xfrm>
            <a:off x="1310185" y="1787856"/>
            <a:ext cx="0" cy="6141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384645" y="1441970"/>
            <a:ext cx="3384645" cy="2094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67062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603" y="136479"/>
            <a:ext cx="5131559" cy="3416320"/>
          </a:xfrm>
          <a:prstGeom prst="rect">
            <a:avLst/>
          </a:prstGeom>
          <a:noFill/>
        </p:spPr>
        <p:txBody>
          <a:bodyPr wrap="square" rtlCol="0">
            <a:spAutoFit/>
          </a:bodyPr>
          <a:lstStyle/>
          <a:p>
            <a:r>
              <a:rPr lang="en-IN" dirty="0"/>
              <a:t>/*****Function1***************/</a:t>
            </a:r>
          </a:p>
          <a:p>
            <a:r>
              <a:rPr lang="en-IN" dirty="0"/>
              <a:t>exports = function(payload) {</a:t>
            </a:r>
          </a:p>
          <a:p>
            <a:r>
              <a:rPr lang="en-IN" dirty="0"/>
              <a:t>   </a:t>
            </a:r>
            <a:r>
              <a:rPr lang="en-IN" dirty="0" err="1"/>
              <a:t>const</a:t>
            </a:r>
            <a:r>
              <a:rPr lang="en-IN" dirty="0"/>
              <a:t> </a:t>
            </a:r>
            <a:r>
              <a:rPr lang="en-IN" dirty="0" err="1"/>
              <a:t>mongodb</a:t>
            </a:r>
            <a:r>
              <a:rPr lang="en-IN" dirty="0"/>
              <a:t> = </a:t>
            </a:r>
            <a:r>
              <a:rPr lang="en-IN" dirty="0" err="1"/>
              <a:t>context.services.get</a:t>
            </a:r>
            <a:r>
              <a:rPr lang="en-IN" dirty="0"/>
              <a:t>("</a:t>
            </a:r>
            <a:r>
              <a:rPr lang="en-IN" dirty="0" err="1"/>
              <a:t>mongodb</a:t>
            </a:r>
            <a:r>
              <a:rPr lang="en-IN" dirty="0"/>
              <a:t>-atlas");</a:t>
            </a:r>
          </a:p>
          <a:p>
            <a:r>
              <a:rPr lang="en-IN" dirty="0"/>
              <a:t>// change </a:t>
            </a:r>
            <a:r>
              <a:rPr lang="en-IN" dirty="0" err="1"/>
              <a:t>database_name</a:t>
            </a:r>
            <a:r>
              <a:rPr lang="en-IN" dirty="0"/>
              <a:t> and </a:t>
            </a:r>
            <a:r>
              <a:rPr lang="en-IN" dirty="0" err="1"/>
              <a:t>collection_name</a:t>
            </a:r>
            <a:endParaRPr lang="en-IN" dirty="0"/>
          </a:p>
          <a:p>
            <a:r>
              <a:rPr lang="en-IN" dirty="0"/>
              <a:t>   </a:t>
            </a:r>
            <a:r>
              <a:rPr lang="en-IN" dirty="0" err="1"/>
              <a:t>const</a:t>
            </a:r>
            <a:r>
              <a:rPr lang="en-IN" dirty="0"/>
              <a:t> </a:t>
            </a:r>
            <a:r>
              <a:rPr lang="en-IN" dirty="0" err="1"/>
              <a:t>mycollection</a:t>
            </a:r>
            <a:r>
              <a:rPr lang="en-IN" dirty="0"/>
              <a:t> = </a:t>
            </a:r>
            <a:r>
              <a:rPr lang="en-IN" dirty="0" err="1"/>
              <a:t>mongodb.db</a:t>
            </a:r>
            <a:r>
              <a:rPr lang="en-IN" dirty="0"/>
              <a:t>("</a:t>
            </a:r>
            <a:r>
              <a:rPr lang="en-IN" dirty="0" err="1"/>
              <a:t>database_name</a:t>
            </a:r>
            <a:r>
              <a:rPr lang="en-IN" dirty="0"/>
              <a:t>").collection("</a:t>
            </a:r>
            <a:r>
              <a:rPr lang="en-IN" dirty="0" err="1"/>
              <a:t>collection_name</a:t>
            </a:r>
            <a:r>
              <a:rPr lang="en-IN" dirty="0"/>
              <a:t>");</a:t>
            </a:r>
          </a:p>
          <a:p>
            <a:r>
              <a:rPr lang="en-IN" dirty="0"/>
              <a:t>   return </a:t>
            </a:r>
            <a:r>
              <a:rPr lang="en-IN" dirty="0" err="1"/>
              <a:t>mycollection.find</a:t>
            </a:r>
            <a:r>
              <a:rPr lang="en-IN" dirty="0"/>
              <a:t>({}).limit(10).</a:t>
            </a:r>
            <a:r>
              <a:rPr lang="en-IN" dirty="0" err="1"/>
              <a:t>toArray</a:t>
            </a:r>
            <a:r>
              <a:rPr lang="en-IN" dirty="0"/>
              <a:t>();</a:t>
            </a:r>
          </a:p>
          <a:p>
            <a:r>
              <a:rPr lang="en-IN" dirty="0"/>
              <a:t>};</a:t>
            </a:r>
          </a:p>
          <a:p>
            <a:r>
              <a:rPr lang="en-IN" dirty="0"/>
              <a:t> </a:t>
            </a:r>
          </a:p>
          <a:p>
            <a:endParaRPr lang="en-IN" dirty="0"/>
          </a:p>
        </p:txBody>
      </p:sp>
      <p:sp>
        <p:nvSpPr>
          <p:cNvPr id="3" name="TextBox 2"/>
          <p:cNvSpPr txBox="1"/>
          <p:nvPr/>
        </p:nvSpPr>
        <p:spPr>
          <a:xfrm>
            <a:off x="5423993" y="136479"/>
            <a:ext cx="6768007" cy="5909310"/>
          </a:xfrm>
          <a:prstGeom prst="rect">
            <a:avLst/>
          </a:prstGeom>
          <a:noFill/>
        </p:spPr>
        <p:txBody>
          <a:bodyPr wrap="none" rtlCol="0">
            <a:spAutoFit/>
          </a:bodyPr>
          <a:lstStyle/>
          <a:p>
            <a:r>
              <a:rPr lang="en-IN" dirty="0"/>
              <a:t>/*****************Function2****************/</a:t>
            </a:r>
          </a:p>
          <a:p>
            <a:r>
              <a:rPr lang="en-IN" dirty="0"/>
              <a:t>exports = function(payload){</a:t>
            </a:r>
          </a:p>
          <a:p>
            <a:r>
              <a:rPr lang="en-IN" dirty="0"/>
              <a:t>    </a:t>
            </a:r>
            <a:r>
              <a:rPr lang="en-IN" dirty="0" err="1"/>
              <a:t>var</a:t>
            </a:r>
            <a:r>
              <a:rPr lang="en-IN" dirty="0"/>
              <a:t> atlas = </a:t>
            </a:r>
            <a:r>
              <a:rPr lang="en-IN" dirty="0" err="1"/>
              <a:t>context.services.get</a:t>
            </a:r>
            <a:r>
              <a:rPr lang="en-IN" dirty="0"/>
              <a:t>("</a:t>
            </a:r>
            <a:r>
              <a:rPr lang="en-IN" dirty="0" err="1"/>
              <a:t>mongodb</a:t>
            </a:r>
            <a:r>
              <a:rPr lang="en-IN" dirty="0"/>
              <a:t>-atlas");</a:t>
            </a:r>
          </a:p>
          <a:p>
            <a:r>
              <a:rPr lang="en-IN" dirty="0"/>
              <a:t>// change </a:t>
            </a:r>
            <a:r>
              <a:rPr lang="en-IN" dirty="0" err="1"/>
              <a:t>database_name</a:t>
            </a:r>
            <a:r>
              <a:rPr lang="en-IN" dirty="0"/>
              <a:t> and </a:t>
            </a:r>
            <a:r>
              <a:rPr lang="en-IN" dirty="0" err="1"/>
              <a:t>collection_name</a:t>
            </a:r>
            <a:endParaRPr lang="en-IN" dirty="0"/>
          </a:p>
          <a:p>
            <a:r>
              <a:rPr lang="en-IN" dirty="0"/>
              <a:t>    </a:t>
            </a:r>
            <a:r>
              <a:rPr lang="en-IN" dirty="0" err="1"/>
              <a:t>var</a:t>
            </a:r>
            <a:r>
              <a:rPr lang="en-IN" dirty="0"/>
              <a:t> </a:t>
            </a:r>
            <a:r>
              <a:rPr lang="en-IN" dirty="0" err="1"/>
              <a:t>coll</a:t>
            </a:r>
            <a:r>
              <a:rPr lang="en-IN" dirty="0"/>
              <a:t> = </a:t>
            </a:r>
            <a:r>
              <a:rPr lang="en-IN" dirty="0" err="1"/>
              <a:t>atlas.db</a:t>
            </a:r>
            <a:r>
              <a:rPr lang="en-IN" dirty="0"/>
              <a:t>("</a:t>
            </a:r>
            <a:r>
              <a:rPr lang="en-IN" dirty="0" err="1"/>
              <a:t>database_name</a:t>
            </a:r>
            <a:r>
              <a:rPr lang="en-IN" dirty="0"/>
              <a:t>").collection("</a:t>
            </a:r>
            <a:r>
              <a:rPr lang="en-IN" dirty="0" err="1"/>
              <a:t>collection_name</a:t>
            </a:r>
            <a:r>
              <a:rPr lang="en-IN" dirty="0"/>
              <a:t>");</a:t>
            </a:r>
          </a:p>
          <a:p>
            <a:r>
              <a:rPr lang="en-IN" dirty="0"/>
              <a:t>    try {</a:t>
            </a:r>
          </a:p>
          <a:p>
            <a:r>
              <a:rPr lang="en-IN" dirty="0"/>
              <a:t>      if (</a:t>
            </a:r>
            <a:r>
              <a:rPr lang="en-IN" dirty="0" err="1"/>
              <a:t>payload.body</a:t>
            </a:r>
            <a:r>
              <a:rPr lang="en-IN" dirty="0"/>
              <a:t>) </a:t>
            </a:r>
          </a:p>
          <a:p>
            <a:r>
              <a:rPr lang="en-IN" dirty="0"/>
              <a:t>      {</a:t>
            </a:r>
          </a:p>
          <a:p>
            <a:r>
              <a:rPr lang="en-IN" dirty="0"/>
              <a:t>        //</a:t>
            </a:r>
            <a:r>
              <a:rPr lang="en-IN" dirty="0" err="1"/>
              <a:t>const</a:t>
            </a:r>
            <a:r>
              <a:rPr lang="en-IN" dirty="0"/>
              <a:t> </a:t>
            </a:r>
            <a:r>
              <a:rPr lang="en-IN" dirty="0" err="1"/>
              <a:t>ts</a:t>
            </a:r>
            <a:r>
              <a:rPr lang="en-IN" dirty="0"/>
              <a:t> = {</a:t>
            </a:r>
            <a:r>
              <a:rPr lang="en-IN" dirty="0" err="1"/>
              <a:t>ts:new</a:t>
            </a:r>
            <a:r>
              <a:rPr lang="en-IN" dirty="0"/>
              <a:t> Date()};</a:t>
            </a:r>
          </a:p>
          <a:p>
            <a:r>
              <a:rPr lang="en-IN" dirty="0"/>
              <a:t>        //</a:t>
            </a:r>
            <a:r>
              <a:rPr lang="en-IN" dirty="0" err="1"/>
              <a:t>const</a:t>
            </a:r>
            <a:r>
              <a:rPr lang="en-IN" dirty="0"/>
              <a:t> </a:t>
            </a:r>
            <a:r>
              <a:rPr lang="en-IN" dirty="0" err="1"/>
              <a:t>ts_ej</a:t>
            </a:r>
            <a:r>
              <a:rPr lang="en-IN" dirty="0"/>
              <a:t> = </a:t>
            </a:r>
            <a:r>
              <a:rPr lang="en-IN" dirty="0" err="1"/>
              <a:t>EJSON.stringify</a:t>
            </a:r>
            <a:r>
              <a:rPr lang="en-IN" dirty="0"/>
              <a:t>(</a:t>
            </a:r>
            <a:r>
              <a:rPr lang="en-IN" dirty="0" err="1"/>
              <a:t>ts</a:t>
            </a:r>
            <a:r>
              <a:rPr lang="en-IN" dirty="0"/>
              <a:t>);</a:t>
            </a:r>
          </a:p>
          <a:p>
            <a:r>
              <a:rPr lang="en-IN" dirty="0"/>
              <a:t>        body = </a:t>
            </a:r>
            <a:r>
              <a:rPr lang="en-IN" dirty="0" err="1"/>
              <a:t>EJSON.parse</a:t>
            </a:r>
            <a:r>
              <a:rPr lang="en-IN" dirty="0"/>
              <a:t>(</a:t>
            </a:r>
            <a:r>
              <a:rPr lang="en-IN" dirty="0" err="1"/>
              <a:t>payload.body.text</a:t>
            </a:r>
            <a:r>
              <a:rPr lang="en-IN" dirty="0"/>
              <a:t>());</a:t>
            </a:r>
          </a:p>
          <a:p>
            <a:r>
              <a:rPr lang="en-IN" dirty="0"/>
              <a:t>        body['</a:t>
            </a:r>
            <a:r>
              <a:rPr lang="en-IN" dirty="0" err="1"/>
              <a:t>ts</a:t>
            </a:r>
            <a:r>
              <a:rPr lang="en-IN" dirty="0"/>
              <a:t>'] = new Date();</a:t>
            </a:r>
          </a:p>
          <a:p>
            <a:r>
              <a:rPr lang="en-IN" dirty="0"/>
              <a:t>      }</a:t>
            </a:r>
          </a:p>
          <a:p>
            <a:r>
              <a:rPr lang="en-IN" dirty="0"/>
              <a:t>      </a:t>
            </a:r>
            <a:r>
              <a:rPr lang="en-IN" dirty="0" err="1"/>
              <a:t>coll.insertOne</a:t>
            </a:r>
            <a:r>
              <a:rPr lang="en-IN" dirty="0"/>
              <a:t>(body);</a:t>
            </a:r>
          </a:p>
          <a:p>
            <a:r>
              <a:rPr lang="en-IN" dirty="0"/>
              <a:t>      console.log(body);</a:t>
            </a:r>
          </a:p>
          <a:p>
            <a:r>
              <a:rPr lang="en-IN" dirty="0"/>
              <a:t> </a:t>
            </a:r>
          </a:p>
          <a:p>
            <a:r>
              <a:rPr lang="en-IN" dirty="0"/>
              <a:t>    } catch (e) {</a:t>
            </a:r>
          </a:p>
          <a:p>
            <a:r>
              <a:rPr lang="en-IN" dirty="0"/>
              <a:t>      console.log("Error inserting doc: " + e);</a:t>
            </a:r>
          </a:p>
          <a:p>
            <a:r>
              <a:rPr lang="en-IN" dirty="0"/>
              <a:t>      return </a:t>
            </a:r>
            <a:r>
              <a:rPr lang="en-IN" dirty="0" err="1"/>
              <a:t>e.message</a:t>
            </a:r>
            <a:r>
              <a:rPr lang="en-IN" dirty="0"/>
              <a:t>();</a:t>
            </a:r>
          </a:p>
          <a:p>
            <a:r>
              <a:rPr lang="en-IN" dirty="0"/>
              <a:t>    }</a:t>
            </a:r>
          </a:p>
          <a:p>
            <a:r>
              <a:rPr lang="en-IN" dirty="0" smtClean="0"/>
              <a:t>};</a:t>
            </a:r>
            <a:endParaRPr lang="en-IN" dirty="0"/>
          </a:p>
        </p:txBody>
      </p:sp>
      <p:cxnSp>
        <p:nvCxnSpPr>
          <p:cNvPr id="5" name="Straight Connector 4"/>
          <p:cNvCxnSpPr/>
          <p:nvPr/>
        </p:nvCxnSpPr>
        <p:spPr>
          <a:xfrm>
            <a:off x="5370395" y="0"/>
            <a:ext cx="95534" cy="6858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782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7 Jan</a:t>
            </a:r>
            <a:endParaRPr lang="en-IN" dirty="0"/>
          </a:p>
        </p:txBody>
      </p:sp>
      <p:sp>
        <p:nvSpPr>
          <p:cNvPr id="3" name="Content Placeholder 2"/>
          <p:cNvSpPr>
            <a:spLocks noGrp="1"/>
          </p:cNvSpPr>
          <p:nvPr>
            <p:ph idx="1"/>
          </p:nvPr>
        </p:nvSpPr>
        <p:spPr>
          <a:xfrm>
            <a:off x="838200" y="1498078"/>
            <a:ext cx="10515600" cy="4351338"/>
          </a:xfrm>
        </p:spPr>
        <p:txBody>
          <a:bodyPr>
            <a:normAutofit fontScale="92500"/>
          </a:bodyPr>
          <a:lstStyle/>
          <a:p>
            <a:r>
              <a:rPr lang="en-IN" dirty="0" smtClean="0"/>
              <a:t>Learnt about Http Endpoints and MongoDB functions for database interaction</a:t>
            </a:r>
          </a:p>
          <a:p>
            <a:r>
              <a:rPr lang="en-IN" dirty="0" smtClean="0"/>
              <a:t>Created separate functions for GET, POST, PUT request in MongoDB</a:t>
            </a:r>
          </a:p>
          <a:p>
            <a:r>
              <a:rPr lang="en-IN" dirty="0" smtClean="0"/>
              <a:t>Created an app to insert new documents, read documents, and update certain keys in a document in MongoDB</a:t>
            </a:r>
          </a:p>
          <a:p>
            <a:r>
              <a:rPr lang="en-IN" dirty="0" smtClean="0"/>
              <a:t>Created functions in MongoDB for updating Asset status in documents</a:t>
            </a:r>
          </a:p>
          <a:p>
            <a:r>
              <a:rPr lang="en-IN" dirty="0" smtClean="0"/>
              <a:t>Created User app which is able to add a new entry ,scan Tag and generate </a:t>
            </a:r>
            <a:r>
              <a:rPr lang="en-IN" dirty="0" err="1" smtClean="0"/>
              <a:t>Tagid</a:t>
            </a:r>
            <a:r>
              <a:rPr lang="en-IN" dirty="0" smtClean="0"/>
              <a:t> , connect to MongoDB using </a:t>
            </a:r>
            <a:r>
              <a:rPr lang="en-IN" dirty="0" err="1" smtClean="0"/>
              <a:t>Tagid</a:t>
            </a:r>
            <a:r>
              <a:rPr lang="en-IN" dirty="0" smtClean="0"/>
              <a:t> and which gives an Alert whenever the Asset Status key is set to “Unsafe”</a:t>
            </a:r>
          </a:p>
          <a:p>
            <a:r>
              <a:rPr lang="en-IN" dirty="0" smtClean="0"/>
              <a:t>Conductor App is being created by </a:t>
            </a:r>
            <a:r>
              <a:rPr lang="en-IN" dirty="0" err="1" smtClean="0"/>
              <a:t>amit</a:t>
            </a:r>
            <a:endParaRPr lang="en-IN" dirty="0"/>
          </a:p>
        </p:txBody>
      </p:sp>
    </p:spTree>
    <p:extLst>
      <p:ext uri="{BB962C8B-B14F-4D97-AF65-F5344CB8AC3E}">
        <p14:creationId xmlns:p14="http://schemas.microsoft.com/office/powerpoint/2010/main" val="105855016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549" y="282770"/>
            <a:ext cx="3848041" cy="369332"/>
          </a:xfrm>
          <a:prstGeom prst="rect">
            <a:avLst/>
          </a:prstGeom>
        </p:spPr>
        <p:txBody>
          <a:bodyPr wrap="none">
            <a:spAutoFit/>
          </a:bodyPr>
          <a:lstStyle/>
          <a:p>
            <a:r>
              <a:rPr lang="en-US" dirty="0"/>
              <a:t>Save draft and then  review and deploy</a:t>
            </a:r>
            <a:endParaRPr lang="en-IN" dirty="0"/>
          </a:p>
        </p:txBody>
      </p:sp>
      <p:pic>
        <p:nvPicPr>
          <p:cNvPr id="13" name="Picture 12"/>
          <p:cNvPicPr/>
          <p:nvPr/>
        </p:nvPicPr>
        <p:blipFill>
          <a:blip r:embed="rId2"/>
          <a:stretch>
            <a:fillRect/>
          </a:stretch>
        </p:blipFill>
        <p:spPr>
          <a:xfrm>
            <a:off x="391549" y="1305067"/>
            <a:ext cx="8274779" cy="3007625"/>
          </a:xfrm>
          <a:prstGeom prst="rect">
            <a:avLst/>
          </a:prstGeom>
        </p:spPr>
      </p:pic>
      <p:sp>
        <p:nvSpPr>
          <p:cNvPr id="14" name="Frame 13"/>
          <p:cNvSpPr/>
          <p:nvPr/>
        </p:nvSpPr>
        <p:spPr>
          <a:xfrm>
            <a:off x="6936971" y="1934001"/>
            <a:ext cx="1190625"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ame 14"/>
          <p:cNvSpPr/>
          <p:nvPr/>
        </p:nvSpPr>
        <p:spPr>
          <a:xfrm>
            <a:off x="3048965" y="1199297"/>
            <a:ext cx="1850581" cy="73470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122689179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382" y="245793"/>
            <a:ext cx="2698303" cy="388696"/>
          </a:xfrm>
          <a:prstGeom prst="rect">
            <a:avLst/>
          </a:prstGeom>
        </p:spPr>
        <p:txBody>
          <a:bodyPr wrap="non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Step </a:t>
            </a:r>
            <a:r>
              <a:rPr lang="en-IN" dirty="0" smtClean="0">
                <a:latin typeface="Calibri" panose="020F0502020204030204" pitchFamily="34" charset="0"/>
                <a:ea typeface="Calibri" panose="020F0502020204030204" pitchFamily="34" charset="0"/>
                <a:cs typeface="Times New Roman" panose="02020603050405020304" pitchFamily="18" charset="0"/>
              </a:rPr>
              <a:t>6: </a:t>
            </a:r>
            <a:r>
              <a:rPr lang="en-IN" dirty="0">
                <a:latin typeface="Calibri" panose="020F0502020204030204" pitchFamily="34" charset="0"/>
                <a:ea typeface="Calibri" panose="020F0502020204030204" pitchFamily="34" charset="0"/>
                <a:cs typeface="Times New Roman" panose="02020603050405020304" pitchFamily="18" charset="0"/>
              </a:rPr>
              <a:t>Add Http Endpoint: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270382" y="634488"/>
            <a:ext cx="7740854" cy="3814682"/>
          </a:xfrm>
          <a:prstGeom prst="rect">
            <a:avLst/>
          </a:prstGeom>
        </p:spPr>
      </p:pic>
      <p:sp>
        <p:nvSpPr>
          <p:cNvPr id="4" name="Frame 3"/>
          <p:cNvSpPr/>
          <p:nvPr/>
        </p:nvSpPr>
        <p:spPr>
          <a:xfrm>
            <a:off x="270382" y="3009046"/>
            <a:ext cx="1744070" cy="78503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5" name="Picture 4"/>
          <p:cNvPicPr/>
          <p:nvPr/>
        </p:nvPicPr>
        <p:blipFill rotWithShape="1">
          <a:blip r:embed="rId3"/>
          <a:srcRect l="39311" t="12761" b="36168"/>
          <a:stretch/>
        </p:blipFill>
        <p:spPr>
          <a:xfrm>
            <a:off x="270382" y="4629936"/>
            <a:ext cx="1937271" cy="1074828"/>
          </a:xfrm>
          <a:prstGeom prst="rect">
            <a:avLst/>
          </a:prstGeom>
        </p:spPr>
      </p:pic>
    </p:spTree>
    <p:extLst>
      <p:ext uri="{BB962C8B-B14F-4D97-AF65-F5344CB8AC3E}">
        <p14:creationId xmlns:p14="http://schemas.microsoft.com/office/powerpoint/2010/main" val="7223977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0124" y="0"/>
            <a:ext cx="11614245" cy="6858000"/>
          </a:xfrm>
          <a:prstGeom prst="rect">
            <a:avLst/>
          </a:prstGeom>
        </p:spPr>
      </p:pic>
      <p:cxnSp>
        <p:nvCxnSpPr>
          <p:cNvPr id="3" name="Straight Arrow Connector 2"/>
          <p:cNvCxnSpPr/>
          <p:nvPr/>
        </p:nvCxnSpPr>
        <p:spPr>
          <a:xfrm flipH="1">
            <a:off x="10345003" y="4060565"/>
            <a:ext cx="959466" cy="456844"/>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 name="Flowchart: Process 4"/>
          <p:cNvSpPr/>
          <p:nvPr/>
        </p:nvSpPr>
        <p:spPr>
          <a:xfrm>
            <a:off x="8475971" y="4288987"/>
            <a:ext cx="1869032" cy="935156"/>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3200" b="1" dirty="0" smtClean="0">
                <a:effectLst/>
                <a:ea typeface="Calibri" panose="020F0502020204030204" pitchFamily="34" charset="0"/>
                <a:cs typeface="Times New Roman" panose="02020603050405020304" pitchFamily="18" charset="0"/>
              </a:rPr>
              <a:t>COPY URL</a:t>
            </a:r>
            <a:endParaRPr lang="en-IN" sz="11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00527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32013" y="177421"/>
            <a:ext cx="10085694" cy="4995080"/>
          </a:xfrm>
          <a:prstGeom prst="rect">
            <a:avLst/>
          </a:prstGeom>
        </p:spPr>
      </p:pic>
      <p:sp>
        <p:nvSpPr>
          <p:cNvPr id="3" name="Flowchart: Process 2"/>
          <p:cNvSpPr/>
          <p:nvPr/>
        </p:nvSpPr>
        <p:spPr>
          <a:xfrm>
            <a:off x="7332615" y="3092782"/>
            <a:ext cx="3107923" cy="1151672"/>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dirty="0">
                <a:effectLst/>
                <a:ea typeface="Calibri" panose="020F0502020204030204" pitchFamily="34" charset="0"/>
                <a:cs typeface="Times New Roman" panose="02020603050405020304" pitchFamily="18" charset="0"/>
              </a:rPr>
              <a:t>Choose Function name here</a:t>
            </a:r>
            <a:endParaRPr lang="en-IN" sz="1100" b="1" dirty="0">
              <a:effectLst/>
              <a:ea typeface="Calibri" panose="020F0502020204030204" pitchFamily="34" charset="0"/>
              <a:cs typeface="Times New Roman" panose="02020603050405020304" pitchFamily="18" charset="0"/>
            </a:endParaRPr>
          </a:p>
        </p:txBody>
      </p:sp>
      <p:sp>
        <p:nvSpPr>
          <p:cNvPr id="4" name="Rectangle 3"/>
          <p:cNvSpPr/>
          <p:nvPr/>
        </p:nvSpPr>
        <p:spPr>
          <a:xfrm>
            <a:off x="586855" y="5745839"/>
            <a:ext cx="8639032" cy="619272"/>
          </a:xfrm>
          <a:prstGeom prst="rect">
            <a:avLst/>
          </a:prstGeom>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Save changes and deploy</a:t>
            </a:r>
            <a:endParaRPr lang="en-IN" sz="32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89739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375" y="382137"/>
            <a:ext cx="7725641" cy="830997"/>
          </a:xfrm>
          <a:prstGeom prst="rect">
            <a:avLst/>
          </a:prstGeom>
          <a:noFill/>
        </p:spPr>
        <p:txBody>
          <a:bodyPr wrap="none" rtlCol="0">
            <a:spAutoFit/>
          </a:bodyPr>
          <a:lstStyle/>
          <a:p>
            <a:r>
              <a:rPr lang="en-IN" sz="2400" dirty="0" err="1" smtClean="0"/>
              <a:t>Arduino</a:t>
            </a:r>
            <a:r>
              <a:rPr lang="en-IN" sz="2400" dirty="0" smtClean="0"/>
              <a:t> Code is Provided in Code section of this PPT</a:t>
            </a:r>
          </a:p>
          <a:p>
            <a:r>
              <a:rPr lang="en-IN" sz="2400" dirty="0" smtClean="0"/>
              <a:t>After running the code in ESP32 we got the following Results</a:t>
            </a:r>
            <a:endParaRPr lang="en-IN" sz="2400" dirty="0"/>
          </a:p>
        </p:txBody>
      </p:sp>
      <p:pic>
        <p:nvPicPr>
          <p:cNvPr id="3" name="Picture 2"/>
          <p:cNvPicPr/>
          <p:nvPr/>
        </p:nvPicPr>
        <p:blipFill>
          <a:blip r:embed="rId2"/>
          <a:stretch>
            <a:fillRect/>
          </a:stretch>
        </p:blipFill>
        <p:spPr>
          <a:xfrm>
            <a:off x="512076" y="1626500"/>
            <a:ext cx="2381250" cy="2076450"/>
          </a:xfrm>
          <a:prstGeom prst="rect">
            <a:avLst/>
          </a:prstGeom>
        </p:spPr>
      </p:pic>
      <p:pic>
        <p:nvPicPr>
          <p:cNvPr id="4" name="Picture 3"/>
          <p:cNvPicPr/>
          <p:nvPr/>
        </p:nvPicPr>
        <p:blipFill>
          <a:blip r:embed="rId3"/>
          <a:stretch>
            <a:fillRect/>
          </a:stretch>
        </p:blipFill>
        <p:spPr>
          <a:xfrm>
            <a:off x="2893326" y="1380840"/>
            <a:ext cx="8625384" cy="4992663"/>
          </a:xfrm>
          <a:prstGeom prst="rect">
            <a:avLst/>
          </a:prstGeom>
        </p:spPr>
      </p:pic>
    </p:spTree>
    <p:extLst>
      <p:ext uri="{BB962C8B-B14F-4D97-AF65-F5344CB8AC3E}">
        <p14:creationId xmlns:p14="http://schemas.microsoft.com/office/powerpoint/2010/main" val="27211524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7725" r="41632"/>
          <a:stretch/>
        </p:blipFill>
        <p:spPr>
          <a:xfrm>
            <a:off x="436729" y="177420"/>
            <a:ext cx="4831308" cy="6482687"/>
          </a:xfrm>
          <a:prstGeom prst="rect">
            <a:avLst/>
          </a:prstGeom>
        </p:spPr>
      </p:pic>
    </p:spTree>
    <p:extLst>
      <p:ext uri="{BB962C8B-B14F-4D97-AF65-F5344CB8AC3E}">
        <p14:creationId xmlns:p14="http://schemas.microsoft.com/office/powerpoint/2010/main" val="95095553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9361" y="2634018"/>
            <a:ext cx="6250675" cy="646331"/>
          </a:xfrm>
          <a:prstGeom prst="rect">
            <a:avLst/>
          </a:prstGeom>
          <a:noFill/>
        </p:spPr>
        <p:txBody>
          <a:bodyPr wrap="square" rtlCol="0">
            <a:spAutoFit/>
          </a:bodyPr>
          <a:lstStyle/>
          <a:p>
            <a:r>
              <a:rPr lang="en-IN" sz="3600" b="1" dirty="0" smtClean="0"/>
              <a:t>Collection : “</a:t>
            </a:r>
            <a:r>
              <a:rPr lang="en-IN" sz="3600" b="1" dirty="0" err="1" smtClean="0"/>
              <a:t>Lock_Data</a:t>
            </a:r>
            <a:r>
              <a:rPr lang="en-IN" sz="3600" b="1" dirty="0" smtClean="0"/>
              <a:t>”</a:t>
            </a:r>
            <a:endParaRPr lang="en-IN" sz="3600" b="1" dirty="0"/>
          </a:p>
        </p:txBody>
      </p:sp>
    </p:spTree>
    <p:extLst>
      <p:ext uri="{BB962C8B-B14F-4D97-AF65-F5344CB8AC3E}">
        <p14:creationId xmlns:p14="http://schemas.microsoft.com/office/powerpoint/2010/main" val="29256879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03984" y="887004"/>
            <a:ext cx="6207619" cy="5336375"/>
          </a:xfrm>
          <a:prstGeom prst="rect">
            <a:avLst/>
          </a:prstGeom>
        </p:spPr>
      </p:pic>
      <p:sp>
        <p:nvSpPr>
          <p:cNvPr id="3" name="TextBox 2"/>
          <p:cNvSpPr txBox="1"/>
          <p:nvPr/>
        </p:nvSpPr>
        <p:spPr>
          <a:xfrm>
            <a:off x="614149" y="1637731"/>
            <a:ext cx="4162567" cy="1754326"/>
          </a:xfrm>
          <a:prstGeom prst="rect">
            <a:avLst/>
          </a:prstGeom>
          <a:noFill/>
        </p:spPr>
        <p:txBody>
          <a:bodyPr wrap="square" rtlCol="0">
            <a:spAutoFit/>
          </a:bodyPr>
          <a:lstStyle/>
          <a:p>
            <a:r>
              <a:rPr lang="en-IN" dirty="0" smtClean="0"/>
              <a:t>There are separate document corresponding to each tag. Each document has 2 fields:</a:t>
            </a:r>
          </a:p>
          <a:p>
            <a:pPr marL="400050" indent="-400050">
              <a:buAutoNum type="romanLcParenR"/>
            </a:pPr>
            <a:r>
              <a:rPr lang="en-IN" dirty="0" err="1" smtClean="0"/>
              <a:t>Tag_id</a:t>
            </a:r>
            <a:r>
              <a:rPr lang="en-IN" dirty="0" smtClean="0"/>
              <a:t> : It contains the Tag id of Tag</a:t>
            </a:r>
          </a:p>
          <a:p>
            <a:pPr marL="400050" indent="-400050">
              <a:buAutoNum type="romanLcParenR"/>
            </a:pPr>
            <a:r>
              <a:rPr lang="en-IN" dirty="0" err="1" smtClean="0"/>
              <a:t>Lock_Status</a:t>
            </a:r>
            <a:r>
              <a:rPr lang="en-IN" dirty="0" smtClean="0"/>
              <a:t>: This is stored as “1” to lock the Tag and as “0” to unlock it</a:t>
            </a:r>
            <a:endParaRPr lang="en-IN" dirty="0"/>
          </a:p>
        </p:txBody>
      </p:sp>
    </p:spTree>
    <p:extLst>
      <p:ext uri="{BB962C8B-B14F-4D97-AF65-F5344CB8AC3E}">
        <p14:creationId xmlns:p14="http://schemas.microsoft.com/office/powerpoint/2010/main" val="1823382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496" y="1251105"/>
            <a:ext cx="9402467" cy="1792345"/>
          </a:xfrm>
          <a:prstGeom prst="rect">
            <a:avLst/>
          </a:prstGeom>
        </p:spPr>
      </p:pic>
    </p:spTree>
    <p:extLst>
      <p:ext uri="{BB962C8B-B14F-4D97-AF65-F5344CB8AC3E}">
        <p14:creationId xmlns:p14="http://schemas.microsoft.com/office/powerpoint/2010/main" val="14355704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9045" y="2565779"/>
            <a:ext cx="7328848" cy="769441"/>
          </a:xfrm>
          <a:prstGeom prst="rect">
            <a:avLst/>
          </a:prstGeom>
          <a:noFill/>
        </p:spPr>
        <p:txBody>
          <a:bodyPr wrap="square" rtlCol="0">
            <a:spAutoFit/>
          </a:bodyPr>
          <a:lstStyle/>
          <a:p>
            <a:r>
              <a:rPr lang="en-US" sz="4400" dirty="0" smtClean="0"/>
              <a:t>BUS_INFO</a:t>
            </a:r>
            <a:endParaRPr lang="en-IN" sz="4400" dirty="0"/>
          </a:p>
        </p:txBody>
      </p:sp>
    </p:spTree>
    <p:extLst>
      <p:ext uri="{BB962C8B-B14F-4D97-AF65-F5344CB8AC3E}">
        <p14:creationId xmlns:p14="http://schemas.microsoft.com/office/powerpoint/2010/main" val="3330502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24_Dec</a:t>
            </a:r>
            <a:endParaRPr lang="en-IN" dirty="0"/>
          </a:p>
        </p:txBody>
      </p:sp>
      <p:sp>
        <p:nvSpPr>
          <p:cNvPr id="3" name="Content Placeholder 2"/>
          <p:cNvSpPr>
            <a:spLocks noGrp="1"/>
          </p:cNvSpPr>
          <p:nvPr>
            <p:ph idx="1"/>
          </p:nvPr>
        </p:nvSpPr>
        <p:spPr/>
        <p:txBody>
          <a:bodyPr/>
          <a:lstStyle/>
          <a:p>
            <a:r>
              <a:rPr lang="en-IN" dirty="0" smtClean="0"/>
              <a:t>Connected to MongoDB and updated database using Python Program</a:t>
            </a:r>
          </a:p>
          <a:p>
            <a:r>
              <a:rPr lang="en-IN" dirty="0" smtClean="0"/>
              <a:t>Learnt About Realm Service to connect to MongoDB Atlas</a:t>
            </a:r>
          </a:p>
          <a:p>
            <a:r>
              <a:rPr lang="en-IN" dirty="0" smtClean="0"/>
              <a:t>Created New Database, Collection and added documents in it from ESP32</a:t>
            </a:r>
          </a:p>
          <a:p>
            <a:r>
              <a:rPr lang="en-IN" dirty="0" smtClean="0"/>
              <a:t>Appended existing Database collections in MongoDB from ESP32 </a:t>
            </a:r>
            <a:endParaRPr lang="en-IN" dirty="0"/>
          </a:p>
        </p:txBody>
      </p:sp>
    </p:spTree>
    <p:extLst>
      <p:ext uri="{BB962C8B-B14F-4D97-AF65-F5344CB8AC3E}">
        <p14:creationId xmlns:p14="http://schemas.microsoft.com/office/powerpoint/2010/main" val="277592019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6339" y="2421775"/>
            <a:ext cx="7988482" cy="2873555"/>
          </a:xfrm>
          <a:prstGeom prst="rect">
            <a:avLst/>
          </a:prstGeom>
        </p:spPr>
      </p:pic>
      <p:sp>
        <p:nvSpPr>
          <p:cNvPr id="3" name="TextBox 2"/>
          <p:cNvSpPr txBox="1"/>
          <p:nvPr/>
        </p:nvSpPr>
        <p:spPr>
          <a:xfrm>
            <a:off x="2442948" y="1678675"/>
            <a:ext cx="4148920" cy="369332"/>
          </a:xfrm>
          <a:prstGeom prst="rect">
            <a:avLst/>
          </a:prstGeom>
          <a:noFill/>
        </p:spPr>
        <p:txBody>
          <a:bodyPr wrap="square" rtlCol="0">
            <a:spAutoFit/>
          </a:bodyPr>
          <a:lstStyle/>
          <a:p>
            <a:r>
              <a:rPr lang="en-US" dirty="0" smtClean="0"/>
              <a:t>A sample document in Bus Data Collection</a:t>
            </a:r>
            <a:endParaRPr lang="en-IN" dirty="0"/>
          </a:p>
        </p:txBody>
      </p:sp>
    </p:spTree>
    <p:extLst>
      <p:ext uri="{BB962C8B-B14F-4D97-AF65-F5344CB8AC3E}">
        <p14:creationId xmlns:p14="http://schemas.microsoft.com/office/powerpoint/2010/main" val="39678068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203" t="29045" r="1045" b="8039"/>
          <a:stretch/>
        </p:blipFill>
        <p:spPr>
          <a:xfrm>
            <a:off x="491320" y="1460311"/>
            <a:ext cx="10577015" cy="4312693"/>
          </a:xfrm>
          <a:prstGeom prst="rect">
            <a:avLst/>
          </a:prstGeom>
        </p:spPr>
      </p:pic>
    </p:spTree>
    <p:extLst>
      <p:ext uri="{BB962C8B-B14F-4D97-AF65-F5344CB8AC3E}">
        <p14:creationId xmlns:p14="http://schemas.microsoft.com/office/powerpoint/2010/main" val="36342238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098" t="30438" r="709" b="6845"/>
          <a:stretch/>
        </p:blipFill>
        <p:spPr>
          <a:xfrm>
            <a:off x="805217" y="914399"/>
            <a:ext cx="10508776" cy="4299045"/>
          </a:xfrm>
          <a:prstGeom prst="rect">
            <a:avLst/>
          </a:prstGeom>
        </p:spPr>
      </p:pic>
    </p:spTree>
    <p:extLst>
      <p:ext uri="{BB962C8B-B14F-4D97-AF65-F5344CB8AC3E}">
        <p14:creationId xmlns:p14="http://schemas.microsoft.com/office/powerpoint/2010/main" val="31989524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2239" t="32429" r="1045" b="15407"/>
          <a:stretch/>
        </p:blipFill>
        <p:spPr>
          <a:xfrm>
            <a:off x="295772" y="368490"/>
            <a:ext cx="11673316" cy="5131558"/>
          </a:xfrm>
          <a:prstGeom prst="rect">
            <a:avLst/>
          </a:prstGeom>
        </p:spPr>
      </p:pic>
    </p:spTree>
    <p:extLst>
      <p:ext uri="{BB962C8B-B14F-4D97-AF65-F5344CB8AC3E}">
        <p14:creationId xmlns:p14="http://schemas.microsoft.com/office/powerpoint/2010/main" val="28094102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8048" y="509407"/>
            <a:ext cx="3204085" cy="6116891"/>
          </a:xfrm>
          <a:prstGeom prst="rect">
            <a:avLst/>
          </a:prstGeom>
        </p:spPr>
      </p:pic>
      <p:cxnSp>
        <p:nvCxnSpPr>
          <p:cNvPr id="4" name="Straight Arrow Connector 3"/>
          <p:cNvCxnSpPr/>
          <p:nvPr/>
        </p:nvCxnSpPr>
        <p:spPr>
          <a:xfrm flipH="1" flipV="1">
            <a:off x="2578643" y="4121624"/>
            <a:ext cx="3521122" cy="95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69396" y="3752292"/>
            <a:ext cx="2838734" cy="369332"/>
          </a:xfrm>
          <a:prstGeom prst="rect">
            <a:avLst/>
          </a:prstGeom>
          <a:noFill/>
        </p:spPr>
        <p:txBody>
          <a:bodyPr wrap="square" rtlCol="0">
            <a:spAutoFit/>
          </a:bodyPr>
          <a:lstStyle/>
          <a:p>
            <a:r>
              <a:rPr lang="en-US" dirty="0" smtClean="0"/>
              <a:t>Option selected for plotting</a:t>
            </a:r>
            <a:endParaRPr lang="en-IN" dirty="0"/>
          </a:p>
        </p:txBody>
      </p:sp>
      <p:pic>
        <p:nvPicPr>
          <p:cNvPr id="6" name="Picture 5"/>
          <p:cNvPicPr>
            <a:picLocks noChangeAspect="1"/>
          </p:cNvPicPr>
          <p:nvPr/>
        </p:nvPicPr>
        <p:blipFill>
          <a:blip r:embed="rId3"/>
          <a:stretch>
            <a:fillRect/>
          </a:stretch>
        </p:blipFill>
        <p:spPr>
          <a:xfrm>
            <a:off x="8802806" y="400225"/>
            <a:ext cx="2529484" cy="5981320"/>
          </a:xfrm>
          <a:prstGeom prst="rect">
            <a:avLst/>
          </a:prstGeom>
        </p:spPr>
      </p:pic>
      <p:cxnSp>
        <p:nvCxnSpPr>
          <p:cNvPr id="8" name="Straight Arrow Connector 7"/>
          <p:cNvCxnSpPr/>
          <p:nvPr/>
        </p:nvCxnSpPr>
        <p:spPr>
          <a:xfrm flipV="1">
            <a:off x="7794441" y="3390885"/>
            <a:ext cx="1240377" cy="93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14197" y="4217158"/>
            <a:ext cx="1680244" cy="646331"/>
          </a:xfrm>
          <a:prstGeom prst="rect">
            <a:avLst/>
          </a:prstGeom>
          <a:noFill/>
        </p:spPr>
        <p:txBody>
          <a:bodyPr wrap="square" rtlCol="0">
            <a:spAutoFit/>
          </a:bodyPr>
          <a:lstStyle/>
          <a:p>
            <a:r>
              <a:rPr lang="en-US" dirty="0" smtClean="0"/>
              <a:t>Plotting Done every minute</a:t>
            </a:r>
            <a:endParaRPr lang="en-IN" dirty="0"/>
          </a:p>
        </p:txBody>
      </p:sp>
      <p:sp>
        <p:nvSpPr>
          <p:cNvPr id="3" name="TextBox 2"/>
          <p:cNvSpPr txBox="1"/>
          <p:nvPr/>
        </p:nvSpPr>
        <p:spPr>
          <a:xfrm>
            <a:off x="9079686" y="4640239"/>
            <a:ext cx="596578" cy="253916"/>
          </a:xfrm>
          <a:prstGeom prst="rect">
            <a:avLst/>
          </a:prstGeom>
          <a:solidFill>
            <a:schemeClr val="bg1"/>
          </a:solidFill>
        </p:spPr>
        <p:txBody>
          <a:bodyPr wrap="square" rtlCol="0">
            <a:spAutoFit/>
          </a:bodyPr>
          <a:lstStyle/>
          <a:p>
            <a:r>
              <a:rPr lang="en-IN" sz="1050" dirty="0" smtClean="0"/>
              <a:t>MAX</a:t>
            </a:r>
            <a:endParaRPr lang="en-IN" sz="1200" dirty="0"/>
          </a:p>
        </p:txBody>
      </p:sp>
    </p:spTree>
    <p:extLst>
      <p:ext uri="{BB962C8B-B14F-4D97-AF65-F5344CB8AC3E}">
        <p14:creationId xmlns:p14="http://schemas.microsoft.com/office/powerpoint/2010/main" val="224777804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6716" y="81883"/>
            <a:ext cx="152854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Cluster 0</a:t>
            </a:r>
            <a:endParaRPr lang="en-IN" dirty="0"/>
          </a:p>
        </p:txBody>
      </p:sp>
      <p:cxnSp>
        <p:nvCxnSpPr>
          <p:cNvPr id="4" name="Straight Arrow Connector 3"/>
          <p:cNvCxnSpPr/>
          <p:nvPr/>
        </p:nvCxnSpPr>
        <p:spPr>
          <a:xfrm flipH="1">
            <a:off x="5540990" y="578552"/>
            <a:ext cx="1" cy="3304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1337481" y="1241931"/>
            <a:ext cx="1842447" cy="43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ASSET_INFO</a:t>
            </a:r>
            <a:endParaRPr lang="en-IN" b="1" dirty="0"/>
          </a:p>
        </p:txBody>
      </p:sp>
      <p:sp>
        <p:nvSpPr>
          <p:cNvPr id="6" name="Rectangle 5"/>
          <p:cNvSpPr/>
          <p:nvPr/>
        </p:nvSpPr>
        <p:spPr>
          <a:xfrm>
            <a:off x="9608029" y="1241931"/>
            <a:ext cx="2006221" cy="43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BUS_INFO</a:t>
            </a:r>
            <a:endParaRPr lang="en-IN" b="1" dirty="0"/>
          </a:p>
        </p:txBody>
      </p:sp>
      <p:sp>
        <p:nvSpPr>
          <p:cNvPr id="7" name="Rectangle 6"/>
          <p:cNvSpPr/>
          <p:nvPr/>
        </p:nvSpPr>
        <p:spPr>
          <a:xfrm>
            <a:off x="1787854" y="2155739"/>
            <a:ext cx="1801505" cy="423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smtClean="0"/>
              <a:t>New Luggage Data</a:t>
            </a:r>
            <a:endParaRPr lang="en-IN" sz="1600" dirty="0"/>
          </a:p>
        </p:txBody>
      </p:sp>
      <p:sp>
        <p:nvSpPr>
          <p:cNvPr id="8" name="Rectangle 7"/>
          <p:cNvSpPr/>
          <p:nvPr/>
        </p:nvSpPr>
        <p:spPr>
          <a:xfrm>
            <a:off x="1787854" y="3482446"/>
            <a:ext cx="1801505" cy="423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Employee Data</a:t>
            </a:r>
            <a:endParaRPr lang="en-IN" dirty="0"/>
          </a:p>
        </p:txBody>
      </p:sp>
      <p:sp>
        <p:nvSpPr>
          <p:cNvPr id="9" name="Rectangle 8"/>
          <p:cNvSpPr/>
          <p:nvPr/>
        </p:nvSpPr>
        <p:spPr>
          <a:xfrm>
            <a:off x="1787854" y="5163403"/>
            <a:ext cx="1801505" cy="423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err="1" smtClean="0"/>
              <a:t>Lock_Status</a:t>
            </a:r>
            <a:endParaRPr lang="en-IN" dirty="0"/>
          </a:p>
        </p:txBody>
      </p:sp>
      <p:sp>
        <p:nvSpPr>
          <p:cNvPr id="10" name="Rectangle 9"/>
          <p:cNvSpPr/>
          <p:nvPr/>
        </p:nvSpPr>
        <p:spPr>
          <a:xfrm>
            <a:off x="1787854" y="6312095"/>
            <a:ext cx="1801505" cy="423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err="1" smtClean="0"/>
              <a:t>OTP_Data</a:t>
            </a:r>
            <a:endParaRPr lang="en-IN" dirty="0"/>
          </a:p>
        </p:txBody>
      </p:sp>
      <p:sp>
        <p:nvSpPr>
          <p:cNvPr id="11" name="Rectangle 10"/>
          <p:cNvSpPr/>
          <p:nvPr/>
        </p:nvSpPr>
        <p:spPr>
          <a:xfrm>
            <a:off x="9710386" y="2142696"/>
            <a:ext cx="1801505" cy="4230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smtClean="0"/>
              <a:t>BUS Data</a:t>
            </a:r>
            <a:endParaRPr lang="en-IN" sz="1600" dirty="0"/>
          </a:p>
        </p:txBody>
      </p:sp>
      <p:cxnSp>
        <p:nvCxnSpPr>
          <p:cNvPr id="13" name="Straight Connector 12"/>
          <p:cNvCxnSpPr/>
          <p:nvPr/>
        </p:nvCxnSpPr>
        <p:spPr>
          <a:xfrm>
            <a:off x="2024512" y="928041"/>
            <a:ext cx="8124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033516" y="951586"/>
            <a:ext cx="1" cy="3304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10208531" y="919743"/>
            <a:ext cx="1" cy="3304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1433015" y="1752531"/>
            <a:ext cx="27295" cy="5113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7" idx="1"/>
          </p:cNvCxnSpPr>
          <p:nvPr/>
        </p:nvCxnSpPr>
        <p:spPr>
          <a:xfrm>
            <a:off x="1446663" y="2367278"/>
            <a:ext cx="3411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446663" y="3681469"/>
            <a:ext cx="3411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33015" y="5374942"/>
            <a:ext cx="3411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60310" y="6523633"/>
            <a:ext cx="34119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11" idx="0"/>
          </p:cNvCxnSpPr>
          <p:nvPr/>
        </p:nvCxnSpPr>
        <p:spPr>
          <a:xfrm flipH="1">
            <a:off x="10611139" y="1678660"/>
            <a:ext cx="1" cy="46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2"/>
          <a:srcRect t="15679" r="49947" b="13492"/>
          <a:stretch/>
        </p:blipFill>
        <p:spPr>
          <a:xfrm>
            <a:off x="3730190" y="3166683"/>
            <a:ext cx="3758908" cy="1405317"/>
          </a:xfrm>
          <a:prstGeom prst="rect">
            <a:avLst/>
          </a:prstGeom>
        </p:spPr>
      </p:pic>
      <p:pic>
        <p:nvPicPr>
          <p:cNvPr id="27" name="Picture 26"/>
          <p:cNvPicPr>
            <a:picLocks noChangeAspect="1"/>
          </p:cNvPicPr>
          <p:nvPr/>
        </p:nvPicPr>
        <p:blipFill rotWithShape="1">
          <a:blip r:embed="rId3"/>
          <a:srcRect t="12408" r="21472"/>
          <a:stretch/>
        </p:blipFill>
        <p:spPr>
          <a:xfrm>
            <a:off x="3677193" y="1367290"/>
            <a:ext cx="3037502" cy="1594406"/>
          </a:xfrm>
          <a:prstGeom prst="rect">
            <a:avLst/>
          </a:prstGeom>
        </p:spPr>
      </p:pic>
      <p:pic>
        <p:nvPicPr>
          <p:cNvPr id="28" name="Picture 27"/>
          <p:cNvPicPr>
            <a:picLocks noChangeAspect="1"/>
          </p:cNvPicPr>
          <p:nvPr/>
        </p:nvPicPr>
        <p:blipFill>
          <a:blip r:embed="rId4"/>
          <a:stretch>
            <a:fillRect/>
          </a:stretch>
        </p:blipFill>
        <p:spPr>
          <a:xfrm>
            <a:off x="3730190" y="4995350"/>
            <a:ext cx="3549188" cy="759184"/>
          </a:xfrm>
          <a:prstGeom prst="rect">
            <a:avLst/>
          </a:prstGeom>
        </p:spPr>
      </p:pic>
      <p:pic>
        <p:nvPicPr>
          <p:cNvPr id="29" name="Picture 28"/>
          <p:cNvPicPr>
            <a:picLocks noChangeAspect="1"/>
          </p:cNvPicPr>
          <p:nvPr/>
        </p:nvPicPr>
        <p:blipFill>
          <a:blip r:embed="rId5"/>
          <a:stretch>
            <a:fillRect/>
          </a:stretch>
        </p:blipFill>
        <p:spPr>
          <a:xfrm>
            <a:off x="3750040" y="5959521"/>
            <a:ext cx="3068852" cy="832508"/>
          </a:xfrm>
          <a:prstGeom prst="rect">
            <a:avLst/>
          </a:prstGeom>
        </p:spPr>
      </p:pic>
      <p:pic>
        <p:nvPicPr>
          <p:cNvPr id="30" name="Picture 29"/>
          <p:cNvPicPr>
            <a:picLocks noChangeAspect="1"/>
          </p:cNvPicPr>
          <p:nvPr/>
        </p:nvPicPr>
        <p:blipFill rotWithShape="1">
          <a:blip r:embed="rId6"/>
          <a:srcRect r="28811"/>
          <a:stretch/>
        </p:blipFill>
        <p:spPr>
          <a:xfrm>
            <a:off x="8754786" y="2718615"/>
            <a:ext cx="3254025" cy="2656327"/>
          </a:xfrm>
          <a:prstGeom prst="rect">
            <a:avLst/>
          </a:prstGeom>
        </p:spPr>
      </p:pic>
    </p:spTree>
    <p:extLst>
      <p:ext uri="{BB962C8B-B14F-4D97-AF65-F5344CB8AC3E}">
        <p14:creationId xmlns:p14="http://schemas.microsoft.com/office/powerpoint/2010/main" val="28231145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8609" y="313899"/>
            <a:ext cx="6209731" cy="523220"/>
          </a:xfrm>
          <a:prstGeom prst="rect">
            <a:avLst/>
          </a:prstGeom>
          <a:noFill/>
        </p:spPr>
        <p:txBody>
          <a:bodyPr wrap="square" rtlCol="0">
            <a:spAutoFit/>
          </a:bodyPr>
          <a:lstStyle/>
          <a:p>
            <a:r>
              <a:rPr lang="en-IN" sz="2800" b="1" dirty="0" smtClean="0"/>
              <a:t>HTTP Response codes</a:t>
            </a:r>
            <a:endParaRPr lang="en-IN" sz="2800" b="1" dirty="0"/>
          </a:p>
        </p:txBody>
      </p:sp>
      <p:graphicFrame>
        <p:nvGraphicFramePr>
          <p:cNvPr id="5" name="Table 4"/>
          <p:cNvGraphicFramePr>
            <a:graphicFrameLocks noGrp="1"/>
          </p:cNvGraphicFramePr>
          <p:nvPr>
            <p:extLst>
              <p:ext uri="{D42A27DB-BD31-4B8C-83A1-F6EECF244321}">
                <p14:modId xmlns:p14="http://schemas.microsoft.com/office/powerpoint/2010/main" val="2808360988"/>
              </p:ext>
            </p:extLst>
          </p:nvPr>
        </p:nvGraphicFramePr>
        <p:xfrm>
          <a:off x="1227588" y="1020623"/>
          <a:ext cx="7143750" cy="2194560"/>
        </p:xfrm>
        <a:graphic>
          <a:graphicData uri="http://schemas.openxmlformats.org/drawingml/2006/table">
            <a:tbl>
              <a:tblPr/>
              <a:tblGrid>
                <a:gridCol w="3607641"/>
                <a:gridCol w="3536109"/>
              </a:tblGrid>
              <a:tr h="171450">
                <a:tc>
                  <a:txBody>
                    <a:bodyPr/>
                    <a:lstStyle/>
                    <a:p>
                      <a:pPr algn="ctr"/>
                      <a:r>
                        <a:rPr lang="en-IN" b="1">
                          <a:effectLst/>
                        </a:rPr>
                        <a:t>Status code</a:t>
                      </a:r>
                      <a:endParaRPr lang="en-IN">
                        <a:effectLst/>
                      </a:endParaRPr>
                    </a:p>
                  </a:txBody>
                  <a:tcPr anchor="ctr">
                    <a:lnL>
                      <a:noFill/>
                    </a:lnL>
                    <a:lnR>
                      <a:noFill/>
                    </a:lnR>
                    <a:lnT>
                      <a:noFill/>
                    </a:lnT>
                    <a:lnB>
                      <a:noFill/>
                    </a:lnB>
                    <a:solidFill>
                      <a:srgbClr val="F9F7F4"/>
                    </a:solidFill>
                  </a:tcPr>
                </a:tc>
                <a:tc>
                  <a:txBody>
                    <a:bodyPr/>
                    <a:lstStyle/>
                    <a:p>
                      <a:pPr algn="ctr"/>
                      <a:r>
                        <a:rPr lang="en-IN" b="1">
                          <a:effectLst/>
                        </a:rPr>
                        <a:t>Meaning</a:t>
                      </a:r>
                      <a:endParaRPr lang="en-IN">
                        <a:effectLst/>
                      </a:endParaRPr>
                    </a:p>
                  </a:txBody>
                  <a:tcPr anchor="ctr">
                    <a:lnL>
                      <a:noFill/>
                    </a:lnL>
                    <a:lnR>
                      <a:noFill/>
                    </a:lnR>
                    <a:lnT>
                      <a:noFill/>
                    </a:lnT>
                    <a:lnB>
                      <a:noFill/>
                    </a:lnB>
                    <a:solidFill>
                      <a:srgbClr val="F9F7F4"/>
                    </a:solidFill>
                  </a:tcPr>
                </a:tc>
              </a:tr>
              <a:tr h="171450">
                <a:tc>
                  <a:txBody>
                    <a:bodyPr/>
                    <a:lstStyle/>
                    <a:p>
                      <a:r>
                        <a:rPr lang="en-IN" u="sng">
                          <a:solidFill>
                            <a:srgbClr val="3544B1"/>
                          </a:solidFill>
                          <a:effectLst/>
                          <a:hlinkClick r:id="rId2"/>
                        </a:rPr>
                        <a:t>1xx Informational</a:t>
                      </a:r>
                      <a:endParaRPr lang="en-IN">
                        <a:effectLst/>
                      </a:endParaRPr>
                    </a:p>
                  </a:txBody>
                  <a:tcPr anchor="ctr">
                    <a:lnL>
                      <a:noFill/>
                    </a:lnL>
                    <a:lnR>
                      <a:noFill/>
                    </a:lnR>
                    <a:lnT>
                      <a:noFill/>
                    </a:lnT>
                    <a:lnB>
                      <a:noFill/>
                    </a:lnB>
                    <a:solidFill>
                      <a:srgbClr val="F9F7F4"/>
                    </a:solidFill>
                  </a:tcPr>
                </a:tc>
                <a:tc>
                  <a:txBody>
                    <a:bodyPr/>
                    <a:lstStyle/>
                    <a:p>
                      <a:r>
                        <a:rPr lang="en-IN">
                          <a:effectLst/>
                        </a:rPr>
                        <a:t> </a:t>
                      </a:r>
                    </a:p>
                  </a:txBody>
                  <a:tcPr anchor="ctr">
                    <a:lnL>
                      <a:noFill/>
                    </a:lnL>
                    <a:lnR>
                      <a:noFill/>
                    </a:lnR>
                    <a:lnT>
                      <a:noFill/>
                    </a:lnT>
                    <a:lnB>
                      <a:noFill/>
                    </a:lnB>
                    <a:solidFill>
                      <a:srgbClr val="F9F7F4"/>
                    </a:solidFill>
                  </a:tcPr>
                </a:tc>
              </a:tr>
              <a:tr h="171450">
                <a:tc>
                  <a:txBody>
                    <a:bodyPr/>
                    <a:lstStyle/>
                    <a:p>
                      <a:r>
                        <a:rPr lang="en-IN">
                          <a:effectLst/>
                        </a:rPr>
                        <a:t>100</a:t>
                      </a:r>
                    </a:p>
                  </a:txBody>
                  <a:tcPr anchor="ctr">
                    <a:lnL>
                      <a:noFill/>
                    </a:lnL>
                    <a:lnR>
                      <a:noFill/>
                    </a:lnR>
                    <a:lnT>
                      <a:noFill/>
                    </a:lnT>
                    <a:lnB>
                      <a:noFill/>
                    </a:lnB>
                    <a:solidFill>
                      <a:srgbClr val="F9F7F4"/>
                    </a:solidFill>
                  </a:tcPr>
                </a:tc>
                <a:tc>
                  <a:txBody>
                    <a:bodyPr/>
                    <a:lstStyle/>
                    <a:p>
                      <a:r>
                        <a:rPr lang="en-IN">
                          <a:effectLst/>
                        </a:rPr>
                        <a:t>Continue</a:t>
                      </a:r>
                    </a:p>
                  </a:txBody>
                  <a:tcPr anchor="ctr">
                    <a:lnL>
                      <a:noFill/>
                    </a:lnL>
                    <a:lnR>
                      <a:noFill/>
                    </a:lnR>
                    <a:lnT>
                      <a:noFill/>
                    </a:lnT>
                    <a:lnB>
                      <a:noFill/>
                    </a:lnB>
                    <a:solidFill>
                      <a:srgbClr val="F9F7F4"/>
                    </a:solidFill>
                  </a:tcPr>
                </a:tc>
              </a:tr>
              <a:tr h="171450">
                <a:tc>
                  <a:txBody>
                    <a:bodyPr/>
                    <a:lstStyle/>
                    <a:p>
                      <a:r>
                        <a:rPr lang="en-IN">
                          <a:effectLst/>
                        </a:rPr>
                        <a:t>101</a:t>
                      </a:r>
                    </a:p>
                  </a:txBody>
                  <a:tcPr anchor="ctr">
                    <a:lnL>
                      <a:noFill/>
                    </a:lnL>
                    <a:lnR>
                      <a:noFill/>
                    </a:lnR>
                    <a:lnT>
                      <a:noFill/>
                    </a:lnT>
                    <a:lnB>
                      <a:noFill/>
                    </a:lnB>
                    <a:solidFill>
                      <a:srgbClr val="F9F7F4"/>
                    </a:solidFill>
                  </a:tcPr>
                </a:tc>
                <a:tc>
                  <a:txBody>
                    <a:bodyPr/>
                    <a:lstStyle/>
                    <a:p>
                      <a:r>
                        <a:rPr lang="en-IN">
                          <a:effectLst/>
                        </a:rPr>
                        <a:t>Switching protocols</a:t>
                      </a:r>
                    </a:p>
                  </a:txBody>
                  <a:tcPr anchor="ctr">
                    <a:lnL>
                      <a:noFill/>
                    </a:lnL>
                    <a:lnR>
                      <a:noFill/>
                    </a:lnR>
                    <a:lnT>
                      <a:noFill/>
                    </a:lnT>
                    <a:lnB>
                      <a:noFill/>
                    </a:lnB>
                    <a:solidFill>
                      <a:srgbClr val="F9F7F4"/>
                    </a:solidFill>
                  </a:tcPr>
                </a:tc>
              </a:tr>
              <a:tr h="171450">
                <a:tc>
                  <a:txBody>
                    <a:bodyPr/>
                    <a:lstStyle/>
                    <a:p>
                      <a:r>
                        <a:rPr lang="en-IN">
                          <a:effectLst/>
                        </a:rPr>
                        <a:t>102</a:t>
                      </a:r>
                    </a:p>
                  </a:txBody>
                  <a:tcPr anchor="ctr">
                    <a:lnL>
                      <a:noFill/>
                    </a:lnL>
                    <a:lnR>
                      <a:noFill/>
                    </a:lnR>
                    <a:lnT>
                      <a:noFill/>
                    </a:lnT>
                    <a:lnB>
                      <a:noFill/>
                    </a:lnB>
                    <a:solidFill>
                      <a:srgbClr val="F9F7F4"/>
                    </a:solidFill>
                  </a:tcPr>
                </a:tc>
                <a:tc>
                  <a:txBody>
                    <a:bodyPr/>
                    <a:lstStyle/>
                    <a:p>
                      <a:r>
                        <a:rPr lang="en-IN">
                          <a:effectLst/>
                        </a:rPr>
                        <a:t>Processing</a:t>
                      </a:r>
                    </a:p>
                  </a:txBody>
                  <a:tcPr anchor="ctr">
                    <a:lnL>
                      <a:noFill/>
                    </a:lnL>
                    <a:lnR>
                      <a:noFill/>
                    </a:lnR>
                    <a:lnT>
                      <a:noFill/>
                    </a:lnT>
                    <a:lnB>
                      <a:noFill/>
                    </a:lnB>
                    <a:solidFill>
                      <a:srgbClr val="F9F7F4"/>
                    </a:solidFill>
                  </a:tcPr>
                </a:tc>
              </a:tr>
              <a:tr h="171450">
                <a:tc>
                  <a:txBody>
                    <a:bodyPr/>
                    <a:lstStyle/>
                    <a:p>
                      <a:r>
                        <a:rPr lang="en-IN">
                          <a:effectLst/>
                        </a:rPr>
                        <a:t>103</a:t>
                      </a:r>
                    </a:p>
                  </a:txBody>
                  <a:tcPr anchor="ctr">
                    <a:lnL>
                      <a:noFill/>
                    </a:lnL>
                    <a:lnR>
                      <a:noFill/>
                    </a:lnR>
                    <a:lnT>
                      <a:noFill/>
                    </a:lnT>
                    <a:lnB>
                      <a:noFill/>
                    </a:lnB>
                    <a:solidFill>
                      <a:srgbClr val="F9F7F4"/>
                    </a:solidFill>
                  </a:tcPr>
                </a:tc>
                <a:tc>
                  <a:txBody>
                    <a:bodyPr/>
                    <a:lstStyle/>
                    <a:p>
                      <a:r>
                        <a:rPr lang="en-IN" dirty="0">
                          <a:effectLst/>
                        </a:rPr>
                        <a:t>Early Hints</a:t>
                      </a:r>
                    </a:p>
                  </a:txBody>
                  <a:tcPr anchor="ctr">
                    <a:lnL>
                      <a:noFill/>
                    </a:lnL>
                    <a:lnR>
                      <a:noFill/>
                    </a:lnR>
                    <a:lnT>
                      <a:noFill/>
                    </a:lnT>
                    <a:lnB>
                      <a:noFill/>
                    </a:lnB>
                    <a:solidFill>
                      <a:srgbClr val="F9F7F4"/>
                    </a:solidFill>
                  </a:tcPr>
                </a:tc>
              </a:tr>
            </a:tbl>
          </a:graphicData>
        </a:graphic>
      </p:graphicFrame>
      <p:sp>
        <p:nvSpPr>
          <p:cNvPr id="7" name="Rectangle 2"/>
          <p:cNvSpPr>
            <a:spLocks noChangeArrowheads="1"/>
          </p:cNvSpPr>
          <p:nvPr/>
        </p:nvSpPr>
        <p:spPr bwMode="auto">
          <a:xfrm flipV="1">
            <a:off x="2715529" y="678997"/>
            <a:ext cx="87918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3048000" y="1582341"/>
            <a:ext cx="6096000" cy="369332"/>
          </a:xfrm>
          <a:prstGeom prst="rect">
            <a:avLst/>
          </a:prstGeom>
        </p:spPr>
        <p:txBody>
          <a:bodyPr>
            <a:spAutoFit/>
          </a:bodyPr>
          <a:lstStyle/>
          <a:p>
            <a:r>
              <a:rPr lang="en-US" dirty="0"/>
              <a:t>	</a:t>
            </a:r>
            <a:endParaRPr lang="en-IN" dirty="0"/>
          </a:p>
        </p:txBody>
      </p:sp>
      <p:sp>
        <p:nvSpPr>
          <p:cNvPr id="9" name="Rectangle 8"/>
          <p:cNvSpPr/>
          <p:nvPr/>
        </p:nvSpPr>
        <p:spPr>
          <a:xfrm>
            <a:off x="1162929" y="3226083"/>
            <a:ext cx="4056184" cy="3416320"/>
          </a:xfrm>
          <a:prstGeom prst="rect">
            <a:avLst/>
          </a:prstGeom>
        </p:spPr>
        <p:txBody>
          <a:bodyPr wrap="square">
            <a:spAutoFit/>
          </a:bodyPr>
          <a:lstStyle/>
          <a:p>
            <a:r>
              <a:rPr lang="en-US" dirty="0"/>
              <a:t>	 </a:t>
            </a:r>
          </a:p>
          <a:p>
            <a:r>
              <a:rPr lang="en-US" dirty="0"/>
              <a:t>2xx </a:t>
            </a:r>
            <a:r>
              <a:rPr lang="en-US" dirty="0" err="1"/>
              <a:t>Succesful</a:t>
            </a:r>
            <a:r>
              <a:rPr lang="en-US" dirty="0"/>
              <a:t>	 </a:t>
            </a:r>
          </a:p>
          <a:p>
            <a:r>
              <a:rPr lang="en-US" b="1" dirty="0">
                <a:solidFill>
                  <a:srgbClr val="FF0000"/>
                </a:solidFill>
              </a:rPr>
              <a:t>200	OK</a:t>
            </a:r>
          </a:p>
          <a:p>
            <a:r>
              <a:rPr lang="en-US" dirty="0"/>
              <a:t>201	Created</a:t>
            </a:r>
          </a:p>
          <a:p>
            <a:r>
              <a:rPr lang="en-US" dirty="0"/>
              <a:t>202	Accepted</a:t>
            </a:r>
          </a:p>
          <a:p>
            <a:r>
              <a:rPr lang="en-US" dirty="0"/>
              <a:t>203 	Non-Authoritative Information</a:t>
            </a:r>
          </a:p>
          <a:p>
            <a:r>
              <a:rPr lang="en-US" dirty="0"/>
              <a:t>204	No Content</a:t>
            </a:r>
          </a:p>
          <a:p>
            <a:r>
              <a:rPr lang="en-US" dirty="0"/>
              <a:t>205	Reset Content</a:t>
            </a:r>
          </a:p>
          <a:p>
            <a:r>
              <a:rPr lang="en-US" dirty="0"/>
              <a:t>206	Partial Content</a:t>
            </a:r>
          </a:p>
          <a:p>
            <a:r>
              <a:rPr lang="en-US" dirty="0"/>
              <a:t>207	Multi-Status</a:t>
            </a:r>
          </a:p>
          <a:p>
            <a:r>
              <a:rPr lang="en-US" dirty="0"/>
              <a:t>208	Already Reported</a:t>
            </a:r>
          </a:p>
          <a:p>
            <a:r>
              <a:rPr lang="en-US" dirty="0"/>
              <a:t>226	IM Used</a:t>
            </a:r>
          </a:p>
        </p:txBody>
      </p:sp>
    </p:spTree>
    <p:extLst>
      <p:ext uri="{BB962C8B-B14F-4D97-AF65-F5344CB8AC3E}">
        <p14:creationId xmlns:p14="http://schemas.microsoft.com/office/powerpoint/2010/main" val="796455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93101506"/>
              </p:ext>
            </p:extLst>
          </p:nvPr>
        </p:nvGraphicFramePr>
        <p:xfrm>
          <a:off x="407964" y="525086"/>
          <a:ext cx="3924885" cy="4206240"/>
        </p:xfrm>
        <a:graphic>
          <a:graphicData uri="http://schemas.openxmlformats.org/drawingml/2006/table">
            <a:tbl>
              <a:tblPr/>
              <a:tblGrid>
                <a:gridCol w="1350498"/>
                <a:gridCol w="2574387"/>
              </a:tblGrid>
              <a:tr h="171450">
                <a:tc>
                  <a:txBody>
                    <a:bodyPr/>
                    <a:lstStyle/>
                    <a:p>
                      <a:r>
                        <a:rPr lang="en-IN" u="sng" dirty="0">
                          <a:solidFill>
                            <a:srgbClr val="3544B1"/>
                          </a:solidFill>
                          <a:effectLst/>
                          <a:hlinkClick r:id="rId2"/>
                        </a:rPr>
                        <a:t>3xx Redirection</a:t>
                      </a:r>
                      <a:endParaRPr lang="en-IN" dirty="0">
                        <a:effectLst/>
                      </a:endParaRPr>
                    </a:p>
                  </a:txBody>
                  <a:tcPr anchor="ctr">
                    <a:lnL>
                      <a:noFill/>
                    </a:lnL>
                    <a:lnR>
                      <a:noFill/>
                    </a:lnR>
                    <a:lnT>
                      <a:noFill/>
                    </a:lnT>
                    <a:lnB>
                      <a:noFill/>
                    </a:lnB>
                    <a:solidFill>
                      <a:srgbClr val="F9F7F4"/>
                    </a:solidFill>
                  </a:tcPr>
                </a:tc>
                <a:tc>
                  <a:txBody>
                    <a:bodyPr/>
                    <a:lstStyle/>
                    <a:p>
                      <a:r>
                        <a:rPr lang="en-IN" dirty="0">
                          <a:effectLst/>
                        </a:rPr>
                        <a:t> </a:t>
                      </a:r>
                    </a:p>
                  </a:txBody>
                  <a:tcPr anchor="ctr">
                    <a:lnL>
                      <a:noFill/>
                    </a:lnL>
                    <a:lnR>
                      <a:noFill/>
                    </a:lnR>
                    <a:lnT>
                      <a:noFill/>
                    </a:lnT>
                    <a:lnB>
                      <a:noFill/>
                    </a:lnB>
                    <a:solidFill>
                      <a:srgbClr val="F9F7F4"/>
                    </a:solidFill>
                  </a:tcPr>
                </a:tc>
              </a:tr>
              <a:tr h="171450">
                <a:tc>
                  <a:txBody>
                    <a:bodyPr/>
                    <a:lstStyle/>
                    <a:p>
                      <a:r>
                        <a:rPr lang="en-IN">
                          <a:effectLst/>
                        </a:rPr>
                        <a:t>300</a:t>
                      </a:r>
                    </a:p>
                  </a:txBody>
                  <a:tcPr anchor="ctr">
                    <a:lnL>
                      <a:noFill/>
                    </a:lnL>
                    <a:lnR>
                      <a:noFill/>
                    </a:lnR>
                    <a:lnT>
                      <a:noFill/>
                    </a:lnT>
                    <a:lnB>
                      <a:noFill/>
                    </a:lnB>
                    <a:solidFill>
                      <a:srgbClr val="F9F7F4"/>
                    </a:solidFill>
                  </a:tcPr>
                </a:tc>
                <a:tc>
                  <a:txBody>
                    <a:bodyPr/>
                    <a:lstStyle/>
                    <a:p>
                      <a:r>
                        <a:rPr lang="en-IN" dirty="0">
                          <a:effectLst/>
                        </a:rPr>
                        <a:t>Multiple Choices</a:t>
                      </a:r>
                    </a:p>
                  </a:txBody>
                  <a:tcPr anchor="ctr">
                    <a:lnL>
                      <a:noFill/>
                    </a:lnL>
                    <a:lnR>
                      <a:noFill/>
                    </a:lnR>
                    <a:lnT>
                      <a:noFill/>
                    </a:lnT>
                    <a:lnB>
                      <a:noFill/>
                    </a:lnB>
                    <a:solidFill>
                      <a:srgbClr val="F9F7F4"/>
                    </a:solidFill>
                  </a:tcPr>
                </a:tc>
              </a:tr>
              <a:tr h="171450">
                <a:tc>
                  <a:txBody>
                    <a:bodyPr/>
                    <a:lstStyle/>
                    <a:p>
                      <a:r>
                        <a:rPr lang="en-IN">
                          <a:effectLst/>
                        </a:rPr>
                        <a:t>301</a:t>
                      </a:r>
                    </a:p>
                  </a:txBody>
                  <a:tcPr anchor="ctr">
                    <a:lnL>
                      <a:noFill/>
                    </a:lnL>
                    <a:lnR>
                      <a:noFill/>
                    </a:lnR>
                    <a:lnT>
                      <a:noFill/>
                    </a:lnT>
                    <a:lnB>
                      <a:noFill/>
                    </a:lnB>
                    <a:solidFill>
                      <a:srgbClr val="F9F7F4"/>
                    </a:solidFill>
                  </a:tcPr>
                </a:tc>
                <a:tc>
                  <a:txBody>
                    <a:bodyPr/>
                    <a:lstStyle/>
                    <a:p>
                      <a:r>
                        <a:rPr lang="en-IN" dirty="0">
                          <a:effectLst/>
                        </a:rPr>
                        <a:t>Moved Permanently</a:t>
                      </a:r>
                    </a:p>
                  </a:txBody>
                  <a:tcPr anchor="ctr">
                    <a:lnL>
                      <a:noFill/>
                    </a:lnL>
                    <a:lnR>
                      <a:noFill/>
                    </a:lnR>
                    <a:lnT>
                      <a:noFill/>
                    </a:lnT>
                    <a:lnB>
                      <a:noFill/>
                    </a:lnB>
                    <a:solidFill>
                      <a:srgbClr val="F9F7F4"/>
                    </a:solidFill>
                  </a:tcPr>
                </a:tc>
              </a:tr>
              <a:tr h="171450">
                <a:tc>
                  <a:txBody>
                    <a:bodyPr/>
                    <a:lstStyle/>
                    <a:p>
                      <a:r>
                        <a:rPr lang="en-IN" dirty="0">
                          <a:effectLst/>
                        </a:rPr>
                        <a:t>302</a:t>
                      </a:r>
                    </a:p>
                  </a:txBody>
                  <a:tcPr anchor="ctr">
                    <a:lnL>
                      <a:noFill/>
                    </a:lnL>
                    <a:lnR>
                      <a:noFill/>
                    </a:lnR>
                    <a:lnT>
                      <a:noFill/>
                    </a:lnT>
                    <a:lnB>
                      <a:noFill/>
                    </a:lnB>
                    <a:solidFill>
                      <a:srgbClr val="F9F7F4"/>
                    </a:solidFill>
                  </a:tcPr>
                </a:tc>
                <a:tc>
                  <a:txBody>
                    <a:bodyPr/>
                    <a:lstStyle/>
                    <a:p>
                      <a:r>
                        <a:rPr lang="en-IN">
                          <a:effectLst/>
                        </a:rPr>
                        <a:t>Found (Previously "Moved Temporarily")</a:t>
                      </a:r>
                    </a:p>
                  </a:txBody>
                  <a:tcPr anchor="ctr">
                    <a:lnL>
                      <a:noFill/>
                    </a:lnL>
                    <a:lnR>
                      <a:noFill/>
                    </a:lnR>
                    <a:lnT>
                      <a:noFill/>
                    </a:lnT>
                    <a:lnB>
                      <a:noFill/>
                    </a:lnB>
                    <a:solidFill>
                      <a:srgbClr val="F9F7F4"/>
                    </a:solidFill>
                  </a:tcPr>
                </a:tc>
              </a:tr>
              <a:tr h="171450">
                <a:tc>
                  <a:txBody>
                    <a:bodyPr/>
                    <a:lstStyle/>
                    <a:p>
                      <a:r>
                        <a:rPr lang="en-IN">
                          <a:effectLst/>
                        </a:rPr>
                        <a:t>303</a:t>
                      </a:r>
                    </a:p>
                  </a:txBody>
                  <a:tcPr anchor="ctr">
                    <a:lnL>
                      <a:noFill/>
                    </a:lnL>
                    <a:lnR>
                      <a:noFill/>
                    </a:lnR>
                    <a:lnT>
                      <a:noFill/>
                    </a:lnT>
                    <a:lnB>
                      <a:noFill/>
                    </a:lnB>
                    <a:solidFill>
                      <a:srgbClr val="F9F7F4"/>
                    </a:solidFill>
                  </a:tcPr>
                </a:tc>
                <a:tc>
                  <a:txBody>
                    <a:bodyPr/>
                    <a:lstStyle/>
                    <a:p>
                      <a:r>
                        <a:rPr lang="en-IN">
                          <a:effectLst/>
                        </a:rPr>
                        <a:t>See Other</a:t>
                      </a:r>
                    </a:p>
                  </a:txBody>
                  <a:tcPr anchor="ctr">
                    <a:lnL>
                      <a:noFill/>
                    </a:lnL>
                    <a:lnR>
                      <a:noFill/>
                    </a:lnR>
                    <a:lnT>
                      <a:noFill/>
                    </a:lnT>
                    <a:lnB>
                      <a:noFill/>
                    </a:lnB>
                    <a:solidFill>
                      <a:srgbClr val="F9F7F4"/>
                    </a:solidFill>
                  </a:tcPr>
                </a:tc>
              </a:tr>
              <a:tr h="171450">
                <a:tc>
                  <a:txBody>
                    <a:bodyPr/>
                    <a:lstStyle/>
                    <a:p>
                      <a:r>
                        <a:rPr lang="en-IN">
                          <a:effectLst/>
                        </a:rPr>
                        <a:t>304</a:t>
                      </a:r>
                    </a:p>
                  </a:txBody>
                  <a:tcPr anchor="ctr">
                    <a:lnL>
                      <a:noFill/>
                    </a:lnL>
                    <a:lnR>
                      <a:noFill/>
                    </a:lnR>
                    <a:lnT>
                      <a:noFill/>
                    </a:lnT>
                    <a:lnB>
                      <a:noFill/>
                    </a:lnB>
                    <a:solidFill>
                      <a:srgbClr val="F9F7F4"/>
                    </a:solidFill>
                  </a:tcPr>
                </a:tc>
                <a:tc>
                  <a:txBody>
                    <a:bodyPr/>
                    <a:lstStyle/>
                    <a:p>
                      <a:r>
                        <a:rPr lang="en-IN">
                          <a:effectLst/>
                        </a:rPr>
                        <a:t>Not Modified</a:t>
                      </a:r>
                    </a:p>
                  </a:txBody>
                  <a:tcPr anchor="ctr">
                    <a:lnL>
                      <a:noFill/>
                    </a:lnL>
                    <a:lnR>
                      <a:noFill/>
                    </a:lnR>
                    <a:lnT>
                      <a:noFill/>
                    </a:lnT>
                    <a:lnB>
                      <a:noFill/>
                    </a:lnB>
                    <a:solidFill>
                      <a:srgbClr val="F9F7F4"/>
                    </a:solidFill>
                  </a:tcPr>
                </a:tc>
              </a:tr>
              <a:tr h="171450">
                <a:tc>
                  <a:txBody>
                    <a:bodyPr/>
                    <a:lstStyle/>
                    <a:p>
                      <a:r>
                        <a:rPr lang="en-IN">
                          <a:effectLst/>
                        </a:rPr>
                        <a:t>305</a:t>
                      </a:r>
                    </a:p>
                  </a:txBody>
                  <a:tcPr anchor="ctr">
                    <a:lnL>
                      <a:noFill/>
                    </a:lnL>
                    <a:lnR>
                      <a:noFill/>
                    </a:lnR>
                    <a:lnT>
                      <a:noFill/>
                    </a:lnT>
                    <a:lnB>
                      <a:noFill/>
                    </a:lnB>
                    <a:solidFill>
                      <a:srgbClr val="F9F7F4"/>
                    </a:solidFill>
                  </a:tcPr>
                </a:tc>
                <a:tc>
                  <a:txBody>
                    <a:bodyPr/>
                    <a:lstStyle/>
                    <a:p>
                      <a:r>
                        <a:rPr lang="en-IN" dirty="0">
                          <a:effectLst/>
                        </a:rPr>
                        <a:t>Use Proxy</a:t>
                      </a:r>
                    </a:p>
                  </a:txBody>
                  <a:tcPr anchor="ctr">
                    <a:lnL>
                      <a:noFill/>
                    </a:lnL>
                    <a:lnR>
                      <a:noFill/>
                    </a:lnR>
                    <a:lnT>
                      <a:noFill/>
                    </a:lnT>
                    <a:lnB>
                      <a:noFill/>
                    </a:lnB>
                    <a:solidFill>
                      <a:srgbClr val="F9F7F4"/>
                    </a:solidFill>
                  </a:tcPr>
                </a:tc>
              </a:tr>
              <a:tr h="171450">
                <a:tc>
                  <a:txBody>
                    <a:bodyPr/>
                    <a:lstStyle/>
                    <a:p>
                      <a:r>
                        <a:rPr lang="en-IN">
                          <a:effectLst/>
                        </a:rPr>
                        <a:t>306</a:t>
                      </a:r>
                    </a:p>
                  </a:txBody>
                  <a:tcPr anchor="ctr">
                    <a:lnL>
                      <a:noFill/>
                    </a:lnL>
                    <a:lnR>
                      <a:noFill/>
                    </a:lnR>
                    <a:lnT>
                      <a:noFill/>
                    </a:lnT>
                    <a:lnB>
                      <a:noFill/>
                    </a:lnB>
                    <a:solidFill>
                      <a:srgbClr val="F9F7F4"/>
                    </a:solidFill>
                  </a:tcPr>
                </a:tc>
                <a:tc>
                  <a:txBody>
                    <a:bodyPr/>
                    <a:lstStyle/>
                    <a:p>
                      <a:r>
                        <a:rPr lang="en-IN">
                          <a:effectLst/>
                        </a:rPr>
                        <a:t>Switch Proxy</a:t>
                      </a:r>
                    </a:p>
                  </a:txBody>
                  <a:tcPr anchor="ctr">
                    <a:lnL>
                      <a:noFill/>
                    </a:lnL>
                    <a:lnR>
                      <a:noFill/>
                    </a:lnR>
                    <a:lnT>
                      <a:noFill/>
                    </a:lnT>
                    <a:lnB>
                      <a:noFill/>
                    </a:lnB>
                    <a:solidFill>
                      <a:srgbClr val="F9F7F4"/>
                    </a:solidFill>
                  </a:tcPr>
                </a:tc>
              </a:tr>
              <a:tr h="171450">
                <a:tc>
                  <a:txBody>
                    <a:bodyPr/>
                    <a:lstStyle/>
                    <a:p>
                      <a:r>
                        <a:rPr lang="en-IN">
                          <a:effectLst/>
                        </a:rPr>
                        <a:t>307</a:t>
                      </a:r>
                    </a:p>
                  </a:txBody>
                  <a:tcPr anchor="ctr">
                    <a:lnL>
                      <a:noFill/>
                    </a:lnL>
                    <a:lnR>
                      <a:noFill/>
                    </a:lnR>
                    <a:lnT>
                      <a:noFill/>
                    </a:lnT>
                    <a:lnB>
                      <a:noFill/>
                    </a:lnB>
                    <a:solidFill>
                      <a:srgbClr val="F9F7F4"/>
                    </a:solidFill>
                  </a:tcPr>
                </a:tc>
                <a:tc>
                  <a:txBody>
                    <a:bodyPr/>
                    <a:lstStyle/>
                    <a:p>
                      <a:r>
                        <a:rPr lang="en-IN" dirty="0">
                          <a:effectLst/>
                        </a:rPr>
                        <a:t>Temporary Redirect</a:t>
                      </a:r>
                    </a:p>
                  </a:txBody>
                  <a:tcPr anchor="ctr">
                    <a:lnL>
                      <a:noFill/>
                    </a:lnL>
                    <a:lnR>
                      <a:noFill/>
                    </a:lnR>
                    <a:lnT>
                      <a:noFill/>
                    </a:lnT>
                    <a:lnB>
                      <a:noFill/>
                    </a:lnB>
                    <a:solidFill>
                      <a:srgbClr val="F9F7F4"/>
                    </a:solidFill>
                  </a:tcPr>
                </a:tc>
              </a:tr>
              <a:tr h="171450">
                <a:tc>
                  <a:txBody>
                    <a:bodyPr/>
                    <a:lstStyle/>
                    <a:p>
                      <a:r>
                        <a:rPr lang="en-IN">
                          <a:effectLst/>
                        </a:rPr>
                        <a:t>308</a:t>
                      </a:r>
                    </a:p>
                  </a:txBody>
                  <a:tcPr anchor="ctr">
                    <a:lnL>
                      <a:noFill/>
                    </a:lnL>
                    <a:lnR>
                      <a:noFill/>
                    </a:lnR>
                    <a:lnT>
                      <a:noFill/>
                    </a:lnT>
                    <a:lnB>
                      <a:noFill/>
                    </a:lnB>
                    <a:solidFill>
                      <a:srgbClr val="F9F7F4"/>
                    </a:solidFill>
                  </a:tcPr>
                </a:tc>
                <a:tc>
                  <a:txBody>
                    <a:bodyPr/>
                    <a:lstStyle/>
                    <a:p>
                      <a:r>
                        <a:rPr lang="en-IN" dirty="0">
                          <a:effectLst/>
                        </a:rPr>
                        <a:t>Permanent Redirect</a:t>
                      </a:r>
                    </a:p>
                  </a:txBody>
                  <a:tcPr anchor="ctr">
                    <a:lnL>
                      <a:noFill/>
                    </a:lnL>
                    <a:lnR>
                      <a:noFill/>
                    </a:lnR>
                    <a:lnT>
                      <a:noFill/>
                    </a:lnT>
                    <a:lnB>
                      <a:noFill/>
                    </a:lnB>
                    <a:solidFill>
                      <a:srgbClr val="F9F7F4"/>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55524295"/>
              </p:ext>
            </p:extLst>
          </p:nvPr>
        </p:nvGraphicFramePr>
        <p:xfrm>
          <a:off x="5156834" y="432922"/>
          <a:ext cx="3227511" cy="5028124"/>
        </p:xfrm>
        <a:graphic>
          <a:graphicData uri="http://schemas.openxmlformats.org/drawingml/2006/table">
            <a:tbl>
              <a:tblPr/>
              <a:tblGrid>
                <a:gridCol w="722574"/>
                <a:gridCol w="2504937"/>
              </a:tblGrid>
              <a:tr h="310810">
                <a:tc>
                  <a:txBody>
                    <a:bodyPr/>
                    <a:lstStyle/>
                    <a:p>
                      <a:r>
                        <a:rPr lang="en-IN" sz="1500" u="sng">
                          <a:solidFill>
                            <a:srgbClr val="3544B1"/>
                          </a:solidFill>
                          <a:effectLst/>
                          <a:hlinkClick r:id="rId3"/>
                        </a:rPr>
                        <a:t>4xx Client Error</a:t>
                      </a:r>
                      <a:endParaRPr lang="en-IN" sz="1500">
                        <a:effectLst/>
                      </a:endParaRPr>
                    </a:p>
                  </a:txBody>
                  <a:tcPr marL="77702" marR="77702" marT="38851" marB="38851" anchor="ctr">
                    <a:lnL>
                      <a:noFill/>
                    </a:lnL>
                    <a:lnR>
                      <a:noFill/>
                    </a:lnR>
                    <a:lnT>
                      <a:noFill/>
                    </a:lnT>
                    <a:lnB>
                      <a:noFill/>
                    </a:lnB>
                    <a:solidFill>
                      <a:srgbClr val="F9F7F4"/>
                    </a:solidFill>
                  </a:tcPr>
                </a:tc>
                <a:tc>
                  <a:txBody>
                    <a:bodyPr/>
                    <a:lstStyle/>
                    <a:p>
                      <a:r>
                        <a:rPr lang="en-IN" sz="1500">
                          <a:effectLst/>
                        </a:rPr>
                        <a:t> </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400</a:t>
                      </a:r>
                    </a:p>
                  </a:txBody>
                  <a:tcPr marL="77702" marR="77702" marT="38851" marB="38851" anchor="ctr">
                    <a:lnL>
                      <a:noFill/>
                    </a:lnL>
                    <a:lnR>
                      <a:noFill/>
                    </a:lnR>
                    <a:lnT>
                      <a:noFill/>
                    </a:lnT>
                    <a:lnB>
                      <a:noFill/>
                    </a:lnB>
                    <a:solidFill>
                      <a:srgbClr val="F9F7F4"/>
                    </a:solidFill>
                  </a:tcPr>
                </a:tc>
                <a:tc>
                  <a:txBody>
                    <a:bodyPr/>
                    <a:lstStyle/>
                    <a:p>
                      <a:r>
                        <a:rPr lang="en-IN" sz="1500">
                          <a:effectLst/>
                        </a:rPr>
                        <a:t>Bad Request</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401</a:t>
                      </a:r>
                    </a:p>
                  </a:txBody>
                  <a:tcPr marL="77702" marR="77702" marT="38851" marB="38851" anchor="ctr">
                    <a:lnL>
                      <a:noFill/>
                    </a:lnL>
                    <a:lnR>
                      <a:noFill/>
                    </a:lnR>
                    <a:lnT>
                      <a:noFill/>
                    </a:lnT>
                    <a:lnB>
                      <a:noFill/>
                    </a:lnB>
                    <a:solidFill>
                      <a:srgbClr val="F9F7F4"/>
                    </a:solidFill>
                  </a:tcPr>
                </a:tc>
                <a:tc>
                  <a:txBody>
                    <a:bodyPr/>
                    <a:lstStyle/>
                    <a:p>
                      <a:r>
                        <a:rPr lang="en-IN" sz="1500">
                          <a:effectLst/>
                        </a:rPr>
                        <a:t>Unauthorized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402</a:t>
                      </a:r>
                    </a:p>
                  </a:txBody>
                  <a:tcPr marL="77702" marR="77702" marT="38851" marB="38851" anchor="ctr">
                    <a:lnL>
                      <a:noFill/>
                    </a:lnL>
                    <a:lnR>
                      <a:noFill/>
                    </a:lnR>
                    <a:lnT>
                      <a:noFill/>
                    </a:lnT>
                    <a:lnB>
                      <a:noFill/>
                    </a:lnB>
                    <a:solidFill>
                      <a:srgbClr val="F9F7F4"/>
                    </a:solidFill>
                  </a:tcPr>
                </a:tc>
                <a:tc>
                  <a:txBody>
                    <a:bodyPr/>
                    <a:lstStyle/>
                    <a:p>
                      <a:r>
                        <a:rPr lang="en-IN" sz="1500" dirty="0">
                          <a:effectLst/>
                        </a:rPr>
                        <a:t>Payment Required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403</a:t>
                      </a:r>
                    </a:p>
                  </a:txBody>
                  <a:tcPr marL="77702" marR="77702" marT="38851" marB="38851" anchor="ctr">
                    <a:lnL>
                      <a:noFill/>
                    </a:lnL>
                    <a:lnR>
                      <a:noFill/>
                    </a:lnR>
                    <a:lnT>
                      <a:noFill/>
                    </a:lnT>
                    <a:lnB>
                      <a:noFill/>
                    </a:lnB>
                    <a:solidFill>
                      <a:srgbClr val="F9F7F4"/>
                    </a:solidFill>
                  </a:tcPr>
                </a:tc>
                <a:tc>
                  <a:txBody>
                    <a:bodyPr/>
                    <a:lstStyle/>
                    <a:p>
                      <a:r>
                        <a:rPr lang="en-IN" sz="1500">
                          <a:effectLst/>
                        </a:rPr>
                        <a:t>Forbidden</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404</a:t>
                      </a:r>
                    </a:p>
                  </a:txBody>
                  <a:tcPr marL="77702" marR="77702" marT="38851" marB="38851" anchor="ctr">
                    <a:lnL>
                      <a:noFill/>
                    </a:lnL>
                    <a:lnR>
                      <a:noFill/>
                    </a:lnR>
                    <a:lnT>
                      <a:noFill/>
                    </a:lnT>
                    <a:lnB>
                      <a:noFill/>
                    </a:lnB>
                    <a:solidFill>
                      <a:srgbClr val="F9F7F4"/>
                    </a:solidFill>
                  </a:tcPr>
                </a:tc>
                <a:tc>
                  <a:txBody>
                    <a:bodyPr/>
                    <a:lstStyle/>
                    <a:p>
                      <a:r>
                        <a:rPr lang="en-IN" sz="1500">
                          <a:effectLst/>
                        </a:rPr>
                        <a:t>Not Found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405</a:t>
                      </a:r>
                    </a:p>
                  </a:txBody>
                  <a:tcPr marL="77702" marR="77702" marT="38851" marB="38851" anchor="ctr">
                    <a:lnL>
                      <a:noFill/>
                    </a:lnL>
                    <a:lnR>
                      <a:noFill/>
                    </a:lnR>
                    <a:lnT>
                      <a:noFill/>
                    </a:lnT>
                    <a:lnB>
                      <a:noFill/>
                    </a:lnB>
                    <a:solidFill>
                      <a:srgbClr val="F9F7F4"/>
                    </a:solidFill>
                  </a:tcPr>
                </a:tc>
                <a:tc>
                  <a:txBody>
                    <a:bodyPr/>
                    <a:lstStyle/>
                    <a:p>
                      <a:r>
                        <a:rPr lang="en-IN" sz="1500">
                          <a:effectLst/>
                        </a:rPr>
                        <a:t>Method Not Allowed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406</a:t>
                      </a:r>
                    </a:p>
                  </a:txBody>
                  <a:tcPr marL="77702" marR="77702" marT="38851" marB="38851" anchor="ctr">
                    <a:lnL>
                      <a:noFill/>
                    </a:lnL>
                    <a:lnR>
                      <a:noFill/>
                    </a:lnR>
                    <a:lnT>
                      <a:noFill/>
                    </a:lnT>
                    <a:lnB>
                      <a:noFill/>
                    </a:lnB>
                    <a:solidFill>
                      <a:srgbClr val="F9F7F4"/>
                    </a:solidFill>
                  </a:tcPr>
                </a:tc>
                <a:tc>
                  <a:txBody>
                    <a:bodyPr/>
                    <a:lstStyle/>
                    <a:p>
                      <a:r>
                        <a:rPr lang="en-IN" sz="1500">
                          <a:effectLst/>
                        </a:rPr>
                        <a:t>Not Acceptable</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407</a:t>
                      </a:r>
                    </a:p>
                  </a:txBody>
                  <a:tcPr marL="77702" marR="77702" marT="38851" marB="38851" anchor="ctr">
                    <a:lnL>
                      <a:noFill/>
                    </a:lnL>
                    <a:lnR>
                      <a:noFill/>
                    </a:lnR>
                    <a:lnT>
                      <a:noFill/>
                    </a:lnT>
                    <a:lnB>
                      <a:noFill/>
                    </a:lnB>
                    <a:solidFill>
                      <a:srgbClr val="F9F7F4"/>
                    </a:solidFill>
                  </a:tcPr>
                </a:tc>
                <a:tc>
                  <a:txBody>
                    <a:bodyPr/>
                    <a:lstStyle/>
                    <a:p>
                      <a:r>
                        <a:rPr lang="en-IN" sz="1500">
                          <a:effectLst/>
                        </a:rPr>
                        <a:t>Proxy Authentication Required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408</a:t>
                      </a:r>
                    </a:p>
                  </a:txBody>
                  <a:tcPr marL="77702" marR="77702" marT="38851" marB="38851" anchor="ctr">
                    <a:lnL>
                      <a:noFill/>
                    </a:lnL>
                    <a:lnR>
                      <a:noFill/>
                    </a:lnR>
                    <a:lnT>
                      <a:noFill/>
                    </a:lnT>
                    <a:lnB>
                      <a:noFill/>
                    </a:lnB>
                    <a:solidFill>
                      <a:srgbClr val="F9F7F4"/>
                    </a:solidFill>
                  </a:tcPr>
                </a:tc>
                <a:tc>
                  <a:txBody>
                    <a:bodyPr/>
                    <a:lstStyle/>
                    <a:p>
                      <a:r>
                        <a:rPr lang="en-IN" sz="1500">
                          <a:effectLst/>
                        </a:rPr>
                        <a:t>Request Timeout</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409</a:t>
                      </a:r>
                    </a:p>
                  </a:txBody>
                  <a:tcPr marL="77702" marR="77702" marT="38851" marB="38851" anchor="ctr">
                    <a:lnL>
                      <a:noFill/>
                    </a:lnL>
                    <a:lnR>
                      <a:noFill/>
                    </a:lnR>
                    <a:lnT>
                      <a:noFill/>
                    </a:lnT>
                    <a:lnB>
                      <a:noFill/>
                    </a:lnB>
                    <a:solidFill>
                      <a:srgbClr val="F9F7F4"/>
                    </a:solidFill>
                  </a:tcPr>
                </a:tc>
                <a:tc>
                  <a:txBody>
                    <a:bodyPr/>
                    <a:lstStyle/>
                    <a:p>
                      <a:r>
                        <a:rPr lang="en-IN" sz="1500">
                          <a:effectLst/>
                        </a:rPr>
                        <a:t>Conflict</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410</a:t>
                      </a:r>
                    </a:p>
                  </a:txBody>
                  <a:tcPr marL="77702" marR="77702" marT="38851" marB="38851" anchor="ctr">
                    <a:lnL>
                      <a:noFill/>
                    </a:lnL>
                    <a:lnR>
                      <a:noFill/>
                    </a:lnR>
                    <a:lnT>
                      <a:noFill/>
                    </a:lnT>
                    <a:lnB>
                      <a:noFill/>
                    </a:lnB>
                    <a:solidFill>
                      <a:srgbClr val="F9F7F4"/>
                    </a:solidFill>
                  </a:tcPr>
                </a:tc>
                <a:tc>
                  <a:txBody>
                    <a:bodyPr/>
                    <a:lstStyle/>
                    <a:p>
                      <a:r>
                        <a:rPr lang="en-IN" sz="1500">
                          <a:effectLst/>
                        </a:rPr>
                        <a:t>Gone</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411</a:t>
                      </a:r>
                    </a:p>
                  </a:txBody>
                  <a:tcPr marL="77702" marR="77702" marT="38851" marB="38851" anchor="ctr">
                    <a:lnL>
                      <a:noFill/>
                    </a:lnL>
                    <a:lnR>
                      <a:noFill/>
                    </a:lnR>
                    <a:lnT>
                      <a:noFill/>
                    </a:lnT>
                    <a:lnB>
                      <a:noFill/>
                    </a:lnB>
                    <a:solidFill>
                      <a:srgbClr val="F9F7F4"/>
                    </a:solidFill>
                  </a:tcPr>
                </a:tc>
                <a:tc>
                  <a:txBody>
                    <a:bodyPr/>
                    <a:lstStyle/>
                    <a:p>
                      <a:r>
                        <a:rPr lang="en-IN" sz="1500">
                          <a:effectLst/>
                        </a:rPr>
                        <a:t>Length Required</a:t>
                      </a:r>
                    </a:p>
                  </a:txBody>
                  <a:tcPr marL="77702" marR="77702" marT="38851" marB="38851" anchor="ctr">
                    <a:lnL>
                      <a:noFill/>
                    </a:lnL>
                    <a:lnR>
                      <a:noFill/>
                    </a:lnR>
                    <a:lnT>
                      <a:noFill/>
                    </a:lnT>
                    <a:lnB>
                      <a:noFill/>
                    </a:lnB>
                    <a:solidFill>
                      <a:srgbClr val="F9F7F4"/>
                    </a:solidFill>
                  </a:tcPr>
                </a:tc>
              </a:tr>
              <a:tr h="310810">
                <a:tc>
                  <a:txBody>
                    <a:bodyPr/>
                    <a:lstStyle/>
                    <a:p>
                      <a:r>
                        <a:rPr lang="en-IN" sz="1500">
                          <a:effectLst/>
                        </a:rPr>
                        <a:t>412</a:t>
                      </a:r>
                    </a:p>
                  </a:txBody>
                  <a:tcPr marL="77702" marR="77702" marT="38851" marB="38851" anchor="ctr">
                    <a:lnL>
                      <a:noFill/>
                    </a:lnL>
                    <a:lnR>
                      <a:noFill/>
                    </a:lnR>
                    <a:lnT>
                      <a:noFill/>
                    </a:lnT>
                    <a:lnB>
                      <a:noFill/>
                    </a:lnB>
                    <a:solidFill>
                      <a:srgbClr val="F9F7F4"/>
                    </a:solidFill>
                  </a:tcPr>
                </a:tc>
                <a:tc>
                  <a:txBody>
                    <a:bodyPr/>
                    <a:lstStyle/>
                    <a:p>
                      <a:r>
                        <a:rPr lang="en-IN" sz="1500" dirty="0">
                          <a:effectLst/>
                        </a:rPr>
                        <a:t>Precondition Failed</a:t>
                      </a:r>
                    </a:p>
                  </a:txBody>
                  <a:tcPr marL="77702" marR="77702" marT="38851" marB="38851" anchor="ctr">
                    <a:lnL>
                      <a:noFill/>
                    </a:lnL>
                    <a:lnR>
                      <a:noFill/>
                    </a:lnR>
                    <a:lnT>
                      <a:noFill/>
                    </a:lnT>
                    <a:lnB>
                      <a:noFill/>
                    </a:lnB>
                    <a:solidFill>
                      <a:srgbClr val="F9F7F4"/>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92806765"/>
              </p:ext>
            </p:extLst>
          </p:nvPr>
        </p:nvGraphicFramePr>
        <p:xfrm>
          <a:off x="8553157" y="432921"/>
          <a:ext cx="3418449" cy="5208222"/>
        </p:xfrm>
        <a:graphic>
          <a:graphicData uri="http://schemas.openxmlformats.org/drawingml/2006/table">
            <a:tbl>
              <a:tblPr/>
              <a:tblGrid>
                <a:gridCol w="790976"/>
                <a:gridCol w="2627473"/>
              </a:tblGrid>
              <a:tr h="299083">
                <a:tc>
                  <a:txBody>
                    <a:bodyPr/>
                    <a:lstStyle/>
                    <a:p>
                      <a:r>
                        <a:rPr lang="en-IN" sz="1300" dirty="0">
                          <a:effectLst/>
                        </a:rPr>
                        <a:t>413</a:t>
                      </a:r>
                    </a:p>
                  </a:txBody>
                  <a:tcPr marL="67990" marR="67990" marT="33995" marB="33995" anchor="ctr">
                    <a:lnL>
                      <a:noFill/>
                    </a:lnL>
                    <a:lnR>
                      <a:noFill/>
                    </a:lnR>
                    <a:lnT>
                      <a:noFill/>
                    </a:lnT>
                    <a:lnB>
                      <a:noFill/>
                    </a:lnB>
                    <a:solidFill>
                      <a:srgbClr val="F9F7F4"/>
                    </a:solidFill>
                  </a:tcPr>
                </a:tc>
                <a:tc>
                  <a:txBody>
                    <a:bodyPr/>
                    <a:lstStyle/>
                    <a:p>
                      <a:r>
                        <a:rPr lang="en-IN" sz="1300">
                          <a:effectLst/>
                        </a:rPr>
                        <a:t>Payload Too Large</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414</a:t>
                      </a:r>
                    </a:p>
                  </a:txBody>
                  <a:tcPr marL="67990" marR="67990" marT="33995" marB="33995" anchor="ctr">
                    <a:lnL>
                      <a:noFill/>
                    </a:lnL>
                    <a:lnR>
                      <a:noFill/>
                    </a:lnR>
                    <a:lnT>
                      <a:noFill/>
                    </a:lnT>
                    <a:lnB>
                      <a:noFill/>
                    </a:lnB>
                    <a:solidFill>
                      <a:srgbClr val="F9F7F4"/>
                    </a:solidFill>
                  </a:tcPr>
                </a:tc>
                <a:tc>
                  <a:txBody>
                    <a:bodyPr/>
                    <a:lstStyle/>
                    <a:p>
                      <a:r>
                        <a:rPr lang="en-IN" sz="1300">
                          <a:effectLst/>
                        </a:rPr>
                        <a:t>URI Too Long</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415</a:t>
                      </a:r>
                    </a:p>
                  </a:txBody>
                  <a:tcPr marL="67990" marR="67990" marT="33995" marB="33995" anchor="ctr">
                    <a:lnL>
                      <a:noFill/>
                    </a:lnL>
                    <a:lnR>
                      <a:noFill/>
                    </a:lnR>
                    <a:lnT>
                      <a:noFill/>
                    </a:lnT>
                    <a:lnB>
                      <a:noFill/>
                    </a:lnB>
                    <a:solidFill>
                      <a:srgbClr val="F9F7F4"/>
                    </a:solidFill>
                  </a:tcPr>
                </a:tc>
                <a:tc>
                  <a:txBody>
                    <a:bodyPr/>
                    <a:lstStyle/>
                    <a:p>
                      <a:r>
                        <a:rPr lang="en-IN" sz="1300">
                          <a:effectLst/>
                        </a:rPr>
                        <a:t>Unsupported Media Type</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416</a:t>
                      </a:r>
                    </a:p>
                  </a:txBody>
                  <a:tcPr marL="67990" marR="67990" marT="33995" marB="33995" anchor="ctr">
                    <a:lnL>
                      <a:noFill/>
                    </a:lnL>
                    <a:lnR>
                      <a:noFill/>
                    </a:lnR>
                    <a:lnT>
                      <a:noFill/>
                    </a:lnT>
                    <a:lnB>
                      <a:noFill/>
                    </a:lnB>
                    <a:solidFill>
                      <a:srgbClr val="F9F7F4"/>
                    </a:solidFill>
                  </a:tcPr>
                </a:tc>
                <a:tc>
                  <a:txBody>
                    <a:bodyPr/>
                    <a:lstStyle/>
                    <a:p>
                      <a:r>
                        <a:rPr lang="en-IN" sz="1300">
                          <a:effectLst/>
                        </a:rPr>
                        <a:t>Range Not Satisfiable</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417</a:t>
                      </a:r>
                    </a:p>
                  </a:txBody>
                  <a:tcPr marL="67990" marR="67990" marT="33995" marB="33995" anchor="ctr">
                    <a:lnL>
                      <a:noFill/>
                    </a:lnL>
                    <a:lnR>
                      <a:noFill/>
                    </a:lnR>
                    <a:lnT>
                      <a:noFill/>
                    </a:lnT>
                    <a:lnB>
                      <a:noFill/>
                    </a:lnB>
                    <a:solidFill>
                      <a:srgbClr val="F9F7F4"/>
                    </a:solidFill>
                  </a:tcPr>
                </a:tc>
                <a:tc>
                  <a:txBody>
                    <a:bodyPr/>
                    <a:lstStyle/>
                    <a:p>
                      <a:r>
                        <a:rPr lang="en-IN" sz="1300">
                          <a:effectLst/>
                        </a:rPr>
                        <a:t>Expectation Failed</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418</a:t>
                      </a:r>
                    </a:p>
                  </a:txBody>
                  <a:tcPr marL="67990" marR="67990" marT="33995" marB="33995" anchor="ctr">
                    <a:lnL>
                      <a:noFill/>
                    </a:lnL>
                    <a:lnR>
                      <a:noFill/>
                    </a:lnR>
                    <a:lnT>
                      <a:noFill/>
                    </a:lnT>
                    <a:lnB>
                      <a:noFill/>
                    </a:lnB>
                    <a:solidFill>
                      <a:srgbClr val="F9F7F4"/>
                    </a:solidFill>
                  </a:tcPr>
                </a:tc>
                <a:tc>
                  <a:txBody>
                    <a:bodyPr/>
                    <a:lstStyle/>
                    <a:p>
                      <a:r>
                        <a:rPr lang="en-IN" sz="1300">
                          <a:effectLst/>
                        </a:rPr>
                        <a:t>I'm a Teapot</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421</a:t>
                      </a:r>
                    </a:p>
                  </a:txBody>
                  <a:tcPr marL="67990" marR="67990" marT="33995" marB="33995" anchor="ctr">
                    <a:lnL>
                      <a:noFill/>
                    </a:lnL>
                    <a:lnR>
                      <a:noFill/>
                    </a:lnR>
                    <a:lnT>
                      <a:noFill/>
                    </a:lnT>
                    <a:lnB>
                      <a:noFill/>
                    </a:lnB>
                    <a:solidFill>
                      <a:srgbClr val="F9F7F4"/>
                    </a:solidFill>
                  </a:tcPr>
                </a:tc>
                <a:tc>
                  <a:txBody>
                    <a:bodyPr/>
                    <a:lstStyle/>
                    <a:p>
                      <a:r>
                        <a:rPr lang="en-IN" sz="1300">
                          <a:effectLst/>
                        </a:rPr>
                        <a:t>Misdirected Request</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422</a:t>
                      </a:r>
                    </a:p>
                  </a:txBody>
                  <a:tcPr marL="67990" marR="67990" marT="33995" marB="33995" anchor="ctr">
                    <a:lnL>
                      <a:noFill/>
                    </a:lnL>
                    <a:lnR>
                      <a:noFill/>
                    </a:lnR>
                    <a:lnT>
                      <a:noFill/>
                    </a:lnT>
                    <a:lnB>
                      <a:noFill/>
                    </a:lnB>
                    <a:solidFill>
                      <a:srgbClr val="F9F7F4"/>
                    </a:solidFill>
                  </a:tcPr>
                </a:tc>
                <a:tc>
                  <a:txBody>
                    <a:bodyPr/>
                    <a:lstStyle/>
                    <a:p>
                      <a:r>
                        <a:rPr lang="en-IN" sz="1300">
                          <a:effectLst/>
                        </a:rPr>
                        <a:t>Unprocessable Entity</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423</a:t>
                      </a:r>
                    </a:p>
                  </a:txBody>
                  <a:tcPr marL="67990" marR="67990" marT="33995" marB="33995" anchor="ctr">
                    <a:lnL>
                      <a:noFill/>
                    </a:lnL>
                    <a:lnR>
                      <a:noFill/>
                    </a:lnR>
                    <a:lnT>
                      <a:noFill/>
                    </a:lnT>
                    <a:lnB>
                      <a:noFill/>
                    </a:lnB>
                    <a:solidFill>
                      <a:srgbClr val="F9F7F4"/>
                    </a:solidFill>
                  </a:tcPr>
                </a:tc>
                <a:tc>
                  <a:txBody>
                    <a:bodyPr/>
                    <a:lstStyle/>
                    <a:p>
                      <a:r>
                        <a:rPr lang="en-IN" sz="1300">
                          <a:effectLst/>
                        </a:rPr>
                        <a:t>Locked</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424</a:t>
                      </a:r>
                    </a:p>
                  </a:txBody>
                  <a:tcPr marL="67990" marR="67990" marT="33995" marB="33995" anchor="ctr">
                    <a:lnL>
                      <a:noFill/>
                    </a:lnL>
                    <a:lnR>
                      <a:noFill/>
                    </a:lnR>
                    <a:lnT>
                      <a:noFill/>
                    </a:lnT>
                    <a:lnB>
                      <a:noFill/>
                    </a:lnB>
                    <a:solidFill>
                      <a:srgbClr val="F9F7F4"/>
                    </a:solidFill>
                  </a:tcPr>
                </a:tc>
                <a:tc>
                  <a:txBody>
                    <a:bodyPr/>
                    <a:lstStyle/>
                    <a:p>
                      <a:r>
                        <a:rPr lang="en-IN" sz="1300">
                          <a:effectLst/>
                        </a:rPr>
                        <a:t>Failed Dependency</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425</a:t>
                      </a:r>
                    </a:p>
                  </a:txBody>
                  <a:tcPr marL="67990" marR="67990" marT="33995" marB="33995" anchor="ctr">
                    <a:lnL>
                      <a:noFill/>
                    </a:lnL>
                    <a:lnR>
                      <a:noFill/>
                    </a:lnR>
                    <a:lnT>
                      <a:noFill/>
                    </a:lnT>
                    <a:lnB>
                      <a:noFill/>
                    </a:lnB>
                    <a:solidFill>
                      <a:srgbClr val="F9F7F4"/>
                    </a:solidFill>
                  </a:tcPr>
                </a:tc>
                <a:tc>
                  <a:txBody>
                    <a:bodyPr/>
                    <a:lstStyle/>
                    <a:p>
                      <a:r>
                        <a:rPr lang="en-IN" sz="1300">
                          <a:effectLst/>
                        </a:rPr>
                        <a:t>Too Early</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426</a:t>
                      </a:r>
                    </a:p>
                  </a:txBody>
                  <a:tcPr marL="67990" marR="67990" marT="33995" marB="33995" anchor="ctr">
                    <a:lnL>
                      <a:noFill/>
                    </a:lnL>
                    <a:lnR>
                      <a:noFill/>
                    </a:lnR>
                    <a:lnT>
                      <a:noFill/>
                    </a:lnT>
                    <a:lnB>
                      <a:noFill/>
                    </a:lnB>
                    <a:solidFill>
                      <a:srgbClr val="F9F7F4"/>
                    </a:solidFill>
                  </a:tcPr>
                </a:tc>
                <a:tc>
                  <a:txBody>
                    <a:bodyPr/>
                    <a:lstStyle/>
                    <a:p>
                      <a:r>
                        <a:rPr lang="en-IN" sz="1300">
                          <a:effectLst/>
                        </a:rPr>
                        <a:t>Upgrade Required</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428</a:t>
                      </a:r>
                    </a:p>
                  </a:txBody>
                  <a:tcPr marL="67990" marR="67990" marT="33995" marB="33995" anchor="ctr">
                    <a:lnL>
                      <a:noFill/>
                    </a:lnL>
                    <a:lnR>
                      <a:noFill/>
                    </a:lnR>
                    <a:lnT>
                      <a:noFill/>
                    </a:lnT>
                    <a:lnB>
                      <a:noFill/>
                    </a:lnB>
                    <a:solidFill>
                      <a:srgbClr val="F9F7F4"/>
                    </a:solidFill>
                  </a:tcPr>
                </a:tc>
                <a:tc>
                  <a:txBody>
                    <a:bodyPr/>
                    <a:lstStyle/>
                    <a:p>
                      <a:r>
                        <a:rPr lang="en-IN" sz="1300">
                          <a:effectLst/>
                        </a:rPr>
                        <a:t>Precondition Required</a:t>
                      </a:r>
                    </a:p>
                  </a:txBody>
                  <a:tcPr marL="67990" marR="67990" marT="33995" marB="33995" anchor="ctr">
                    <a:lnL>
                      <a:noFill/>
                    </a:lnL>
                    <a:lnR>
                      <a:noFill/>
                    </a:lnR>
                    <a:lnT>
                      <a:noFill/>
                    </a:lnT>
                    <a:lnB>
                      <a:noFill/>
                    </a:lnB>
                    <a:solidFill>
                      <a:srgbClr val="F9F7F4"/>
                    </a:solidFill>
                  </a:tcPr>
                </a:tc>
              </a:tr>
              <a:tr h="299083">
                <a:tc>
                  <a:txBody>
                    <a:bodyPr/>
                    <a:lstStyle/>
                    <a:p>
                      <a:r>
                        <a:rPr lang="en-IN" sz="1300">
                          <a:effectLst/>
                        </a:rPr>
                        <a:t>429</a:t>
                      </a:r>
                    </a:p>
                  </a:txBody>
                  <a:tcPr marL="67990" marR="67990" marT="33995" marB="33995" anchor="ctr">
                    <a:lnL>
                      <a:noFill/>
                    </a:lnL>
                    <a:lnR>
                      <a:noFill/>
                    </a:lnR>
                    <a:lnT>
                      <a:noFill/>
                    </a:lnT>
                    <a:lnB>
                      <a:noFill/>
                    </a:lnB>
                    <a:solidFill>
                      <a:srgbClr val="F9F7F4"/>
                    </a:solidFill>
                  </a:tcPr>
                </a:tc>
                <a:tc>
                  <a:txBody>
                    <a:bodyPr/>
                    <a:lstStyle/>
                    <a:p>
                      <a:r>
                        <a:rPr lang="en-IN" sz="1300" dirty="0">
                          <a:effectLst/>
                        </a:rPr>
                        <a:t>Too Many Requests</a:t>
                      </a:r>
                    </a:p>
                  </a:txBody>
                  <a:tcPr marL="67990" marR="67990" marT="33995" marB="33995" anchor="ctr">
                    <a:lnL>
                      <a:noFill/>
                    </a:lnL>
                    <a:lnR>
                      <a:noFill/>
                    </a:lnR>
                    <a:lnT>
                      <a:noFill/>
                    </a:lnT>
                    <a:lnB>
                      <a:noFill/>
                    </a:lnB>
                    <a:solidFill>
                      <a:srgbClr val="F9F7F4"/>
                    </a:solidFill>
                  </a:tcPr>
                </a:tc>
              </a:tr>
              <a:tr h="510530">
                <a:tc>
                  <a:txBody>
                    <a:bodyPr/>
                    <a:lstStyle/>
                    <a:p>
                      <a:r>
                        <a:rPr lang="en-IN" sz="1300">
                          <a:effectLst/>
                        </a:rPr>
                        <a:t>431</a:t>
                      </a:r>
                    </a:p>
                  </a:txBody>
                  <a:tcPr marL="67990" marR="67990" marT="33995" marB="33995" anchor="ctr">
                    <a:lnL>
                      <a:noFill/>
                    </a:lnL>
                    <a:lnR>
                      <a:noFill/>
                    </a:lnR>
                    <a:lnT>
                      <a:noFill/>
                    </a:lnT>
                    <a:lnB>
                      <a:noFill/>
                    </a:lnB>
                    <a:solidFill>
                      <a:srgbClr val="F9F7F4"/>
                    </a:solidFill>
                  </a:tcPr>
                </a:tc>
                <a:tc>
                  <a:txBody>
                    <a:bodyPr/>
                    <a:lstStyle/>
                    <a:p>
                      <a:r>
                        <a:rPr lang="en-US" sz="1300">
                          <a:effectLst/>
                        </a:rPr>
                        <a:t>Request Header Fields Too Large</a:t>
                      </a:r>
                    </a:p>
                  </a:txBody>
                  <a:tcPr marL="67990" marR="67990" marT="33995" marB="33995" anchor="ctr">
                    <a:lnL>
                      <a:noFill/>
                    </a:lnL>
                    <a:lnR>
                      <a:noFill/>
                    </a:lnR>
                    <a:lnT>
                      <a:noFill/>
                    </a:lnT>
                    <a:lnB>
                      <a:noFill/>
                    </a:lnB>
                    <a:solidFill>
                      <a:srgbClr val="F9F7F4"/>
                    </a:solidFill>
                  </a:tcPr>
                </a:tc>
              </a:tr>
              <a:tr h="510530">
                <a:tc>
                  <a:txBody>
                    <a:bodyPr/>
                    <a:lstStyle/>
                    <a:p>
                      <a:r>
                        <a:rPr lang="en-IN" sz="1300">
                          <a:effectLst/>
                        </a:rPr>
                        <a:t>451</a:t>
                      </a:r>
                    </a:p>
                  </a:txBody>
                  <a:tcPr marL="67990" marR="67990" marT="33995" marB="33995" anchor="ctr">
                    <a:lnL>
                      <a:noFill/>
                    </a:lnL>
                    <a:lnR>
                      <a:noFill/>
                    </a:lnR>
                    <a:lnT>
                      <a:noFill/>
                    </a:lnT>
                    <a:lnB>
                      <a:noFill/>
                    </a:lnB>
                    <a:solidFill>
                      <a:srgbClr val="F9F7F4"/>
                    </a:solidFill>
                  </a:tcPr>
                </a:tc>
                <a:tc>
                  <a:txBody>
                    <a:bodyPr/>
                    <a:lstStyle/>
                    <a:p>
                      <a:r>
                        <a:rPr lang="en-IN" sz="1300" dirty="0">
                          <a:effectLst/>
                        </a:rPr>
                        <a:t>Unavailable For Legal Reasons</a:t>
                      </a:r>
                    </a:p>
                  </a:txBody>
                  <a:tcPr marL="67990" marR="67990" marT="33995" marB="33995" anchor="ctr">
                    <a:lnL>
                      <a:noFill/>
                    </a:lnL>
                    <a:lnR>
                      <a:noFill/>
                    </a:lnR>
                    <a:lnT>
                      <a:noFill/>
                    </a:lnT>
                    <a:lnB>
                      <a:noFill/>
                    </a:lnB>
                    <a:solidFill>
                      <a:srgbClr val="F9F7F4"/>
                    </a:solidFill>
                  </a:tcPr>
                </a:tc>
              </a:tr>
            </a:tbl>
          </a:graphicData>
        </a:graphic>
      </p:graphicFrame>
    </p:spTree>
    <p:extLst>
      <p:ext uri="{BB962C8B-B14F-4D97-AF65-F5344CB8AC3E}">
        <p14:creationId xmlns:p14="http://schemas.microsoft.com/office/powerpoint/2010/main" val="42599549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6195" y="1595181"/>
            <a:ext cx="8207415" cy="4218765"/>
          </a:xfrm>
          <a:prstGeom prst="rect">
            <a:avLst/>
          </a:prstGeom>
        </p:spPr>
      </p:pic>
    </p:spTree>
    <p:extLst>
      <p:ext uri="{BB962C8B-B14F-4D97-AF65-F5344CB8AC3E}">
        <p14:creationId xmlns:p14="http://schemas.microsoft.com/office/powerpoint/2010/main" val="8611042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5278" y="2606726"/>
            <a:ext cx="8871044" cy="646331"/>
          </a:xfrm>
          <a:prstGeom prst="rect">
            <a:avLst/>
          </a:prstGeom>
          <a:noFill/>
        </p:spPr>
        <p:txBody>
          <a:bodyPr wrap="square" rtlCol="0">
            <a:spAutoFit/>
          </a:bodyPr>
          <a:lstStyle/>
          <a:p>
            <a:r>
              <a:rPr lang="en-IN" sz="3600" dirty="0" smtClean="0"/>
              <a:t>Importing data in MongoDB from a </a:t>
            </a:r>
            <a:r>
              <a:rPr lang="en-IN" sz="3600" dirty="0" err="1" smtClean="0"/>
              <a:t>csv</a:t>
            </a:r>
            <a:r>
              <a:rPr lang="en-IN" sz="3600" dirty="0" smtClean="0"/>
              <a:t> file</a:t>
            </a:r>
            <a:endParaRPr lang="en-IN" sz="3600" dirty="0"/>
          </a:p>
        </p:txBody>
      </p:sp>
    </p:spTree>
    <p:extLst>
      <p:ext uri="{BB962C8B-B14F-4D97-AF65-F5344CB8AC3E}">
        <p14:creationId xmlns:p14="http://schemas.microsoft.com/office/powerpoint/2010/main" val="363341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BC449-161E-4403-B947-9474E8A87617}"/>
              </a:ext>
            </a:extLst>
          </p:cNvPr>
          <p:cNvSpPr>
            <a:spLocks noGrp="1"/>
          </p:cNvSpPr>
          <p:nvPr>
            <p:ph type="title"/>
          </p:nvPr>
        </p:nvSpPr>
        <p:spPr/>
        <p:txBody>
          <a:bodyPr/>
          <a:lstStyle/>
          <a:p>
            <a:pPr algn="ctr"/>
            <a:r>
              <a:rPr lang="en-IN" dirty="0"/>
              <a:t>Meet </a:t>
            </a:r>
            <a:r>
              <a:rPr lang="en-IN" dirty="0" smtClean="0"/>
              <a:t>17_Dec</a:t>
            </a:r>
            <a:endParaRPr lang="en-IN" dirty="0"/>
          </a:p>
        </p:txBody>
      </p:sp>
      <p:sp>
        <p:nvSpPr>
          <p:cNvPr id="3" name="Content Placeholder 2">
            <a:extLst>
              <a:ext uri="{FF2B5EF4-FFF2-40B4-BE49-F238E27FC236}">
                <a16:creationId xmlns="" xmlns:a16="http://schemas.microsoft.com/office/drawing/2014/main" id="{21C30A4C-4A5E-48BA-BA5B-5B4473738EF6}"/>
              </a:ext>
            </a:extLst>
          </p:cNvPr>
          <p:cNvSpPr>
            <a:spLocks noGrp="1"/>
          </p:cNvSpPr>
          <p:nvPr>
            <p:ph idx="1"/>
          </p:nvPr>
        </p:nvSpPr>
        <p:spPr/>
        <p:txBody>
          <a:bodyPr>
            <a:normAutofit lnSpcReduction="10000"/>
          </a:bodyPr>
          <a:lstStyle/>
          <a:p>
            <a:pPr marL="0" indent="0" algn="just">
              <a:buNone/>
            </a:pPr>
            <a:r>
              <a:rPr lang="en-IN" sz="2800" dirty="0"/>
              <a:t>1</a:t>
            </a:r>
            <a:r>
              <a:rPr lang="en-IN" sz="2800" dirty="0" smtClean="0"/>
              <a:t>. Performed </a:t>
            </a:r>
            <a:r>
              <a:rPr lang="en-IN" sz="2800" dirty="0"/>
              <a:t>the </a:t>
            </a:r>
            <a:r>
              <a:rPr lang="en-IN" sz="2800" dirty="0" smtClean="0"/>
              <a:t>experiment by covering th</a:t>
            </a:r>
            <a:r>
              <a:rPr lang="en-IN" dirty="0" smtClean="0"/>
              <a:t>e beacon with books</a:t>
            </a:r>
            <a:endParaRPr lang="en-IN" sz="2800" dirty="0" smtClean="0"/>
          </a:p>
          <a:p>
            <a:pPr marL="0" indent="0" algn="just">
              <a:buNone/>
            </a:pPr>
            <a:r>
              <a:rPr lang="en-IN" dirty="0" smtClean="0"/>
              <a:t>2</a:t>
            </a:r>
            <a:r>
              <a:rPr lang="en-IN" sz="2800" dirty="0" smtClean="0"/>
              <a:t>. Performed </a:t>
            </a:r>
            <a:r>
              <a:rPr lang="en-IN" sz="2800" dirty="0"/>
              <a:t>the </a:t>
            </a:r>
            <a:r>
              <a:rPr lang="en-IN" sz="2800" dirty="0" smtClean="0"/>
              <a:t>experiment by keeping the beacon inside luggage</a:t>
            </a:r>
            <a:endParaRPr lang="en-IN" dirty="0"/>
          </a:p>
          <a:p>
            <a:pPr marL="0" indent="0" algn="just">
              <a:buNone/>
            </a:pPr>
            <a:r>
              <a:rPr lang="en-US" dirty="0" smtClean="0"/>
              <a:t>3. Worst </a:t>
            </a:r>
            <a:r>
              <a:rPr lang="en-US" dirty="0"/>
              <a:t>case </a:t>
            </a:r>
            <a:r>
              <a:rPr lang="en-US" dirty="0" smtClean="0"/>
              <a:t>connectivity range was found</a:t>
            </a:r>
          </a:p>
          <a:p>
            <a:pPr marL="0" indent="0" algn="just">
              <a:buNone/>
            </a:pPr>
            <a:r>
              <a:rPr lang="en-US" dirty="0" smtClean="0"/>
              <a:t>4. Unsuccessful multiple attempts to connect to MongoDB using C program.</a:t>
            </a:r>
          </a:p>
          <a:p>
            <a:pPr marL="0" indent="0" algn="just">
              <a:buNone/>
            </a:pPr>
            <a:r>
              <a:rPr lang="en-US" dirty="0" smtClean="0"/>
              <a:t>5. Unsuccessful attempts to connect to MongoDB from app</a:t>
            </a:r>
          </a:p>
          <a:p>
            <a:pPr marL="0" indent="0" algn="just">
              <a:buNone/>
            </a:pPr>
            <a:r>
              <a:rPr lang="en-US" dirty="0" smtClean="0"/>
              <a:t>6. Learnt about Data API and User Access in MongoDB</a:t>
            </a:r>
          </a:p>
          <a:p>
            <a:pPr marL="0" indent="0" algn="just">
              <a:buNone/>
            </a:pPr>
            <a:r>
              <a:rPr lang="en-US" dirty="0" smtClean="0"/>
              <a:t>7. Followed Tutorial of MongoDB C Driver from official website</a:t>
            </a:r>
            <a:endParaRPr lang="en-US" dirty="0"/>
          </a:p>
          <a:p>
            <a:pPr marL="0" indent="0">
              <a:buNone/>
            </a:pPr>
            <a:r>
              <a:rPr lang="en-IN" sz="2800" b="1" dirty="0" smtClean="0"/>
              <a:t> </a:t>
            </a:r>
            <a:endParaRPr lang="en-IN" sz="2800" b="1" dirty="0"/>
          </a:p>
          <a:p>
            <a:endParaRPr lang="en-IN" b="1" dirty="0">
              <a:solidFill>
                <a:srgbClr val="0070C0"/>
              </a:solidFill>
            </a:endParaRPr>
          </a:p>
          <a:p>
            <a:endParaRPr lang="en-IN" sz="2800" b="1" dirty="0"/>
          </a:p>
          <a:p>
            <a:endParaRPr lang="en-IN" dirty="0"/>
          </a:p>
        </p:txBody>
      </p:sp>
    </p:spTree>
    <p:extLst>
      <p:ext uri="{BB962C8B-B14F-4D97-AF65-F5344CB8AC3E}">
        <p14:creationId xmlns:p14="http://schemas.microsoft.com/office/powerpoint/2010/main" val="8958720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6412" y="341194"/>
            <a:ext cx="9335069" cy="2031325"/>
          </a:xfrm>
          <a:prstGeom prst="rect">
            <a:avLst/>
          </a:prstGeom>
          <a:noFill/>
        </p:spPr>
        <p:txBody>
          <a:bodyPr wrap="square" rtlCol="0">
            <a:spAutoFit/>
          </a:bodyPr>
          <a:lstStyle/>
          <a:p>
            <a:r>
              <a:rPr lang="en-IN" dirty="0" smtClean="0"/>
              <a:t>Install </a:t>
            </a:r>
            <a:r>
              <a:rPr lang="en-IN" dirty="0" err="1" smtClean="0"/>
              <a:t>mongodb</a:t>
            </a:r>
            <a:r>
              <a:rPr lang="en-IN" dirty="0"/>
              <a:t> : </a:t>
            </a:r>
            <a:r>
              <a:rPr lang="en-IN" dirty="0">
                <a:hlinkClick r:id="rId2"/>
              </a:rPr>
              <a:t>https://</a:t>
            </a:r>
            <a:r>
              <a:rPr lang="en-IN" dirty="0" smtClean="0">
                <a:hlinkClick r:id="rId2"/>
              </a:rPr>
              <a:t>www.mongodb.com/try/download/community</a:t>
            </a:r>
            <a:r>
              <a:rPr lang="en-IN" dirty="0" smtClean="0"/>
              <a:t> </a:t>
            </a:r>
          </a:p>
          <a:p>
            <a:r>
              <a:rPr lang="en-IN" dirty="0"/>
              <a:t>Download database tools: </a:t>
            </a:r>
            <a:r>
              <a:rPr lang="en-IN" dirty="0">
                <a:hlinkClick r:id="rId3"/>
              </a:rPr>
              <a:t>https://</a:t>
            </a:r>
            <a:r>
              <a:rPr lang="en-IN" dirty="0" smtClean="0">
                <a:hlinkClick r:id="rId3"/>
              </a:rPr>
              <a:t>www.mongodb.com/try/download/database-tools</a:t>
            </a:r>
            <a:r>
              <a:rPr lang="en-IN" dirty="0" smtClean="0"/>
              <a:t> </a:t>
            </a:r>
          </a:p>
          <a:p>
            <a:r>
              <a:rPr lang="en-IN" dirty="0" smtClean="0"/>
              <a:t>Copy the files from downloaded folder to MongoDB location in computer:</a:t>
            </a:r>
          </a:p>
          <a:p>
            <a:r>
              <a:rPr lang="en-IN" dirty="0"/>
              <a:t>C:\Program </a:t>
            </a:r>
            <a:r>
              <a:rPr lang="en-IN" dirty="0" smtClean="0"/>
              <a:t>Files\MongoDB\Server\5.0\bin </a:t>
            </a:r>
          </a:p>
          <a:p>
            <a:r>
              <a:rPr lang="en-IN" dirty="0" smtClean="0"/>
              <a:t>Also copy the .</a:t>
            </a:r>
            <a:r>
              <a:rPr lang="en-IN" dirty="0" err="1" smtClean="0"/>
              <a:t>csv</a:t>
            </a:r>
            <a:r>
              <a:rPr lang="en-IN" dirty="0" smtClean="0"/>
              <a:t> file in this location</a:t>
            </a:r>
          </a:p>
          <a:p>
            <a:endParaRPr lang="en-IN" dirty="0" smtClean="0"/>
          </a:p>
          <a:p>
            <a:endParaRPr lang="en-IN" dirty="0"/>
          </a:p>
        </p:txBody>
      </p:sp>
      <p:pic>
        <p:nvPicPr>
          <p:cNvPr id="3" name="Picture 2"/>
          <p:cNvPicPr>
            <a:picLocks noChangeAspect="1"/>
          </p:cNvPicPr>
          <p:nvPr/>
        </p:nvPicPr>
        <p:blipFill>
          <a:blip r:embed="rId4"/>
          <a:stretch>
            <a:fillRect/>
          </a:stretch>
        </p:blipFill>
        <p:spPr>
          <a:xfrm>
            <a:off x="1146412" y="2372519"/>
            <a:ext cx="7083094" cy="4303994"/>
          </a:xfrm>
          <a:prstGeom prst="rect">
            <a:avLst/>
          </a:prstGeom>
        </p:spPr>
      </p:pic>
    </p:spTree>
    <p:extLst>
      <p:ext uri="{BB962C8B-B14F-4D97-AF65-F5344CB8AC3E}">
        <p14:creationId xmlns:p14="http://schemas.microsoft.com/office/powerpoint/2010/main" val="34121357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0578"/>
          <a:stretch/>
        </p:blipFill>
        <p:spPr>
          <a:xfrm>
            <a:off x="344364" y="1473735"/>
            <a:ext cx="9741331" cy="4157145"/>
          </a:xfrm>
          <a:prstGeom prst="rect">
            <a:avLst/>
          </a:prstGeom>
        </p:spPr>
      </p:pic>
      <p:sp>
        <p:nvSpPr>
          <p:cNvPr id="5" name="Frame 4"/>
          <p:cNvSpPr/>
          <p:nvPr/>
        </p:nvSpPr>
        <p:spPr>
          <a:xfrm>
            <a:off x="8352430" y="3016155"/>
            <a:ext cx="2101755" cy="167867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p:cNvSpPr txBox="1"/>
          <p:nvPr/>
        </p:nvSpPr>
        <p:spPr>
          <a:xfrm>
            <a:off x="750627" y="436728"/>
            <a:ext cx="6810233" cy="523220"/>
          </a:xfrm>
          <a:prstGeom prst="rect">
            <a:avLst/>
          </a:prstGeom>
          <a:noFill/>
        </p:spPr>
        <p:txBody>
          <a:bodyPr wrap="square" rtlCol="0">
            <a:spAutoFit/>
          </a:bodyPr>
          <a:lstStyle/>
          <a:p>
            <a:r>
              <a:rPr lang="en-IN" sz="2800" b="1" dirty="0" smtClean="0"/>
              <a:t>Ensure the following settings</a:t>
            </a:r>
            <a:endParaRPr lang="en-IN" sz="2800" b="1" dirty="0"/>
          </a:p>
        </p:txBody>
      </p:sp>
    </p:spTree>
    <p:extLst>
      <p:ext uri="{BB962C8B-B14F-4D97-AF65-F5344CB8AC3E}">
        <p14:creationId xmlns:p14="http://schemas.microsoft.com/office/powerpoint/2010/main" val="1329072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0624" y="1920503"/>
            <a:ext cx="4483087" cy="523220"/>
          </a:xfrm>
          <a:prstGeom prst="rect">
            <a:avLst/>
          </a:prstGeom>
        </p:spPr>
        <p:txBody>
          <a:bodyPr wrap="none">
            <a:spAutoFit/>
          </a:bodyPr>
          <a:lstStyle/>
          <a:p>
            <a:r>
              <a:rPr lang="en-IN" sz="2800" b="1" dirty="0"/>
              <a:t>Ensure the following settings</a:t>
            </a:r>
          </a:p>
        </p:txBody>
      </p:sp>
      <p:pic>
        <p:nvPicPr>
          <p:cNvPr id="3" name="Picture 2"/>
          <p:cNvPicPr>
            <a:picLocks noChangeAspect="1"/>
          </p:cNvPicPr>
          <p:nvPr/>
        </p:nvPicPr>
        <p:blipFill>
          <a:blip r:embed="rId2"/>
          <a:stretch>
            <a:fillRect/>
          </a:stretch>
        </p:blipFill>
        <p:spPr>
          <a:xfrm>
            <a:off x="599428" y="2803371"/>
            <a:ext cx="11329788" cy="2581918"/>
          </a:xfrm>
          <a:prstGeom prst="rect">
            <a:avLst/>
          </a:prstGeom>
        </p:spPr>
      </p:pic>
      <p:sp>
        <p:nvSpPr>
          <p:cNvPr id="4" name="Frame 3"/>
          <p:cNvSpPr/>
          <p:nvPr/>
        </p:nvSpPr>
        <p:spPr>
          <a:xfrm>
            <a:off x="2374710" y="3725841"/>
            <a:ext cx="3739487" cy="736979"/>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6" name="Straight Arrow Connector 5"/>
          <p:cNvCxnSpPr/>
          <p:nvPr/>
        </p:nvCxnSpPr>
        <p:spPr>
          <a:xfrm flipH="1">
            <a:off x="5923128" y="2443723"/>
            <a:ext cx="1160060" cy="12002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9666" y="699166"/>
            <a:ext cx="2442949" cy="1754326"/>
          </a:xfrm>
          <a:prstGeom prst="rect">
            <a:avLst/>
          </a:prstGeom>
          <a:noFill/>
        </p:spPr>
        <p:txBody>
          <a:bodyPr wrap="square" rtlCol="0">
            <a:spAutoFit/>
          </a:bodyPr>
          <a:lstStyle/>
          <a:p>
            <a:r>
              <a:rPr lang="en-IN" dirty="0" smtClean="0"/>
              <a:t>If your current IP is not added then add this to your Atlas by clicking on </a:t>
            </a:r>
            <a:r>
              <a:rPr lang="en-IN" b="1" dirty="0" smtClean="0"/>
              <a:t>Add IP Address</a:t>
            </a:r>
            <a:r>
              <a:rPr lang="en-IN" dirty="0" smtClean="0"/>
              <a:t> button and selecting your current IP</a:t>
            </a:r>
            <a:endParaRPr lang="en-IN" dirty="0"/>
          </a:p>
        </p:txBody>
      </p:sp>
      <p:pic>
        <p:nvPicPr>
          <p:cNvPr id="8" name="Picture 7"/>
          <p:cNvPicPr>
            <a:picLocks noChangeAspect="1"/>
          </p:cNvPicPr>
          <p:nvPr/>
        </p:nvPicPr>
        <p:blipFill rotWithShape="1">
          <a:blip r:embed="rId3"/>
          <a:srcRect l="60890" t="21473" b="63265"/>
          <a:stretch/>
        </p:blipFill>
        <p:spPr>
          <a:xfrm>
            <a:off x="9935569" y="1921586"/>
            <a:ext cx="2127107" cy="841613"/>
          </a:xfrm>
          <a:prstGeom prst="rect">
            <a:avLst/>
          </a:prstGeom>
        </p:spPr>
      </p:pic>
    </p:spTree>
    <p:extLst>
      <p:ext uri="{BB962C8B-B14F-4D97-AF65-F5344CB8AC3E}">
        <p14:creationId xmlns:p14="http://schemas.microsoft.com/office/powerpoint/2010/main" val="41222309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70966" y="3428999"/>
            <a:ext cx="5724525" cy="2628900"/>
          </a:xfrm>
          <a:prstGeom prst="rect">
            <a:avLst/>
          </a:prstGeom>
        </p:spPr>
      </p:pic>
      <p:pic>
        <p:nvPicPr>
          <p:cNvPr id="3" name="Picture 2"/>
          <p:cNvPicPr>
            <a:picLocks noChangeAspect="1"/>
          </p:cNvPicPr>
          <p:nvPr/>
        </p:nvPicPr>
        <p:blipFill>
          <a:blip r:embed="rId3"/>
          <a:stretch>
            <a:fillRect/>
          </a:stretch>
        </p:blipFill>
        <p:spPr>
          <a:xfrm>
            <a:off x="342687" y="561050"/>
            <a:ext cx="2921059" cy="1089476"/>
          </a:xfrm>
          <a:prstGeom prst="rect">
            <a:avLst/>
          </a:prstGeom>
        </p:spPr>
      </p:pic>
      <p:pic>
        <p:nvPicPr>
          <p:cNvPr id="5" name="Picture 4"/>
          <p:cNvPicPr>
            <a:picLocks noChangeAspect="1"/>
          </p:cNvPicPr>
          <p:nvPr/>
        </p:nvPicPr>
        <p:blipFill>
          <a:blip r:embed="rId4"/>
          <a:stretch>
            <a:fillRect/>
          </a:stretch>
        </p:blipFill>
        <p:spPr>
          <a:xfrm>
            <a:off x="342687" y="2060816"/>
            <a:ext cx="10821910" cy="962159"/>
          </a:xfrm>
          <a:prstGeom prst="rect">
            <a:avLst/>
          </a:prstGeom>
        </p:spPr>
      </p:pic>
      <p:sp>
        <p:nvSpPr>
          <p:cNvPr id="6" name="Frame 5"/>
          <p:cNvSpPr/>
          <p:nvPr/>
        </p:nvSpPr>
        <p:spPr>
          <a:xfrm>
            <a:off x="342687" y="955343"/>
            <a:ext cx="2236740" cy="51861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Frame 6"/>
          <p:cNvSpPr/>
          <p:nvPr/>
        </p:nvSpPr>
        <p:spPr>
          <a:xfrm>
            <a:off x="9389660" y="2473655"/>
            <a:ext cx="791570" cy="3787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Frame 7"/>
          <p:cNvSpPr/>
          <p:nvPr/>
        </p:nvSpPr>
        <p:spPr>
          <a:xfrm>
            <a:off x="4270966" y="5104263"/>
            <a:ext cx="2361846" cy="53226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p:cNvSpPr txBox="1"/>
          <p:nvPr/>
        </p:nvSpPr>
        <p:spPr>
          <a:xfrm>
            <a:off x="696036" y="150125"/>
            <a:ext cx="8011236" cy="369332"/>
          </a:xfrm>
          <a:prstGeom prst="rect">
            <a:avLst/>
          </a:prstGeom>
          <a:noFill/>
        </p:spPr>
        <p:txBody>
          <a:bodyPr wrap="square" rtlCol="0">
            <a:spAutoFit/>
          </a:bodyPr>
          <a:lstStyle/>
          <a:p>
            <a:r>
              <a:rPr lang="en-IN" b="1" dirty="0" smtClean="0"/>
              <a:t>To check your Password</a:t>
            </a:r>
            <a:endParaRPr lang="en-IN" b="1" dirty="0"/>
          </a:p>
        </p:txBody>
      </p:sp>
      <p:cxnSp>
        <p:nvCxnSpPr>
          <p:cNvPr id="11" name="Straight Arrow Connector 10"/>
          <p:cNvCxnSpPr/>
          <p:nvPr/>
        </p:nvCxnSpPr>
        <p:spPr>
          <a:xfrm>
            <a:off x="2688609" y="1473958"/>
            <a:ext cx="6455391" cy="106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796585" y="3007625"/>
            <a:ext cx="2715905" cy="2096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4628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46" y="204716"/>
            <a:ext cx="7615451" cy="369332"/>
          </a:xfrm>
          <a:prstGeom prst="rect">
            <a:avLst/>
          </a:prstGeom>
          <a:noFill/>
        </p:spPr>
        <p:txBody>
          <a:bodyPr wrap="square" rtlCol="0">
            <a:spAutoFit/>
          </a:bodyPr>
          <a:lstStyle/>
          <a:p>
            <a:r>
              <a:rPr lang="en-IN" dirty="0" smtClean="0"/>
              <a:t>Now go to Database -&gt; CMD line tools</a:t>
            </a:r>
            <a:endParaRPr lang="en-IN" dirty="0"/>
          </a:p>
        </p:txBody>
      </p:sp>
      <p:pic>
        <p:nvPicPr>
          <p:cNvPr id="3" name="Picture 2"/>
          <p:cNvPicPr>
            <a:picLocks noChangeAspect="1"/>
          </p:cNvPicPr>
          <p:nvPr/>
        </p:nvPicPr>
        <p:blipFill>
          <a:blip r:embed="rId2"/>
          <a:stretch>
            <a:fillRect/>
          </a:stretch>
        </p:blipFill>
        <p:spPr>
          <a:xfrm>
            <a:off x="4759547" y="819720"/>
            <a:ext cx="3600953" cy="1514686"/>
          </a:xfrm>
          <a:prstGeom prst="rect">
            <a:avLst/>
          </a:prstGeom>
        </p:spPr>
      </p:pic>
      <p:pic>
        <p:nvPicPr>
          <p:cNvPr id="4" name="Picture 3"/>
          <p:cNvPicPr>
            <a:picLocks noChangeAspect="1"/>
          </p:cNvPicPr>
          <p:nvPr/>
        </p:nvPicPr>
        <p:blipFill>
          <a:blip r:embed="rId3"/>
          <a:stretch>
            <a:fillRect/>
          </a:stretch>
        </p:blipFill>
        <p:spPr>
          <a:xfrm>
            <a:off x="327546" y="828886"/>
            <a:ext cx="2790825" cy="2057400"/>
          </a:xfrm>
          <a:prstGeom prst="rect">
            <a:avLst/>
          </a:prstGeom>
        </p:spPr>
      </p:pic>
      <p:pic>
        <p:nvPicPr>
          <p:cNvPr id="5" name="Picture 4"/>
          <p:cNvPicPr>
            <a:picLocks noChangeAspect="1"/>
          </p:cNvPicPr>
          <p:nvPr/>
        </p:nvPicPr>
        <p:blipFill>
          <a:blip r:embed="rId4"/>
          <a:stretch>
            <a:fillRect/>
          </a:stretch>
        </p:blipFill>
        <p:spPr>
          <a:xfrm>
            <a:off x="2393737" y="3683838"/>
            <a:ext cx="7459116" cy="2838846"/>
          </a:xfrm>
          <a:prstGeom prst="rect">
            <a:avLst/>
          </a:prstGeom>
        </p:spPr>
      </p:pic>
      <p:cxnSp>
        <p:nvCxnSpPr>
          <p:cNvPr id="7" name="Straight Arrow Connector 6"/>
          <p:cNvCxnSpPr/>
          <p:nvPr/>
        </p:nvCxnSpPr>
        <p:spPr>
          <a:xfrm>
            <a:off x="3118371" y="1555845"/>
            <a:ext cx="15082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2"/>
          </p:cNvCxnSpPr>
          <p:nvPr/>
        </p:nvCxnSpPr>
        <p:spPr>
          <a:xfrm flipH="1">
            <a:off x="6560023" y="2334406"/>
            <a:ext cx="1" cy="12276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Frame 9"/>
          <p:cNvSpPr/>
          <p:nvPr/>
        </p:nvSpPr>
        <p:spPr>
          <a:xfrm>
            <a:off x="327546" y="2197290"/>
            <a:ext cx="1719618" cy="39578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Frame 10"/>
          <p:cNvSpPr/>
          <p:nvPr/>
        </p:nvSpPr>
        <p:spPr>
          <a:xfrm>
            <a:off x="6987654" y="1091821"/>
            <a:ext cx="1910686" cy="6687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rame 11"/>
          <p:cNvSpPr/>
          <p:nvPr/>
        </p:nvSpPr>
        <p:spPr>
          <a:xfrm>
            <a:off x="2393737" y="3562066"/>
            <a:ext cx="3529391" cy="559558"/>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Frame 12"/>
          <p:cNvSpPr/>
          <p:nvPr/>
        </p:nvSpPr>
        <p:spPr>
          <a:xfrm>
            <a:off x="8734566" y="5650174"/>
            <a:ext cx="764275" cy="75062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023088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922" y="1313934"/>
            <a:ext cx="10276763" cy="5632311"/>
          </a:xfrm>
          <a:prstGeom prst="rect">
            <a:avLst/>
          </a:prstGeom>
        </p:spPr>
        <p:txBody>
          <a:bodyPr wrap="square">
            <a:spAutoFit/>
          </a:bodyPr>
          <a:lstStyle/>
          <a:p>
            <a:r>
              <a:rPr lang="en-IN" b="1" dirty="0" smtClean="0"/>
              <a:t>General Command:</a:t>
            </a:r>
          </a:p>
          <a:p>
            <a:r>
              <a:rPr lang="en-IN" dirty="0" err="1" smtClean="0"/>
              <a:t>mongoimport</a:t>
            </a:r>
            <a:r>
              <a:rPr lang="en-IN" dirty="0" smtClean="0"/>
              <a:t> </a:t>
            </a:r>
            <a:r>
              <a:rPr lang="en-IN" dirty="0"/>
              <a:t>--</a:t>
            </a:r>
            <a:r>
              <a:rPr lang="en-IN" dirty="0" err="1"/>
              <a:t>uri</a:t>
            </a:r>
            <a:r>
              <a:rPr lang="en-IN" dirty="0"/>
              <a:t> </a:t>
            </a:r>
            <a:r>
              <a:rPr lang="en-IN" dirty="0" err="1"/>
              <a:t>mongodb+srv</a:t>
            </a:r>
            <a:r>
              <a:rPr lang="en-IN" dirty="0"/>
              <a:t>://</a:t>
            </a:r>
            <a:r>
              <a:rPr lang="en-IN" dirty="0" err="1"/>
              <a:t>shubham</a:t>
            </a:r>
            <a:r>
              <a:rPr lang="en-IN" dirty="0"/>
              <a:t>:&lt;PASSWORD&gt;@cluster0.zqakj.mongodb.net/&lt;DATABASE&gt; --collection &lt;COLLECTION&gt; --type &lt;FILETYPE&gt; --file &lt;FILENAME</a:t>
            </a:r>
            <a:r>
              <a:rPr lang="en-IN" dirty="0" smtClean="0"/>
              <a:t>&gt;</a:t>
            </a:r>
          </a:p>
          <a:p>
            <a:endParaRPr lang="en-IN" dirty="0"/>
          </a:p>
          <a:p>
            <a:endParaRPr lang="en-IN" dirty="0" smtClean="0"/>
          </a:p>
          <a:p>
            <a:r>
              <a:rPr lang="en-IN" b="1" dirty="0" smtClean="0"/>
              <a:t>For </a:t>
            </a:r>
          </a:p>
          <a:p>
            <a:r>
              <a:rPr lang="en-IN" b="1" dirty="0" smtClean="0"/>
              <a:t>Password </a:t>
            </a:r>
            <a:r>
              <a:rPr lang="en-IN" dirty="0" err="1" smtClean="0"/>
              <a:t>shubham</a:t>
            </a:r>
            <a:endParaRPr lang="en-IN" dirty="0" smtClean="0"/>
          </a:p>
          <a:p>
            <a:r>
              <a:rPr lang="en-IN" b="1" dirty="0" smtClean="0"/>
              <a:t>Database </a:t>
            </a:r>
            <a:r>
              <a:rPr lang="en-IN" dirty="0" smtClean="0"/>
              <a:t>BUS_DATA</a:t>
            </a:r>
          </a:p>
          <a:p>
            <a:r>
              <a:rPr lang="en-IN" b="1" dirty="0" smtClean="0"/>
              <a:t>Collection </a:t>
            </a:r>
            <a:r>
              <a:rPr lang="en-IN" dirty="0" smtClean="0"/>
              <a:t>BUS_OBD_DATA</a:t>
            </a:r>
          </a:p>
          <a:p>
            <a:r>
              <a:rPr lang="en-IN" b="1" dirty="0" err="1" smtClean="0"/>
              <a:t>Filetype</a:t>
            </a:r>
            <a:r>
              <a:rPr lang="en-IN" b="1" dirty="0" smtClean="0"/>
              <a:t>  </a:t>
            </a:r>
            <a:r>
              <a:rPr lang="en-IN" dirty="0" err="1" smtClean="0"/>
              <a:t>csv</a:t>
            </a:r>
            <a:endParaRPr lang="en-IN" dirty="0" smtClean="0"/>
          </a:p>
          <a:p>
            <a:r>
              <a:rPr lang="en-IN" b="1" dirty="0" smtClean="0"/>
              <a:t>Filename </a:t>
            </a:r>
            <a:r>
              <a:rPr lang="en-IN" dirty="0" smtClean="0"/>
              <a:t>newobd2.csv</a:t>
            </a:r>
          </a:p>
          <a:p>
            <a:endParaRPr lang="en-IN" dirty="0" smtClean="0"/>
          </a:p>
          <a:p>
            <a:r>
              <a:rPr lang="en-IN" dirty="0" err="1"/>
              <a:t>mongoimport</a:t>
            </a:r>
            <a:r>
              <a:rPr lang="en-IN" dirty="0"/>
              <a:t> --</a:t>
            </a:r>
            <a:r>
              <a:rPr lang="en-IN" dirty="0" err="1"/>
              <a:t>uri</a:t>
            </a:r>
            <a:r>
              <a:rPr lang="en-IN" dirty="0"/>
              <a:t> </a:t>
            </a:r>
            <a:r>
              <a:rPr lang="en-IN" dirty="0" err="1"/>
              <a:t>mongodb+srv</a:t>
            </a:r>
            <a:r>
              <a:rPr lang="en-IN" dirty="0"/>
              <a:t>://shubham:shubham@cluster0.zqakj.mongodb.net/BUS_INFO --collection BUS_OBD_DATA --type </a:t>
            </a:r>
            <a:r>
              <a:rPr lang="en-IN" dirty="0" err="1"/>
              <a:t>csv</a:t>
            </a:r>
            <a:r>
              <a:rPr lang="en-IN" dirty="0"/>
              <a:t> --file newobd2.csv </a:t>
            </a:r>
            <a:r>
              <a:rPr lang="en-IN" dirty="0" smtClean="0"/>
              <a:t>–</a:t>
            </a:r>
            <a:r>
              <a:rPr lang="en-IN" dirty="0" err="1" smtClean="0"/>
              <a:t>headerline</a:t>
            </a:r>
            <a:endParaRPr lang="en-IN" dirty="0" smtClean="0"/>
          </a:p>
          <a:p>
            <a:endParaRPr lang="en-IN" dirty="0" smtClean="0"/>
          </a:p>
          <a:p>
            <a:r>
              <a:rPr lang="en-IN" dirty="0" err="1"/>
              <a:t>mongoimport</a:t>
            </a:r>
            <a:r>
              <a:rPr lang="en-IN" dirty="0"/>
              <a:t> --</a:t>
            </a:r>
            <a:r>
              <a:rPr lang="en-IN" dirty="0" err="1"/>
              <a:t>uri</a:t>
            </a:r>
            <a:r>
              <a:rPr lang="en-IN" dirty="0"/>
              <a:t> </a:t>
            </a:r>
            <a:r>
              <a:rPr lang="en-IN" dirty="0" err="1"/>
              <a:t>mongodb+srv</a:t>
            </a:r>
            <a:r>
              <a:rPr lang="en-IN" dirty="0"/>
              <a:t>://shubham:shubham@cluster0.zqakj.mongodb.net/BUS_INFO --collection BUS_OBD_DATA --type </a:t>
            </a:r>
            <a:r>
              <a:rPr lang="en-IN" dirty="0" err="1"/>
              <a:t>csv</a:t>
            </a:r>
            <a:r>
              <a:rPr lang="en-IN" dirty="0"/>
              <a:t> --file newobd2.csv </a:t>
            </a:r>
            <a:r>
              <a:rPr lang="en-IN" dirty="0" smtClean="0"/>
              <a:t>--fields field1_name,field2_name …</a:t>
            </a:r>
            <a:endParaRPr lang="en-IN" dirty="0"/>
          </a:p>
          <a:p>
            <a:endParaRPr lang="en-IN" dirty="0"/>
          </a:p>
          <a:p>
            <a:r>
              <a:rPr lang="en-US" dirty="0" err="1"/>
              <a:t>mongoexport</a:t>
            </a:r>
            <a:r>
              <a:rPr lang="en-US" dirty="0"/>
              <a:t> --</a:t>
            </a:r>
            <a:r>
              <a:rPr lang="en-US" dirty="0" err="1"/>
              <a:t>uri</a:t>
            </a:r>
            <a:r>
              <a:rPr lang="en-US" dirty="0"/>
              <a:t> </a:t>
            </a:r>
            <a:r>
              <a:rPr lang="en-US" dirty="0" err="1"/>
              <a:t>mongodb+srv</a:t>
            </a:r>
            <a:r>
              <a:rPr lang="en-US" dirty="0"/>
              <a:t>://</a:t>
            </a:r>
            <a:r>
              <a:rPr lang="en-US" dirty="0" err="1"/>
              <a:t>shubham</a:t>
            </a:r>
            <a:r>
              <a:rPr lang="en-US" dirty="0"/>
              <a:t>:&lt;PASSWORD&gt;@cluster0.zqakj.mongodb.net/&lt;DATABASE&gt; --collection &lt;COLLECTION&gt; --type &lt;FILETYPE&gt; --out &lt;FILENAME&gt;</a:t>
            </a:r>
            <a:endParaRPr lang="en-IN" dirty="0"/>
          </a:p>
        </p:txBody>
      </p:sp>
      <p:sp>
        <p:nvSpPr>
          <p:cNvPr id="3" name="TextBox 2"/>
          <p:cNvSpPr txBox="1"/>
          <p:nvPr/>
        </p:nvSpPr>
        <p:spPr>
          <a:xfrm>
            <a:off x="777922" y="450376"/>
            <a:ext cx="8038532" cy="646331"/>
          </a:xfrm>
          <a:prstGeom prst="rect">
            <a:avLst/>
          </a:prstGeom>
          <a:solidFill>
            <a:schemeClr val="bg1"/>
          </a:solidFill>
        </p:spPr>
        <p:txBody>
          <a:bodyPr wrap="square" rtlCol="0">
            <a:spAutoFit/>
          </a:bodyPr>
          <a:lstStyle/>
          <a:p>
            <a:r>
              <a:rPr lang="en-US" dirty="0" smtClean="0">
                <a:solidFill>
                  <a:srgbClr val="FF0000"/>
                </a:solidFill>
              </a:rPr>
              <a:t>This command didn’t work once, that time I just restarted laptop and connected to iiscwlan4….it worked</a:t>
            </a:r>
            <a:endParaRPr lang="en-IN" dirty="0">
              <a:solidFill>
                <a:srgbClr val="FF0000"/>
              </a:solidFill>
            </a:endParaRPr>
          </a:p>
        </p:txBody>
      </p:sp>
    </p:spTree>
    <p:extLst>
      <p:ext uri="{BB962C8B-B14F-4D97-AF65-F5344CB8AC3E}">
        <p14:creationId xmlns:p14="http://schemas.microsoft.com/office/powerpoint/2010/main" val="25403273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63175" y="942539"/>
            <a:ext cx="6681712" cy="811620"/>
          </a:xfrm>
          <a:prstGeom prst="rect">
            <a:avLst/>
          </a:prstGeom>
        </p:spPr>
      </p:pic>
      <p:sp>
        <p:nvSpPr>
          <p:cNvPr id="4" name="TextBox 3"/>
          <p:cNvSpPr txBox="1"/>
          <p:nvPr/>
        </p:nvSpPr>
        <p:spPr>
          <a:xfrm>
            <a:off x="573205" y="491319"/>
            <a:ext cx="9567081" cy="646331"/>
          </a:xfrm>
          <a:prstGeom prst="rect">
            <a:avLst/>
          </a:prstGeom>
          <a:noFill/>
        </p:spPr>
        <p:txBody>
          <a:bodyPr wrap="square" rtlCol="0">
            <a:spAutoFit/>
          </a:bodyPr>
          <a:lstStyle/>
          <a:p>
            <a:r>
              <a:rPr lang="en-IN" dirty="0" smtClean="0"/>
              <a:t>Open </a:t>
            </a:r>
            <a:r>
              <a:rPr lang="en-IN" dirty="0" err="1" smtClean="0"/>
              <a:t>cmd</a:t>
            </a:r>
            <a:r>
              <a:rPr lang="en-IN" dirty="0" smtClean="0"/>
              <a:t> and go to location  of bin in MongoDB : </a:t>
            </a:r>
            <a:r>
              <a:rPr lang="en-IN" dirty="0"/>
              <a:t>C:\Program Files\MongoDB\Server\5.0\bin </a:t>
            </a:r>
          </a:p>
          <a:p>
            <a:endParaRPr lang="en-IN" dirty="0"/>
          </a:p>
        </p:txBody>
      </p:sp>
      <p:pic>
        <p:nvPicPr>
          <p:cNvPr id="5" name="Picture 4"/>
          <p:cNvPicPr>
            <a:picLocks noChangeAspect="1"/>
          </p:cNvPicPr>
          <p:nvPr/>
        </p:nvPicPr>
        <p:blipFill>
          <a:blip r:embed="rId3"/>
          <a:stretch>
            <a:fillRect/>
          </a:stretch>
        </p:blipFill>
        <p:spPr>
          <a:xfrm>
            <a:off x="191632" y="3414140"/>
            <a:ext cx="11736511" cy="1357943"/>
          </a:xfrm>
          <a:prstGeom prst="rect">
            <a:avLst/>
          </a:prstGeom>
        </p:spPr>
      </p:pic>
      <p:sp>
        <p:nvSpPr>
          <p:cNvPr id="6" name="TextBox 5"/>
          <p:cNvSpPr txBox="1"/>
          <p:nvPr/>
        </p:nvSpPr>
        <p:spPr>
          <a:xfrm>
            <a:off x="573205" y="2428299"/>
            <a:ext cx="7110483" cy="369332"/>
          </a:xfrm>
          <a:prstGeom prst="rect">
            <a:avLst/>
          </a:prstGeom>
          <a:noFill/>
        </p:spPr>
        <p:txBody>
          <a:bodyPr wrap="square" rtlCol="0">
            <a:spAutoFit/>
          </a:bodyPr>
          <a:lstStyle/>
          <a:p>
            <a:r>
              <a:rPr lang="en-IN" dirty="0" smtClean="0"/>
              <a:t>Type the command mentioned in last slide and hit enter</a:t>
            </a:r>
            <a:endParaRPr lang="en-IN" dirty="0"/>
          </a:p>
        </p:txBody>
      </p:sp>
      <p:cxnSp>
        <p:nvCxnSpPr>
          <p:cNvPr id="11" name="Straight Arrow Connector 10"/>
          <p:cNvCxnSpPr/>
          <p:nvPr/>
        </p:nvCxnSpPr>
        <p:spPr>
          <a:xfrm flipH="1" flipV="1">
            <a:off x="4128446" y="4830172"/>
            <a:ext cx="102360" cy="12988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203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853" y="818870"/>
            <a:ext cx="2896022" cy="1555841"/>
          </a:xfrm>
          <a:prstGeom prst="rect">
            <a:avLst/>
          </a:prstGeom>
        </p:spPr>
      </p:pic>
      <p:pic>
        <p:nvPicPr>
          <p:cNvPr id="3" name="Picture 2"/>
          <p:cNvPicPr>
            <a:picLocks noChangeAspect="1"/>
          </p:cNvPicPr>
          <p:nvPr/>
        </p:nvPicPr>
        <p:blipFill>
          <a:blip r:embed="rId3"/>
          <a:stretch>
            <a:fillRect/>
          </a:stretch>
        </p:blipFill>
        <p:spPr>
          <a:xfrm>
            <a:off x="786169" y="2773508"/>
            <a:ext cx="5392415" cy="3081381"/>
          </a:xfrm>
          <a:prstGeom prst="rect">
            <a:avLst/>
          </a:prstGeom>
        </p:spPr>
      </p:pic>
      <p:pic>
        <p:nvPicPr>
          <p:cNvPr id="4" name="Picture 3"/>
          <p:cNvPicPr>
            <a:picLocks noChangeAspect="1"/>
          </p:cNvPicPr>
          <p:nvPr/>
        </p:nvPicPr>
        <p:blipFill rotWithShape="1">
          <a:blip r:embed="rId4"/>
          <a:srcRect l="32831"/>
          <a:stretch/>
        </p:blipFill>
        <p:spPr>
          <a:xfrm>
            <a:off x="5950424" y="2734070"/>
            <a:ext cx="1641615" cy="3120819"/>
          </a:xfrm>
          <a:prstGeom prst="rect">
            <a:avLst/>
          </a:prstGeom>
        </p:spPr>
      </p:pic>
    </p:spTree>
    <p:extLst>
      <p:ext uri="{BB962C8B-B14F-4D97-AF65-F5344CB8AC3E}">
        <p14:creationId xmlns:p14="http://schemas.microsoft.com/office/powerpoint/2010/main" val="2245511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4335" y="2743201"/>
            <a:ext cx="8447964" cy="1200329"/>
          </a:xfrm>
          <a:prstGeom prst="rect">
            <a:avLst/>
          </a:prstGeom>
          <a:noFill/>
        </p:spPr>
        <p:txBody>
          <a:bodyPr wrap="square" rtlCol="0">
            <a:spAutoFit/>
          </a:bodyPr>
          <a:lstStyle/>
          <a:p>
            <a:r>
              <a:rPr lang="en-IN" sz="3600" b="1" dirty="0" smtClean="0"/>
              <a:t>How to export MongoDB collection to </a:t>
            </a:r>
            <a:r>
              <a:rPr lang="en-IN" sz="3600" b="1" dirty="0" err="1" smtClean="0"/>
              <a:t>csv</a:t>
            </a:r>
            <a:r>
              <a:rPr lang="en-IN" sz="3600" b="1" dirty="0" smtClean="0"/>
              <a:t> file</a:t>
            </a:r>
            <a:endParaRPr lang="en-IN" sz="3600" b="1" dirty="0"/>
          </a:p>
        </p:txBody>
      </p:sp>
    </p:spTree>
    <p:extLst>
      <p:ext uri="{BB962C8B-B14F-4D97-AF65-F5344CB8AC3E}">
        <p14:creationId xmlns:p14="http://schemas.microsoft.com/office/powerpoint/2010/main" val="3888859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047" y="551562"/>
            <a:ext cx="11231542" cy="2534004"/>
          </a:xfrm>
          <a:prstGeom prst="rect">
            <a:avLst/>
          </a:prstGeom>
        </p:spPr>
      </p:pic>
      <p:pic>
        <p:nvPicPr>
          <p:cNvPr id="5" name="Picture 4"/>
          <p:cNvPicPr>
            <a:picLocks noChangeAspect="1"/>
          </p:cNvPicPr>
          <p:nvPr/>
        </p:nvPicPr>
        <p:blipFill>
          <a:blip r:embed="rId3"/>
          <a:stretch>
            <a:fillRect/>
          </a:stretch>
        </p:blipFill>
        <p:spPr>
          <a:xfrm>
            <a:off x="179979" y="2920621"/>
            <a:ext cx="11843904" cy="1938592"/>
          </a:xfrm>
          <a:prstGeom prst="rect">
            <a:avLst/>
          </a:prstGeom>
        </p:spPr>
      </p:pic>
      <p:pic>
        <p:nvPicPr>
          <p:cNvPr id="6" name="Picture 5"/>
          <p:cNvPicPr>
            <a:picLocks noChangeAspect="1"/>
          </p:cNvPicPr>
          <p:nvPr/>
        </p:nvPicPr>
        <p:blipFill>
          <a:blip r:embed="rId4"/>
          <a:stretch>
            <a:fillRect/>
          </a:stretch>
        </p:blipFill>
        <p:spPr>
          <a:xfrm>
            <a:off x="4901158" y="5568288"/>
            <a:ext cx="5769760" cy="1026822"/>
          </a:xfrm>
          <a:prstGeom prst="rect">
            <a:avLst/>
          </a:prstGeom>
        </p:spPr>
      </p:pic>
      <p:pic>
        <p:nvPicPr>
          <p:cNvPr id="7" name="Picture 6"/>
          <p:cNvPicPr>
            <a:picLocks noChangeAspect="1"/>
          </p:cNvPicPr>
          <p:nvPr/>
        </p:nvPicPr>
        <p:blipFill>
          <a:blip r:embed="rId5"/>
          <a:stretch>
            <a:fillRect/>
          </a:stretch>
        </p:blipFill>
        <p:spPr>
          <a:xfrm>
            <a:off x="371047" y="5343408"/>
            <a:ext cx="2829320" cy="1476581"/>
          </a:xfrm>
          <a:prstGeom prst="rect">
            <a:avLst/>
          </a:prstGeom>
        </p:spPr>
      </p:pic>
      <p:sp>
        <p:nvSpPr>
          <p:cNvPr id="8" name="Right Arrow 7"/>
          <p:cNvSpPr/>
          <p:nvPr/>
        </p:nvSpPr>
        <p:spPr>
          <a:xfrm>
            <a:off x="3200367" y="5895833"/>
            <a:ext cx="1480815" cy="491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wn Arrow 8"/>
          <p:cNvSpPr/>
          <p:nvPr/>
        </p:nvSpPr>
        <p:spPr>
          <a:xfrm>
            <a:off x="4312693" y="2593075"/>
            <a:ext cx="341194" cy="488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own Arrow 9"/>
          <p:cNvSpPr/>
          <p:nvPr/>
        </p:nvSpPr>
        <p:spPr>
          <a:xfrm>
            <a:off x="4299046" y="4724821"/>
            <a:ext cx="341194" cy="488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901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9BC449-161E-4403-B947-9474E8A87617}"/>
              </a:ext>
            </a:extLst>
          </p:cNvPr>
          <p:cNvSpPr>
            <a:spLocks noGrp="1"/>
          </p:cNvSpPr>
          <p:nvPr>
            <p:ph type="title"/>
          </p:nvPr>
        </p:nvSpPr>
        <p:spPr/>
        <p:txBody>
          <a:bodyPr/>
          <a:lstStyle/>
          <a:p>
            <a:pPr algn="ctr"/>
            <a:r>
              <a:rPr lang="en-IN" dirty="0"/>
              <a:t>Meet 10_Dec</a:t>
            </a:r>
          </a:p>
        </p:txBody>
      </p:sp>
      <p:sp>
        <p:nvSpPr>
          <p:cNvPr id="3" name="Content Placeholder 2">
            <a:extLst>
              <a:ext uri="{FF2B5EF4-FFF2-40B4-BE49-F238E27FC236}">
                <a16:creationId xmlns="" xmlns:a16="http://schemas.microsoft.com/office/drawing/2014/main" id="{21C30A4C-4A5E-48BA-BA5B-5B4473738EF6}"/>
              </a:ext>
            </a:extLst>
          </p:cNvPr>
          <p:cNvSpPr>
            <a:spLocks noGrp="1"/>
          </p:cNvSpPr>
          <p:nvPr>
            <p:ph idx="1"/>
          </p:nvPr>
        </p:nvSpPr>
        <p:spPr/>
        <p:txBody>
          <a:bodyPr/>
          <a:lstStyle/>
          <a:p>
            <a:pPr marL="0" indent="0" algn="just">
              <a:buNone/>
            </a:pPr>
            <a:r>
              <a:rPr lang="en-IN" sz="2800" dirty="0"/>
              <a:t>1.Performed the experiment putting the Beacon1 </a:t>
            </a:r>
            <a:r>
              <a:rPr lang="en-IN" dirty="0"/>
              <a:t>&amp; Beacon2 </a:t>
            </a:r>
            <a:r>
              <a:rPr lang="en-IN" dirty="0" smtClean="0"/>
              <a:t> inside </a:t>
            </a:r>
            <a:r>
              <a:rPr lang="en-IN" sz="2800" dirty="0"/>
              <a:t>the wooden box</a:t>
            </a:r>
          </a:p>
          <a:p>
            <a:pPr marL="0" indent="0" algn="just">
              <a:buNone/>
            </a:pPr>
            <a:r>
              <a:rPr lang="en-IN" dirty="0"/>
              <a:t>2</a:t>
            </a:r>
            <a:r>
              <a:rPr lang="en-IN" sz="2800" dirty="0" smtClean="0"/>
              <a:t>.Performed </a:t>
            </a:r>
            <a:r>
              <a:rPr lang="en-IN" sz="2800" dirty="0"/>
              <a:t>the experiment in open space with the </a:t>
            </a:r>
            <a:r>
              <a:rPr lang="en-IN" dirty="0"/>
              <a:t>Beacon1 &amp; Beacon2</a:t>
            </a:r>
          </a:p>
          <a:p>
            <a:pPr marL="0" indent="0" algn="just">
              <a:buNone/>
            </a:pPr>
            <a:r>
              <a:rPr lang="en-US" dirty="0" smtClean="0"/>
              <a:t>3. Worst </a:t>
            </a:r>
            <a:r>
              <a:rPr lang="en-US" dirty="0"/>
              <a:t>case </a:t>
            </a:r>
            <a:r>
              <a:rPr lang="en-US" dirty="0" smtClean="0"/>
              <a:t>connectivity range</a:t>
            </a:r>
            <a:endParaRPr lang="en-US" dirty="0"/>
          </a:p>
          <a:p>
            <a:pPr marL="0" indent="0">
              <a:buNone/>
            </a:pPr>
            <a:r>
              <a:rPr lang="en-IN" sz="2800" b="1" dirty="0" smtClean="0"/>
              <a:t> </a:t>
            </a:r>
            <a:endParaRPr lang="en-IN" sz="2800" b="1" dirty="0"/>
          </a:p>
          <a:p>
            <a:endParaRPr lang="en-IN" b="1" dirty="0">
              <a:solidFill>
                <a:srgbClr val="0070C0"/>
              </a:solidFill>
            </a:endParaRPr>
          </a:p>
          <a:p>
            <a:endParaRPr lang="en-IN" sz="2800" b="1" dirty="0"/>
          </a:p>
          <a:p>
            <a:endParaRPr lang="en-IN" dirty="0"/>
          </a:p>
        </p:txBody>
      </p:sp>
    </p:spTree>
    <p:extLst>
      <p:ext uri="{BB962C8B-B14F-4D97-AF65-F5344CB8AC3E}">
        <p14:creationId xmlns:p14="http://schemas.microsoft.com/office/powerpoint/2010/main" val="31196996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0752" y="313899"/>
            <a:ext cx="8761863" cy="3693319"/>
          </a:xfrm>
          <a:prstGeom prst="rect">
            <a:avLst/>
          </a:prstGeom>
          <a:noFill/>
        </p:spPr>
        <p:txBody>
          <a:bodyPr wrap="square" rtlCol="0">
            <a:spAutoFit/>
          </a:bodyPr>
          <a:lstStyle/>
          <a:p>
            <a:r>
              <a:rPr lang="en-IN" b="1" dirty="0" smtClean="0"/>
              <a:t>Open Windows Power shell in admin mode:</a:t>
            </a:r>
          </a:p>
          <a:p>
            <a:endParaRPr lang="en-IN" b="1" dirty="0"/>
          </a:p>
          <a:p>
            <a:pPr marL="285750" indent="-285750">
              <a:buFont typeface="Arial" panose="020B0604020202020204" pitchFamily="34" charset="0"/>
              <a:buChar char="•"/>
            </a:pPr>
            <a:r>
              <a:rPr lang="en-IN" dirty="0" smtClean="0"/>
              <a:t>Press win + x</a:t>
            </a:r>
          </a:p>
          <a:p>
            <a:pPr marL="285750" indent="-285750">
              <a:buFont typeface="Arial" panose="020B0604020202020204" pitchFamily="34" charset="0"/>
              <a:buChar char="•"/>
            </a:pPr>
            <a:r>
              <a:rPr lang="en-IN" dirty="0" smtClean="0"/>
              <a:t>Select windows power shell admin</a:t>
            </a:r>
          </a:p>
          <a:p>
            <a:pPr marL="285750" indent="-285750">
              <a:buFont typeface="Arial" panose="020B0604020202020204" pitchFamily="34" charset="0"/>
              <a:buChar char="•"/>
            </a:pPr>
            <a:r>
              <a:rPr lang="en-IN" dirty="0" smtClean="0"/>
              <a:t>In file browser make an empty </a:t>
            </a:r>
            <a:r>
              <a:rPr lang="en-IN" dirty="0" err="1" smtClean="0"/>
              <a:t>csv</a:t>
            </a:r>
            <a:r>
              <a:rPr lang="en-IN" dirty="0" smtClean="0"/>
              <a:t> file with name </a:t>
            </a:r>
            <a:r>
              <a:rPr lang="en-IN" b="1" dirty="0" smtClean="0"/>
              <a:t>text.csv </a:t>
            </a:r>
            <a:r>
              <a:rPr lang="en-IN" dirty="0" smtClean="0"/>
              <a:t>at </a:t>
            </a:r>
          </a:p>
          <a:p>
            <a:r>
              <a:rPr lang="en-IN" dirty="0"/>
              <a:t> </a:t>
            </a:r>
            <a:r>
              <a:rPr lang="en-IN" dirty="0" smtClean="0"/>
              <a:t>     location of </a:t>
            </a:r>
            <a:r>
              <a:rPr lang="en-IN" dirty="0" err="1" smtClean="0"/>
              <a:t>mongoexport</a:t>
            </a:r>
            <a:r>
              <a:rPr lang="en-IN" dirty="0"/>
              <a:t> i.e. C:\Program Files\MongoDB\Server\5.0\bin</a:t>
            </a:r>
            <a:endParaRPr lang="en-IN" b="1" dirty="0" smtClean="0"/>
          </a:p>
          <a:p>
            <a:pPr marL="285750" indent="-285750">
              <a:buFont typeface="Arial" panose="020B0604020202020204" pitchFamily="34" charset="0"/>
              <a:buChar char="•"/>
            </a:pPr>
            <a:r>
              <a:rPr lang="en-IN" dirty="0" smtClean="0"/>
              <a:t>Enter </a:t>
            </a:r>
            <a:r>
              <a:rPr lang="en-IN" b="1" dirty="0" smtClean="0"/>
              <a:t>cd C:\ </a:t>
            </a:r>
            <a:endParaRPr lang="en-IN" dirty="0" smtClean="0"/>
          </a:p>
          <a:p>
            <a:pPr marL="285750" indent="-285750">
              <a:buFont typeface="Arial" panose="020B0604020202020204" pitchFamily="34" charset="0"/>
              <a:buChar char="•"/>
            </a:pPr>
            <a:r>
              <a:rPr lang="en-IN" dirty="0" smtClean="0"/>
              <a:t>Enter following commands shown in picture to navigate to bin folder</a:t>
            </a:r>
          </a:p>
          <a:p>
            <a:pPr marL="285750" indent="-285750">
              <a:buFont typeface="Arial" panose="020B0604020202020204" pitchFamily="34" charset="0"/>
              <a:buChar char="•"/>
            </a:pPr>
            <a:r>
              <a:rPr lang="en-IN" dirty="0" smtClean="0"/>
              <a:t>Enter the command for exporting </a:t>
            </a:r>
          </a:p>
          <a:p>
            <a:pPr marL="742950" lvl="1" indent="-285750">
              <a:buFont typeface="Arial" panose="020B0604020202020204" pitchFamily="34" charset="0"/>
              <a:buChar char="•"/>
            </a:pPr>
            <a:r>
              <a:rPr lang="en-US" dirty="0"/>
              <a:t>.\</a:t>
            </a:r>
            <a:r>
              <a:rPr lang="en-US" dirty="0" err="1"/>
              <a:t>mongoexport</a:t>
            </a:r>
            <a:r>
              <a:rPr lang="en-US" dirty="0"/>
              <a:t> --</a:t>
            </a:r>
            <a:r>
              <a:rPr lang="en-US" dirty="0" err="1"/>
              <a:t>uri</a:t>
            </a:r>
            <a:r>
              <a:rPr lang="en-US" dirty="0"/>
              <a:t> </a:t>
            </a:r>
            <a:r>
              <a:rPr lang="en-US" dirty="0" err="1"/>
              <a:t>mongodb+srv</a:t>
            </a:r>
            <a:r>
              <a:rPr lang="en-US" dirty="0"/>
              <a:t>://shubham:shubham@cluster0.zqakj.mongodb.net --</a:t>
            </a:r>
            <a:r>
              <a:rPr lang="en-US" dirty="0" err="1"/>
              <a:t>db</a:t>
            </a:r>
            <a:r>
              <a:rPr lang="en-US" dirty="0"/>
              <a:t> BUS_INFO --collection </a:t>
            </a:r>
            <a:r>
              <a:rPr lang="en-US" dirty="0" err="1"/>
              <a:t>Bus_exp_Data</a:t>
            </a:r>
            <a:r>
              <a:rPr lang="en-US" dirty="0"/>
              <a:t> --</a:t>
            </a:r>
            <a:r>
              <a:rPr lang="en-US" dirty="0" err="1"/>
              <a:t>csv</a:t>
            </a:r>
            <a:r>
              <a:rPr lang="en-US" dirty="0"/>
              <a:t> --out text.csv --fields </a:t>
            </a:r>
            <a:r>
              <a:rPr lang="en-US" dirty="0" err="1" smtClean="0"/>
              <a:t>lattitude,longitude</a:t>
            </a:r>
            <a:r>
              <a:rPr lang="en-US" dirty="0" smtClean="0"/>
              <a:t> </a:t>
            </a:r>
            <a:endParaRPr lang="en-IN" dirty="0" smtClean="0"/>
          </a:p>
          <a:p>
            <a:pPr marL="285750" indent="-285750">
              <a:buFont typeface="Arial" panose="020B0604020202020204" pitchFamily="34" charset="0"/>
              <a:buChar char="•"/>
            </a:pPr>
            <a:endParaRPr lang="en-IN" dirty="0" smtClean="0"/>
          </a:p>
        </p:txBody>
      </p:sp>
      <p:pic>
        <p:nvPicPr>
          <p:cNvPr id="3" name="Picture 2"/>
          <p:cNvPicPr>
            <a:picLocks noChangeAspect="1"/>
          </p:cNvPicPr>
          <p:nvPr/>
        </p:nvPicPr>
        <p:blipFill>
          <a:blip r:embed="rId2"/>
          <a:stretch>
            <a:fillRect/>
          </a:stretch>
        </p:blipFill>
        <p:spPr>
          <a:xfrm>
            <a:off x="779111" y="3869427"/>
            <a:ext cx="8513825" cy="1250131"/>
          </a:xfrm>
          <a:prstGeom prst="rect">
            <a:avLst/>
          </a:prstGeom>
        </p:spPr>
      </p:pic>
      <p:pic>
        <p:nvPicPr>
          <p:cNvPr id="5" name="Picture 4"/>
          <p:cNvPicPr>
            <a:picLocks noChangeAspect="1"/>
          </p:cNvPicPr>
          <p:nvPr/>
        </p:nvPicPr>
        <p:blipFill>
          <a:blip r:embed="rId3"/>
          <a:stretch>
            <a:fillRect/>
          </a:stretch>
        </p:blipFill>
        <p:spPr>
          <a:xfrm>
            <a:off x="8051500" y="0"/>
            <a:ext cx="4031318" cy="1596718"/>
          </a:xfrm>
          <a:prstGeom prst="rect">
            <a:avLst/>
          </a:prstGeom>
        </p:spPr>
      </p:pic>
      <p:pic>
        <p:nvPicPr>
          <p:cNvPr id="6" name="Picture 5"/>
          <p:cNvPicPr>
            <a:picLocks noChangeAspect="1"/>
          </p:cNvPicPr>
          <p:nvPr/>
        </p:nvPicPr>
        <p:blipFill>
          <a:blip r:embed="rId4"/>
          <a:stretch>
            <a:fillRect/>
          </a:stretch>
        </p:blipFill>
        <p:spPr>
          <a:xfrm>
            <a:off x="238895" y="5231808"/>
            <a:ext cx="11843923" cy="1422397"/>
          </a:xfrm>
          <a:prstGeom prst="rect">
            <a:avLst/>
          </a:prstGeom>
        </p:spPr>
      </p:pic>
    </p:spTree>
    <p:extLst>
      <p:ext uri="{BB962C8B-B14F-4D97-AF65-F5344CB8AC3E}">
        <p14:creationId xmlns:p14="http://schemas.microsoft.com/office/powerpoint/2010/main" val="18338811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39737" y="177421"/>
            <a:ext cx="2893325" cy="461665"/>
          </a:xfrm>
          <a:prstGeom prst="rect">
            <a:avLst/>
          </a:prstGeom>
          <a:noFill/>
        </p:spPr>
        <p:txBody>
          <a:bodyPr wrap="square" rtlCol="0">
            <a:spAutoFit/>
          </a:bodyPr>
          <a:lstStyle/>
          <a:p>
            <a:r>
              <a:rPr lang="en-US" sz="2400" b="1" dirty="0" smtClean="0"/>
              <a:t>OTP For Verification</a:t>
            </a:r>
            <a:endParaRPr lang="en-IN" sz="2400" b="1" dirty="0"/>
          </a:p>
        </p:txBody>
      </p:sp>
      <p:sp>
        <p:nvSpPr>
          <p:cNvPr id="5" name="Rectangle 4"/>
          <p:cNvSpPr/>
          <p:nvPr/>
        </p:nvSpPr>
        <p:spPr>
          <a:xfrm>
            <a:off x="573206" y="1501254"/>
            <a:ext cx="955344" cy="200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 </a:t>
            </a:r>
            <a:endParaRPr lang="en-IN" sz="2400" b="1" dirty="0"/>
          </a:p>
        </p:txBody>
      </p:sp>
      <p:cxnSp>
        <p:nvCxnSpPr>
          <p:cNvPr id="7" name="Straight Arrow Connector 6"/>
          <p:cNvCxnSpPr/>
          <p:nvPr/>
        </p:nvCxnSpPr>
        <p:spPr>
          <a:xfrm flipV="1">
            <a:off x="1569236" y="2504364"/>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05842" y="2504364"/>
            <a:ext cx="1078420" cy="382137"/>
          </a:xfrm>
          <a:prstGeom prst="rect">
            <a:avLst/>
          </a:prstGeom>
          <a:noFill/>
        </p:spPr>
        <p:txBody>
          <a:bodyPr wrap="square" rtlCol="0">
            <a:spAutoFit/>
          </a:bodyPr>
          <a:lstStyle/>
          <a:p>
            <a:r>
              <a:rPr lang="en-US" dirty="0" smtClean="0"/>
              <a:t>{Mob no}</a:t>
            </a:r>
            <a:endParaRPr lang="en-IN" dirty="0"/>
          </a:p>
        </p:txBody>
      </p:sp>
      <p:sp>
        <p:nvSpPr>
          <p:cNvPr id="9" name="Cloud 8"/>
          <p:cNvSpPr/>
          <p:nvPr/>
        </p:nvSpPr>
        <p:spPr>
          <a:xfrm>
            <a:off x="2920868" y="1719618"/>
            <a:ext cx="2702137" cy="126924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Mongo DB</a:t>
            </a:r>
          </a:p>
          <a:p>
            <a:pPr algn="ctr"/>
            <a:r>
              <a:rPr lang="en-US" sz="1600" dirty="0" smtClean="0"/>
              <a:t>{Random OTP Generation }</a:t>
            </a:r>
            <a:endParaRPr lang="en-IN" sz="2400" dirty="0"/>
          </a:p>
        </p:txBody>
      </p:sp>
      <p:cxnSp>
        <p:nvCxnSpPr>
          <p:cNvPr id="10" name="Straight Arrow Connector 9"/>
          <p:cNvCxnSpPr/>
          <p:nvPr/>
        </p:nvCxnSpPr>
        <p:spPr>
          <a:xfrm flipV="1">
            <a:off x="5624908" y="2506636"/>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p:cNvSpPr/>
          <p:nvPr/>
        </p:nvSpPr>
        <p:spPr>
          <a:xfrm>
            <a:off x="7111115" y="1931158"/>
            <a:ext cx="2087476" cy="10304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Gateway</a:t>
            </a:r>
          </a:p>
          <a:p>
            <a:pPr algn="ctr"/>
            <a:r>
              <a:rPr lang="en-US" sz="2800" b="1" dirty="0" smtClean="0"/>
              <a:t>with GSM</a:t>
            </a:r>
            <a:endParaRPr lang="en-IN" sz="2800" b="1" dirty="0"/>
          </a:p>
        </p:txBody>
      </p:sp>
      <p:cxnSp>
        <p:nvCxnSpPr>
          <p:cNvPr id="12" name="Straight Arrow Connector 11"/>
          <p:cNvCxnSpPr/>
          <p:nvPr/>
        </p:nvCxnSpPr>
        <p:spPr>
          <a:xfrm flipV="1">
            <a:off x="9237437" y="2506636"/>
            <a:ext cx="92318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10199466" y="1603612"/>
            <a:ext cx="1578552" cy="180150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SMS in User’s mobile </a:t>
            </a:r>
            <a:r>
              <a:rPr lang="en-US" b="1" dirty="0" smtClean="0"/>
              <a:t>number</a:t>
            </a:r>
          </a:p>
          <a:p>
            <a:pPr algn="ctr"/>
            <a:r>
              <a:rPr lang="en-US" b="1" dirty="0" smtClean="0"/>
              <a:t>OTP : </a:t>
            </a:r>
            <a:r>
              <a:rPr lang="en-US" b="1" dirty="0" err="1" smtClean="0"/>
              <a:t>xxxx</a:t>
            </a:r>
            <a:endParaRPr lang="en-IN" b="1" dirty="0"/>
          </a:p>
        </p:txBody>
      </p:sp>
      <p:sp>
        <p:nvSpPr>
          <p:cNvPr id="16" name="Vertical Scroll 15"/>
          <p:cNvSpPr/>
          <p:nvPr/>
        </p:nvSpPr>
        <p:spPr>
          <a:xfrm>
            <a:off x="3051361" y="4198007"/>
            <a:ext cx="2571644" cy="213204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Document in database </a:t>
            </a:r>
          </a:p>
          <a:p>
            <a:pPr algn="ctr"/>
            <a:r>
              <a:rPr lang="en-US" dirty="0" smtClean="0"/>
              <a:t>{</a:t>
            </a:r>
          </a:p>
          <a:p>
            <a:pPr algn="ctr"/>
            <a:r>
              <a:rPr lang="en-US" dirty="0" smtClean="0"/>
              <a:t>Mob : “xxx”</a:t>
            </a:r>
          </a:p>
          <a:p>
            <a:pPr algn="ctr"/>
            <a:r>
              <a:rPr lang="en-US" dirty="0" smtClean="0"/>
              <a:t>OTP : “xxx”</a:t>
            </a:r>
            <a:endParaRPr lang="en-US" dirty="0"/>
          </a:p>
          <a:p>
            <a:pPr algn="ctr"/>
            <a:r>
              <a:rPr lang="en-US" dirty="0" smtClean="0"/>
              <a:t>}</a:t>
            </a:r>
            <a:endParaRPr lang="en-IN" dirty="0"/>
          </a:p>
        </p:txBody>
      </p:sp>
      <p:cxnSp>
        <p:nvCxnSpPr>
          <p:cNvPr id="18" name="Straight Arrow Connector 17"/>
          <p:cNvCxnSpPr>
            <a:stCxn id="9" idx="1"/>
          </p:cNvCxnSpPr>
          <p:nvPr/>
        </p:nvCxnSpPr>
        <p:spPr>
          <a:xfrm flipH="1">
            <a:off x="4271936" y="2987507"/>
            <a:ext cx="1" cy="1188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470665" y="2546853"/>
            <a:ext cx="1558562" cy="369332"/>
          </a:xfrm>
          <a:prstGeom prst="rect">
            <a:avLst/>
          </a:prstGeom>
        </p:spPr>
        <p:txBody>
          <a:bodyPr wrap="square">
            <a:spAutoFit/>
          </a:bodyPr>
          <a:lstStyle/>
          <a:p>
            <a:r>
              <a:rPr lang="en-US" dirty="0" smtClean="0"/>
              <a:t>{Mob no, OTP}</a:t>
            </a:r>
            <a:endParaRPr lang="en-IN" dirty="0"/>
          </a:p>
        </p:txBody>
      </p:sp>
      <p:sp>
        <p:nvSpPr>
          <p:cNvPr id="20" name="Rectangle 19"/>
          <p:cNvSpPr/>
          <p:nvPr/>
        </p:nvSpPr>
        <p:spPr>
          <a:xfrm>
            <a:off x="4211606" y="3624350"/>
            <a:ext cx="1555914" cy="369332"/>
          </a:xfrm>
          <a:prstGeom prst="rect">
            <a:avLst/>
          </a:prstGeom>
        </p:spPr>
        <p:txBody>
          <a:bodyPr wrap="square">
            <a:spAutoFit/>
          </a:bodyPr>
          <a:lstStyle/>
          <a:p>
            <a:r>
              <a:rPr lang="en-US" dirty="0" smtClean="0"/>
              <a:t>{Mob no, OTP}</a:t>
            </a:r>
            <a:endParaRPr lang="en-IN" dirty="0"/>
          </a:p>
        </p:txBody>
      </p:sp>
      <p:sp>
        <p:nvSpPr>
          <p:cNvPr id="21" name="TextBox 20"/>
          <p:cNvSpPr txBox="1"/>
          <p:nvPr/>
        </p:nvSpPr>
        <p:spPr>
          <a:xfrm>
            <a:off x="9219922" y="2548717"/>
            <a:ext cx="1078420" cy="382137"/>
          </a:xfrm>
          <a:prstGeom prst="rect">
            <a:avLst/>
          </a:prstGeom>
          <a:noFill/>
        </p:spPr>
        <p:txBody>
          <a:bodyPr wrap="square" rtlCol="0">
            <a:spAutoFit/>
          </a:bodyPr>
          <a:lstStyle/>
          <a:p>
            <a:r>
              <a:rPr lang="en-US" dirty="0" smtClean="0"/>
              <a:t>{OTP}</a:t>
            </a:r>
            <a:endParaRPr lang="en-IN" dirty="0"/>
          </a:p>
        </p:txBody>
      </p:sp>
      <p:sp>
        <p:nvSpPr>
          <p:cNvPr id="22" name="TextBox 21"/>
          <p:cNvSpPr txBox="1"/>
          <p:nvPr/>
        </p:nvSpPr>
        <p:spPr>
          <a:xfrm>
            <a:off x="1705842" y="1858032"/>
            <a:ext cx="1078420" cy="646331"/>
          </a:xfrm>
          <a:prstGeom prst="rect">
            <a:avLst/>
          </a:prstGeom>
          <a:noFill/>
        </p:spPr>
        <p:txBody>
          <a:bodyPr wrap="square" rtlCol="0">
            <a:spAutoFit/>
          </a:bodyPr>
          <a:lstStyle/>
          <a:p>
            <a:r>
              <a:rPr lang="en-US" dirty="0" smtClean="0">
                <a:solidFill>
                  <a:srgbClr val="FF0000"/>
                </a:solidFill>
              </a:rPr>
              <a:t>Mobile Data</a:t>
            </a:r>
            <a:endParaRPr lang="en-IN" dirty="0">
              <a:solidFill>
                <a:srgbClr val="FF0000"/>
              </a:solidFill>
            </a:endParaRPr>
          </a:p>
        </p:txBody>
      </p:sp>
      <p:sp>
        <p:nvSpPr>
          <p:cNvPr id="23" name="TextBox 22"/>
          <p:cNvSpPr txBox="1"/>
          <p:nvPr/>
        </p:nvSpPr>
        <p:spPr>
          <a:xfrm>
            <a:off x="5827850" y="1772322"/>
            <a:ext cx="1078420" cy="646331"/>
          </a:xfrm>
          <a:prstGeom prst="rect">
            <a:avLst/>
          </a:prstGeom>
          <a:noFill/>
        </p:spPr>
        <p:txBody>
          <a:bodyPr wrap="square" rtlCol="0">
            <a:spAutoFit/>
          </a:bodyPr>
          <a:lstStyle/>
          <a:p>
            <a:r>
              <a:rPr lang="en-US" dirty="0" smtClean="0">
                <a:solidFill>
                  <a:srgbClr val="FF0000"/>
                </a:solidFill>
              </a:rPr>
              <a:t>Mobile Data</a:t>
            </a:r>
            <a:endParaRPr lang="en-IN" dirty="0">
              <a:solidFill>
                <a:srgbClr val="FF0000"/>
              </a:solidFill>
            </a:endParaRPr>
          </a:p>
        </p:txBody>
      </p:sp>
      <p:sp>
        <p:nvSpPr>
          <p:cNvPr id="24" name="TextBox 23"/>
          <p:cNvSpPr txBox="1"/>
          <p:nvPr/>
        </p:nvSpPr>
        <p:spPr>
          <a:xfrm>
            <a:off x="9337302" y="1782969"/>
            <a:ext cx="652859" cy="369332"/>
          </a:xfrm>
          <a:prstGeom prst="rect">
            <a:avLst/>
          </a:prstGeom>
          <a:noFill/>
        </p:spPr>
        <p:txBody>
          <a:bodyPr wrap="square" rtlCol="0">
            <a:spAutoFit/>
          </a:bodyPr>
          <a:lstStyle/>
          <a:p>
            <a:r>
              <a:rPr lang="en-US" dirty="0" smtClean="0">
                <a:solidFill>
                  <a:srgbClr val="FF0000"/>
                </a:solidFill>
              </a:rPr>
              <a:t>SMS</a:t>
            </a:r>
            <a:endParaRPr lang="en-IN" dirty="0">
              <a:solidFill>
                <a:srgbClr val="FF0000"/>
              </a:solidFill>
            </a:endParaRPr>
          </a:p>
        </p:txBody>
      </p:sp>
      <p:sp>
        <p:nvSpPr>
          <p:cNvPr id="25" name="Flowchart: Decision 24"/>
          <p:cNvSpPr/>
          <p:nvPr/>
        </p:nvSpPr>
        <p:spPr>
          <a:xfrm>
            <a:off x="84918" y="3997023"/>
            <a:ext cx="2290909" cy="166168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Verify Entered OTP from http response</a:t>
            </a:r>
            <a:endParaRPr lang="en-IN" sz="1600" dirty="0">
              <a:solidFill>
                <a:schemeClr val="tx1"/>
              </a:solidFill>
            </a:endParaRPr>
          </a:p>
        </p:txBody>
      </p:sp>
      <p:cxnSp>
        <p:nvCxnSpPr>
          <p:cNvPr id="3" name="Straight Arrow Connector 2"/>
          <p:cNvCxnSpPr/>
          <p:nvPr/>
        </p:nvCxnSpPr>
        <p:spPr>
          <a:xfrm flipH="1" flipV="1">
            <a:off x="1569236" y="3289110"/>
            <a:ext cx="2642370" cy="13648"/>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90909" y="3336035"/>
            <a:ext cx="668859" cy="338554"/>
          </a:xfrm>
          <a:prstGeom prst="rect">
            <a:avLst/>
          </a:prstGeom>
          <a:noFill/>
        </p:spPr>
        <p:txBody>
          <a:bodyPr wrap="square" rtlCol="0">
            <a:spAutoFit/>
          </a:bodyPr>
          <a:lstStyle/>
          <a:p>
            <a:r>
              <a:rPr lang="en-IN" sz="1600" dirty="0" smtClean="0"/>
              <a:t>{OTP}</a:t>
            </a:r>
            <a:endParaRPr lang="en-IN" sz="1600" dirty="0"/>
          </a:p>
        </p:txBody>
      </p:sp>
      <p:sp>
        <p:nvSpPr>
          <p:cNvPr id="28" name="TextBox 27"/>
          <p:cNvSpPr txBox="1"/>
          <p:nvPr/>
        </p:nvSpPr>
        <p:spPr>
          <a:xfrm>
            <a:off x="1528550" y="2947044"/>
            <a:ext cx="3014169" cy="369332"/>
          </a:xfrm>
          <a:prstGeom prst="rect">
            <a:avLst/>
          </a:prstGeom>
          <a:noFill/>
        </p:spPr>
        <p:txBody>
          <a:bodyPr wrap="square" rtlCol="0">
            <a:spAutoFit/>
          </a:bodyPr>
          <a:lstStyle/>
          <a:p>
            <a:r>
              <a:rPr lang="en-US" dirty="0" smtClean="0">
                <a:solidFill>
                  <a:srgbClr val="FF0000"/>
                </a:solidFill>
              </a:rPr>
              <a:t>(http response)</a:t>
            </a:r>
            <a:endParaRPr lang="en-IN" dirty="0">
              <a:solidFill>
                <a:srgbClr val="FF0000"/>
              </a:solidFill>
            </a:endParaRPr>
          </a:p>
        </p:txBody>
      </p:sp>
      <p:cxnSp>
        <p:nvCxnSpPr>
          <p:cNvPr id="17" name="Straight Arrow Connector 16"/>
          <p:cNvCxnSpPr/>
          <p:nvPr/>
        </p:nvCxnSpPr>
        <p:spPr>
          <a:xfrm>
            <a:off x="1230372" y="3503251"/>
            <a:ext cx="1" cy="50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613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APP Development</a:t>
            </a:r>
            <a:endParaRPr lang="en-IN" b="1" u="sng" dirty="0"/>
          </a:p>
        </p:txBody>
      </p:sp>
      <p:sp>
        <p:nvSpPr>
          <p:cNvPr id="3" name="Content Placeholder 2"/>
          <p:cNvSpPr>
            <a:spLocks noGrp="1"/>
          </p:cNvSpPr>
          <p:nvPr>
            <p:ph idx="1"/>
          </p:nvPr>
        </p:nvSpPr>
        <p:spPr/>
        <p:txBody>
          <a:bodyPr/>
          <a:lstStyle/>
          <a:p>
            <a:r>
              <a:rPr lang="en-IN" dirty="0" smtClean="0"/>
              <a:t>Apps will be built in MIT APP Inventor .</a:t>
            </a:r>
          </a:p>
          <a:p>
            <a:r>
              <a:rPr lang="en-IN" dirty="0" smtClean="0"/>
              <a:t>Conductor App will be communicating directly to Gateway and User App will get information from Cloud Database.</a:t>
            </a:r>
          </a:p>
          <a:p>
            <a:r>
              <a:rPr lang="en-IN" dirty="0" smtClean="0"/>
              <a:t>MIT APP Inventor:</a:t>
            </a:r>
          </a:p>
          <a:p>
            <a:pPr lvl="1"/>
            <a:r>
              <a:rPr lang="en-IN" dirty="0" smtClean="0"/>
              <a:t>GUI for App development.</a:t>
            </a:r>
          </a:p>
          <a:p>
            <a:pPr lvl="1"/>
            <a:r>
              <a:rPr lang="en-IN" dirty="0" smtClean="0"/>
              <a:t>No coding Required.</a:t>
            </a:r>
          </a:p>
          <a:p>
            <a:pPr lvl="1"/>
            <a:r>
              <a:rPr lang="en-IN" dirty="0" smtClean="0"/>
              <a:t>Free to use</a:t>
            </a:r>
            <a:endParaRPr lang="en-IN" dirty="0"/>
          </a:p>
        </p:txBody>
      </p:sp>
      <p:pic>
        <p:nvPicPr>
          <p:cNvPr id="2050" name="Picture 2" descr="Hour of Code with MIT App Inven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666" y="3626939"/>
            <a:ext cx="3588270" cy="251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2850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App1(For interaction with database)	</a:t>
            </a:r>
            <a:endParaRPr lang="en-IN" dirty="0"/>
          </a:p>
        </p:txBody>
      </p:sp>
      <p:sp>
        <p:nvSpPr>
          <p:cNvPr id="3" name="Content Placeholder 2"/>
          <p:cNvSpPr>
            <a:spLocks noGrp="1"/>
          </p:cNvSpPr>
          <p:nvPr>
            <p:ph idx="1"/>
          </p:nvPr>
        </p:nvSpPr>
        <p:spPr/>
        <p:txBody>
          <a:bodyPr/>
          <a:lstStyle/>
          <a:p>
            <a:r>
              <a:rPr lang="en-IN" dirty="0" smtClean="0"/>
              <a:t>This app is able to insert new documents to </a:t>
            </a:r>
            <a:r>
              <a:rPr lang="en-IN" dirty="0" err="1" smtClean="0"/>
              <a:t>Luggage_Data</a:t>
            </a:r>
            <a:r>
              <a:rPr lang="en-IN" dirty="0" smtClean="0"/>
              <a:t> collection of ASSET_INFO database</a:t>
            </a:r>
          </a:p>
          <a:p>
            <a:r>
              <a:rPr lang="en-IN" dirty="0" smtClean="0"/>
              <a:t>It is also helpful for reading, updating values of fields of documents in the same database.</a:t>
            </a:r>
          </a:p>
          <a:p>
            <a:endParaRPr lang="en-IN" dirty="0" smtClean="0"/>
          </a:p>
          <a:p>
            <a:endParaRPr lang="en-IN" dirty="0"/>
          </a:p>
        </p:txBody>
      </p:sp>
    </p:spTree>
    <p:extLst>
      <p:ext uri="{BB962C8B-B14F-4D97-AF65-F5344CB8AC3E}">
        <p14:creationId xmlns:p14="http://schemas.microsoft.com/office/powerpoint/2010/main" val="103170381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51631" y="101750"/>
            <a:ext cx="5377218" cy="6707805"/>
          </a:xfrm>
          <a:prstGeom prst="rect">
            <a:avLst/>
          </a:prstGeom>
        </p:spPr>
      </p:pic>
    </p:spTree>
    <p:extLst>
      <p:ext uri="{BB962C8B-B14F-4D97-AF65-F5344CB8AC3E}">
        <p14:creationId xmlns:p14="http://schemas.microsoft.com/office/powerpoint/2010/main" val="1179824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7309" t="3472" r="-3139" b="62432"/>
          <a:stretch/>
        </p:blipFill>
        <p:spPr>
          <a:xfrm>
            <a:off x="614149" y="0"/>
            <a:ext cx="11468669" cy="5726989"/>
          </a:xfrm>
          <a:prstGeom prst="rect">
            <a:avLst/>
          </a:prstGeom>
        </p:spPr>
      </p:pic>
    </p:spTree>
    <p:extLst>
      <p:ext uri="{BB962C8B-B14F-4D97-AF65-F5344CB8AC3E}">
        <p14:creationId xmlns:p14="http://schemas.microsoft.com/office/powerpoint/2010/main" val="22144216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6219" r="67578" b="30348"/>
          <a:stretch/>
        </p:blipFill>
        <p:spPr>
          <a:xfrm>
            <a:off x="-743796" y="1282890"/>
            <a:ext cx="5471642" cy="3398292"/>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537" t="38409" r="17000" b="-1"/>
          <a:stretch/>
        </p:blipFill>
        <p:spPr>
          <a:xfrm>
            <a:off x="4435521" y="504967"/>
            <a:ext cx="7604737" cy="5943598"/>
          </a:xfrm>
          <a:prstGeom prst="rect">
            <a:avLst/>
          </a:prstGeom>
        </p:spPr>
      </p:pic>
    </p:spTree>
    <p:extLst>
      <p:ext uri="{BB962C8B-B14F-4D97-AF65-F5344CB8AC3E}">
        <p14:creationId xmlns:p14="http://schemas.microsoft.com/office/powerpoint/2010/main" val="39106049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6637" r="66800" b="73487"/>
          <a:stretch/>
        </p:blipFill>
        <p:spPr>
          <a:xfrm>
            <a:off x="245660" y="245658"/>
            <a:ext cx="5178153" cy="2988861"/>
          </a:xfrm>
          <a:prstGeom prst="rect">
            <a:avLst/>
          </a:prstGeom>
        </p:spPr>
      </p:pic>
    </p:spTree>
    <p:extLst>
      <p:ext uri="{BB962C8B-B14F-4D97-AF65-F5344CB8AC3E}">
        <p14:creationId xmlns:p14="http://schemas.microsoft.com/office/powerpoint/2010/main" val="31330518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User App</a:t>
            </a:r>
            <a:endParaRPr lang="en-IN" dirty="0"/>
          </a:p>
        </p:txBody>
      </p:sp>
      <p:sp>
        <p:nvSpPr>
          <p:cNvPr id="3" name="Content Placeholder 2"/>
          <p:cNvSpPr>
            <a:spLocks noGrp="1"/>
          </p:cNvSpPr>
          <p:nvPr>
            <p:ph idx="1"/>
          </p:nvPr>
        </p:nvSpPr>
        <p:spPr/>
        <p:txBody>
          <a:bodyPr/>
          <a:lstStyle/>
          <a:p>
            <a:r>
              <a:rPr lang="en-IN" dirty="0" smtClean="0"/>
              <a:t>This app allows user to register and add an entry in collection “</a:t>
            </a:r>
            <a:r>
              <a:rPr lang="en-IN" dirty="0" err="1" smtClean="0"/>
              <a:t>New_Luggage_data</a:t>
            </a:r>
            <a:r>
              <a:rPr lang="en-IN" dirty="0" smtClean="0"/>
              <a:t>” of database “ASSET_INFO”.</a:t>
            </a:r>
          </a:p>
          <a:p>
            <a:r>
              <a:rPr lang="en-IN" dirty="0" smtClean="0"/>
              <a:t>Users are required to Scan QR code provided in Tags for registration with a valid id</a:t>
            </a:r>
          </a:p>
          <a:p>
            <a:r>
              <a:rPr lang="en-IN" dirty="0" smtClean="0"/>
              <a:t>After registration User gets connected to Database automatically and the monitoring screen is displayed in mobile</a:t>
            </a:r>
          </a:p>
          <a:p>
            <a:r>
              <a:rPr lang="en-IN" dirty="0" smtClean="0"/>
              <a:t>In case of any crash or something the user also has the option for directly connecting to database if they have already registered</a:t>
            </a:r>
            <a:r>
              <a:rPr lang="en-IN" dirty="0"/>
              <a:t> </a:t>
            </a:r>
            <a:r>
              <a:rPr lang="en-IN" dirty="0" smtClean="0"/>
              <a:t>by choosing the connect option in App</a:t>
            </a:r>
          </a:p>
        </p:txBody>
      </p:sp>
    </p:spTree>
    <p:extLst>
      <p:ext uri="{BB962C8B-B14F-4D97-AF65-F5344CB8AC3E}">
        <p14:creationId xmlns:p14="http://schemas.microsoft.com/office/powerpoint/2010/main" val="37730230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3080" y="1353835"/>
            <a:ext cx="4267826" cy="5127683"/>
          </a:xfrm>
          <a:prstGeom prst="rect">
            <a:avLst/>
          </a:prstGeom>
        </p:spPr>
      </p:pic>
      <p:pic>
        <p:nvPicPr>
          <p:cNvPr id="5" name="Picture 4"/>
          <p:cNvPicPr>
            <a:picLocks noChangeAspect="1"/>
          </p:cNvPicPr>
          <p:nvPr/>
        </p:nvPicPr>
        <p:blipFill>
          <a:blip r:embed="rId3"/>
          <a:stretch>
            <a:fillRect/>
          </a:stretch>
        </p:blipFill>
        <p:spPr>
          <a:xfrm>
            <a:off x="5123003" y="1847800"/>
            <a:ext cx="6218286" cy="4139751"/>
          </a:xfrm>
          <a:prstGeom prst="rect">
            <a:avLst/>
          </a:prstGeom>
        </p:spPr>
      </p:pic>
      <p:sp>
        <p:nvSpPr>
          <p:cNvPr id="6" name="TextBox 5"/>
          <p:cNvSpPr txBox="1"/>
          <p:nvPr/>
        </p:nvSpPr>
        <p:spPr>
          <a:xfrm>
            <a:off x="2920621" y="286603"/>
            <a:ext cx="1806520" cy="646331"/>
          </a:xfrm>
          <a:prstGeom prst="rect">
            <a:avLst/>
          </a:prstGeom>
          <a:noFill/>
        </p:spPr>
        <p:txBody>
          <a:bodyPr wrap="none" rtlCol="0">
            <a:spAutoFit/>
          </a:bodyPr>
          <a:lstStyle/>
          <a:p>
            <a:r>
              <a:rPr lang="en-IN" sz="3600" b="1" dirty="0" smtClean="0"/>
              <a:t>Screen 1</a:t>
            </a:r>
            <a:endParaRPr lang="en-IN" sz="3600" b="1" dirty="0"/>
          </a:p>
        </p:txBody>
      </p:sp>
    </p:spTree>
    <p:extLst>
      <p:ext uri="{BB962C8B-B14F-4D97-AF65-F5344CB8AC3E}">
        <p14:creationId xmlns:p14="http://schemas.microsoft.com/office/powerpoint/2010/main" val="399673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93907" cy="781287"/>
          </a:xfrm>
        </p:spPr>
        <p:txBody>
          <a:bodyPr/>
          <a:lstStyle/>
          <a:p>
            <a:r>
              <a:rPr lang="en-IN" dirty="0" smtClean="0"/>
              <a:t>Meet 16_May		</a:t>
            </a:r>
            <a:endParaRPr lang="en-IN" dirty="0"/>
          </a:p>
        </p:txBody>
      </p:sp>
      <p:sp>
        <p:nvSpPr>
          <p:cNvPr id="3" name="Content Placeholder 2"/>
          <p:cNvSpPr>
            <a:spLocks noGrp="1"/>
          </p:cNvSpPr>
          <p:nvPr>
            <p:ph idx="1"/>
          </p:nvPr>
        </p:nvSpPr>
        <p:spPr>
          <a:xfrm>
            <a:off x="423081" y="1146412"/>
            <a:ext cx="11627892" cy="5609230"/>
          </a:xfrm>
        </p:spPr>
        <p:txBody>
          <a:bodyPr>
            <a:noAutofit/>
          </a:bodyPr>
          <a:lstStyle/>
          <a:p>
            <a:pPr algn="just"/>
            <a:r>
              <a:rPr lang="en-IN" dirty="0" smtClean="0"/>
              <a:t>Learned about GPS Module and tried interfacing it with </a:t>
            </a:r>
            <a:r>
              <a:rPr lang="en-IN" dirty="0" err="1" smtClean="0"/>
              <a:t>Arduino</a:t>
            </a:r>
            <a:r>
              <a:rPr lang="en-IN" dirty="0" smtClean="0"/>
              <a:t> UNO</a:t>
            </a:r>
          </a:p>
          <a:p>
            <a:pPr algn="just"/>
            <a:r>
              <a:rPr lang="en-IN" dirty="0" smtClean="0"/>
              <a:t>Performed Experiments and received values of longitude and latitude and also successfully opened </a:t>
            </a:r>
            <a:r>
              <a:rPr lang="en-IN" dirty="0" err="1" smtClean="0"/>
              <a:t>google</a:t>
            </a:r>
            <a:r>
              <a:rPr lang="en-IN" dirty="0" smtClean="0"/>
              <a:t> map location using those values</a:t>
            </a:r>
          </a:p>
          <a:p>
            <a:pPr algn="just"/>
            <a:r>
              <a:rPr lang="en-US" dirty="0" smtClean="0"/>
              <a:t>Tried to merge Gateway-GSM-GPS in ESP32 code, but there is some problem</a:t>
            </a:r>
          </a:p>
          <a:p>
            <a:pPr algn="just"/>
            <a:r>
              <a:rPr lang="en-US" dirty="0" smtClean="0"/>
              <a:t>Modified Study Phase and Design Phase in Thesis Report</a:t>
            </a:r>
          </a:p>
          <a:p>
            <a:pPr algn="just"/>
            <a:r>
              <a:rPr lang="en-US" dirty="0" smtClean="0"/>
              <a:t>While merging GSM module functionality in Gateway code,  the code was not running well and there was a problem in sending http requests in ESP32</a:t>
            </a:r>
          </a:p>
          <a:p>
            <a:pPr algn="just"/>
            <a:r>
              <a:rPr lang="en-US" dirty="0" smtClean="0"/>
              <a:t>There was a problem using Software serial library with ESP32 and was not recommended to use as per internet sources, therefore the problem was solved by using Hardware serial setup instead of software serial setup. We can reconfigure the UART pins to any of GPIO pins using Hardware serial setup</a:t>
            </a:r>
          </a:p>
          <a:p>
            <a:pPr marL="0" indent="0" algn="just">
              <a:buNone/>
            </a:pPr>
            <a:endParaRPr lang="en-IN" dirty="0" smtClean="0"/>
          </a:p>
          <a:p>
            <a:pPr algn="just"/>
            <a:endParaRPr lang="en-IN" dirty="0"/>
          </a:p>
        </p:txBody>
      </p:sp>
    </p:spTree>
    <p:extLst>
      <p:ext uri="{BB962C8B-B14F-4D97-AF65-F5344CB8AC3E}">
        <p14:creationId xmlns:p14="http://schemas.microsoft.com/office/powerpoint/2010/main" val="71204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9977" y="235259"/>
            <a:ext cx="9144000" cy="2387600"/>
          </a:xfrm>
        </p:spPr>
        <p:txBody>
          <a:bodyPr/>
          <a:lstStyle/>
          <a:p>
            <a:r>
              <a:rPr lang="en-IN" dirty="0" smtClean="0"/>
              <a:t>Meet 19_Nov</a:t>
            </a:r>
            <a:endParaRPr lang="en-IN" dirty="0"/>
          </a:p>
        </p:txBody>
      </p:sp>
      <p:sp>
        <p:nvSpPr>
          <p:cNvPr id="3" name="TextBox 2"/>
          <p:cNvSpPr txBox="1"/>
          <p:nvPr/>
        </p:nvSpPr>
        <p:spPr>
          <a:xfrm>
            <a:off x="1569493" y="3766781"/>
            <a:ext cx="8911988" cy="2308324"/>
          </a:xfrm>
          <a:prstGeom prst="rect">
            <a:avLst/>
          </a:prstGeom>
          <a:noFill/>
        </p:spPr>
        <p:txBody>
          <a:bodyPr wrap="square" rtlCol="0">
            <a:spAutoFit/>
          </a:bodyPr>
          <a:lstStyle/>
          <a:p>
            <a:pPr marL="285750" indent="-285750">
              <a:buFont typeface="Arial" panose="020B0604020202020204" pitchFamily="34" charset="0"/>
              <a:buChar char="•"/>
            </a:pPr>
            <a:r>
              <a:rPr lang="en-IN" dirty="0" smtClean="0"/>
              <a:t>Project Seminar </a:t>
            </a:r>
            <a:r>
              <a:rPr lang="en-IN" dirty="0" err="1" smtClean="0"/>
              <a:t>ppt</a:t>
            </a:r>
            <a:endParaRPr lang="en-IN" dirty="0" smtClean="0"/>
          </a:p>
          <a:p>
            <a:pPr marL="285750" indent="-285750">
              <a:buFont typeface="Arial" panose="020B0604020202020204" pitchFamily="34" charset="0"/>
              <a:buChar char="•"/>
            </a:pPr>
            <a:r>
              <a:rPr lang="en-IN" dirty="0" smtClean="0"/>
              <a:t>MongoDB database Creation</a:t>
            </a:r>
          </a:p>
          <a:p>
            <a:pPr marL="285750" indent="-285750">
              <a:buFont typeface="Arial" panose="020B0604020202020204" pitchFamily="34" charset="0"/>
              <a:buChar char="•"/>
            </a:pPr>
            <a:r>
              <a:rPr lang="en-IN" dirty="0" smtClean="0"/>
              <a:t>MongoDB Compass(GUI And Shell) </a:t>
            </a:r>
          </a:p>
          <a:p>
            <a:pPr marL="285750" indent="-285750">
              <a:buFont typeface="Arial" panose="020B0604020202020204" pitchFamily="34" charset="0"/>
              <a:buChar char="•"/>
            </a:pPr>
            <a:r>
              <a:rPr lang="en-IN" dirty="0"/>
              <a:t>MongoDB Atlas </a:t>
            </a:r>
          </a:p>
          <a:p>
            <a:pPr marL="285750" indent="-285750">
              <a:buFont typeface="Arial" panose="020B0604020202020204" pitchFamily="34" charset="0"/>
              <a:buChar char="•"/>
            </a:pPr>
            <a:r>
              <a:rPr lang="en-IN" dirty="0" smtClean="0"/>
              <a:t>ESP32 as i-Beacon</a:t>
            </a:r>
          </a:p>
          <a:p>
            <a:pPr marL="285750" indent="-285750">
              <a:buFont typeface="Arial" panose="020B0604020202020204" pitchFamily="34" charset="0"/>
              <a:buChar char="•"/>
            </a:pPr>
            <a:r>
              <a:rPr lang="en-IN" dirty="0"/>
              <a:t>App for updating document in MongoDB (in progress</a:t>
            </a:r>
            <a:r>
              <a:rPr lang="en-IN" dirty="0" smtClean="0"/>
              <a:t>)</a:t>
            </a:r>
          </a:p>
          <a:p>
            <a:pPr marL="285750" indent="-285750">
              <a:buFont typeface="Arial" panose="020B0604020202020204" pitchFamily="34" charset="0"/>
              <a:buChar char="•"/>
            </a:pPr>
            <a:r>
              <a:rPr lang="en-IN" dirty="0" smtClean="0"/>
              <a:t>ESP32 as client(in progress)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4129613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16094" y="1239127"/>
            <a:ext cx="4500051" cy="5481681"/>
          </a:xfrm>
          <a:prstGeom prst="rect">
            <a:avLst/>
          </a:prstGeom>
        </p:spPr>
      </p:pic>
      <p:sp>
        <p:nvSpPr>
          <p:cNvPr id="6" name="TextBox 5"/>
          <p:cNvSpPr txBox="1"/>
          <p:nvPr/>
        </p:nvSpPr>
        <p:spPr>
          <a:xfrm>
            <a:off x="3116094" y="177421"/>
            <a:ext cx="3822457" cy="646331"/>
          </a:xfrm>
          <a:prstGeom prst="rect">
            <a:avLst/>
          </a:prstGeom>
          <a:noFill/>
        </p:spPr>
        <p:txBody>
          <a:bodyPr wrap="none" rtlCol="0">
            <a:spAutoFit/>
          </a:bodyPr>
          <a:lstStyle/>
          <a:p>
            <a:r>
              <a:rPr lang="en-IN" sz="3600" b="1" dirty="0" smtClean="0"/>
              <a:t>Screen : </a:t>
            </a:r>
            <a:r>
              <a:rPr lang="en-IN" sz="3600" b="1" dirty="0" err="1" smtClean="0"/>
              <a:t>Add_Entry</a:t>
            </a:r>
            <a:endParaRPr lang="en-IN" sz="3600" b="1" dirty="0"/>
          </a:p>
        </p:txBody>
      </p:sp>
    </p:spTree>
    <p:extLst>
      <p:ext uri="{BB962C8B-B14F-4D97-AF65-F5344CB8AC3E}">
        <p14:creationId xmlns:p14="http://schemas.microsoft.com/office/powerpoint/2010/main" val="19112980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829" y="0"/>
            <a:ext cx="7915702" cy="6861356"/>
          </a:xfrm>
          <a:prstGeom prst="rect">
            <a:avLst/>
          </a:prstGeom>
        </p:spPr>
      </p:pic>
    </p:spTree>
    <p:extLst>
      <p:ext uri="{BB962C8B-B14F-4D97-AF65-F5344CB8AC3E}">
        <p14:creationId xmlns:p14="http://schemas.microsoft.com/office/powerpoint/2010/main" val="38322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6729" y="535301"/>
            <a:ext cx="6853120" cy="5374180"/>
          </a:xfrm>
          <a:prstGeom prst="rect">
            <a:avLst/>
          </a:prstGeom>
        </p:spPr>
      </p:pic>
    </p:spTree>
    <p:extLst>
      <p:ext uri="{BB962C8B-B14F-4D97-AF65-F5344CB8AC3E}">
        <p14:creationId xmlns:p14="http://schemas.microsoft.com/office/powerpoint/2010/main" val="2087423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852" y="172633"/>
            <a:ext cx="7567372" cy="4249241"/>
          </a:xfrm>
          <a:prstGeom prst="rect">
            <a:avLst/>
          </a:prstGeom>
        </p:spPr>
      </p:pic>
      <p:pic>
        <p:nvPicPr>
          <p:cNvPr id="5" name="Picture 4"/>
          <p:cNvPicPr>
            <a:picLocks noChangeAspect="1"/>
          </p:cNvPicPr>
          <p:nvPr/>
        </p:nvPicPr>
        <p:blipFill>
          <a:blip r:embed="rId3"/>
          <a:stretch>
            <a:fillRect/>
          </a:stretch>
        </p:blipFill>
        <p:spPr>
          <a:xfrm>
            <a:off x="5261975" y="3357349"/>
            <a:ext cx="6676927" cy="3302758"/>
          </a:xfrm>
          <a:prstGeom prst="rect">
            <a:avLst/>
          </a:prstGeom>
        </p:spPr>
      </p:pic>
    </p:spTree>
    <p:extLst>
      <p:ext uri="{BB962C8B-B14F-4D97-AF65-F5344CB8AC3E}">
        <p14:creationId xmlns:p14="http://schemas.microsoft.com/office/powerpoint/2010/main" val="41381329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24290" y="1629265"/>
            <a:ext cx="6967710" cy="4198329"/>
          </a:xfrm>
          <a:prstGeom prst="rect">
            <a:avLst/>
          </a:prstGeom>
        </p:spPr>
      </p:pic>
      <p:pic>
        <p:nvPicPr>
          <p:cNvPr id="5" name="Picture 4"/>
          <p:cNvPicPr>
            <a:picLocks noChangeAspect="1"/>
          </p:cNvPicPr>
          <p:nvPr/>
        </p:nvPicPr>
        <p:blipFill rotWithShape="1">
          <a:blip r:embed="rId3"/>
          <a:srcRect l="8727" t="2423" r="20458" b="1"/>
          <a:stretch/>
        </p:blipFill>
        <p:spPr>
          <a:xfrm>
            <a:off x="109183" y="1241946"/>
            <a:ext cx="3875964" cy="5351540"/>
          </a:xfrm>
          <a:prstGeom prst="rect">
            <a:avLst/>
          </a:prstGeom>
        </p:spPr>
      </p:pic>
      <p:sp>
        <p:nvSpPr>
          <p:cNvPr id="6" name="TextBox 5"/>
          <p:cNvSpPr txBox="1"/>
          <p:nvPr/>
        </p:nvSpPr>
        <p:spPr>
          <a:xfrm>
            <a:off x="2552131" y="518615"/>
            <a:ext cx="3850670" cy="523220"/>
          </a:xfrm>
          <a:prstGeom prst="rect">
            <a:avLst/>
          </a:prstGeom>
          <a:noFill/>
        </p:spPr>
        <p:txBody>
          <a:bodyPr wrap="none" rtlCol="0">
            <a:spAutoFit/>
          </a:bodyPr>
          <a:lstStyle/>
          <a:p>
            <a:r>
              <a:rPr lang="en-IN" sz="2800" b="1" dirty="0" smtClean="0"/>
              <a:t>Screen : </a:t>
            </a:r>
            <a:r>
              <a:rPr lang="en-IN" sz="2800" b="1" dirty="0" err="1" smtClean="0"/>
              <a:t>Screen_Connect</a:t>
            </a:r>
            <a:endParaRPr lang="en-IN" sz="2800" b="1" dirty="0"/>
          </a:p>
        </p:txBody>
      </p:sp>
    </p:spTree>
    <p:extLst>
      <p:ext uri="{BB962C8B-B14F-4D97-AF65-F5344CB8AC3E}">
        <p14:creationId xmlns:p14="http://schemas.microsoft.com/office/powerpoint/2010/main" val="25664244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899" y="1228299"/>
            <a:ext cx="3508957" cy="5530297"/>
          </a:xfrm>
          <a:prstGeom prst="rect">
            <a:avLst/>
          </a:prstGeom>
        </p:spPr>
      </p:pic>
      <p:sp>
        <p:nvSpPr>
          <p:cNvPr id="5" name="TextBox 4"/>
          <p:cNvSpPr txBox="1"/>
          <p:nvPr/>
        </p:nvSpPr>
        <p:spPr>
          <a:xfrm>
            <a:off x="3480179" y="341194"/>
            <a:ext cx="4180503" cy="584775"/>
          </a:xfrm>
          <a:prstGeom prst="rect">
            <a:avLst/>
          </a:prstGeom>
          <a:noFill/>
        </p:spPr>
        <p:txBody>
          <a:bodyPr wrap="none" rtlCol="0">
            <a:spAutoFit/>
          </a:bodyPr>
          <a:lstStyle/>
          <a:p>
            <a:r>
              <a:rPr lang="en-IN" sz="3200" b="1" dirty="0" smtClean="0"/>
              <a:t>Screen : </a:t>
            </a:r>
            <a:r>
              <a:rPr lang="en-IN" sz="3200" b="1" dirty="0" err="1" smtClean="0"/>
              <a:t>Screen_Mongo</a:t>
            </a:r>
            <a:endParaRPr lang="en-IN" sz="3200" b="1" dirty="0"/>
          </a:p>
        </p:txBody>
      </p:sp>
      <p:pic>
        <p:nvPicPr>
          <p:cNvPr id="9" name="Picture 8"/>
          <p:cNvPicPr>
            <a:picLocks noChangeAspect="1"/>
          </p:cNvPicPr>
          <p:nvPr/>
        </p:nvPicPr>
        <p:blipFill rotWithShape="1">
          <a:blip r:embed="rId3"/>
          <a:srcRect b="13885"/>
          <a:stretch/>
        </p:blipFill>
        <p:spPr>
          <a:xfrm>
            <a:off x="7779224" y="224565"/>
            <a:ext cx="3589361" cy="6530483"/>
          </a:xfrm>
          <a:prstGeom prst="rect">
            <a:avLst/>
          </a:prstGeom>
        </p:spPr>
      </p:pic>
      <p:cxnSp>
        <p:nvCxnSpPr>
          <p:cNvPr id="11" name="Straight Arrow Connector 10"/>
          <p:cNvCxnSpPr/>
          <p:nvPr/>
        </p:nvCxnSpPr>
        <p:spPr>
          <a:xfrm flipV="1">
            <a:off x="6974006" y="1583140"/>
            <a:ext cx="132383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loud 11"/>
          <p:cNvSpPr/>
          <p:nvPr/>
        </p:nvSpPr>
        <p:spPr>
          <a:xfrm>
            <a:off x="4628075" y="2284544"/>
            <a:ext cx="2564296" cy="1400352"/>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smtClean="0"/>
              <a:t>To be improved</a:t>
            </a:r>
            <a:endParaRPr lang="en-IN" dirty="0"/>
          </a:p>
        </p:txBody>
      </p:sp>
    </p:spTree>
    <p:extLst>
      <p:ext uri="{BB962C8B-B14F-4D97-AF65-F5344CB8AC3E}">
        <p14:creationId xmlns:p14="http://schemas.microsoft.com/office/powerpoint/2010/main" val="30104477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182" y="211181"/>
            <a:ext cx="7474436" cy="4568461"/>
          </a:xfrm>
          <a:prstGeom prst="rect">
            <a:avLst/>
          </a:prstGeom>
        </p:spPr>
      </p:pic>
      <p:pic>
        <p:nvPicPr>
          <p:cNvPr id="3" name="Picture 2"/>
          <p:cNvPicPr>
            <a:picLocks noChangeAspect="1"/>
          </p:cNvPicPr>
          <p:nvPr/>
        </p:nvPicPr>
        <p:blipFill>
          <a:blip r:embed="rId3"/>
          <a:stretch>
            <a:fillRect/>
          </a:stretch>
        </p:blipFill>
        <p:spPr>
          <a:xfrm>
            <a:off x="7002896" y="110285"/>
            <a:ext cx="5189104" cy="4770252"/>
          </a:xfrm>
          <a:prstGeom prst="rect">
            <a:avLst/>
          </a:prstGeom>
        </p:spPr>
      </p:pic>
      <p:pic>
        <p:nvPicPr>
          <p:cNvPr id="4" name="Picture 3"/>
          <p:cNvPicPr>
            <a:picLocks noChangeAspect="1"/>
          </p:cNvPicPr>
          <p:nvPr/>
        </p:nvPicPr>
        <p:blipFill>
          <a:blip r:embed="rId4"/>
          <a:stretch>
            <a:fillRect/>
          </a:stretch>
        </p:blipFill>
        <p:spPr>
          <a:xfrm>
            <a:off x="333423" y="4779642"/>
            <a:ext cx="6244798" cy="2110917"/>
          </a:xfrm>
          <a:prstGeom prst="rect">
            <a:avLst/>
          </a:prstGeom>
        </p:spPr>
      </p:pic>
    </p:spTree>
    <p:extLst>
      <p:ext uri="{BB962C8B-B14F-4D97-AF65-F5344CB8AC3E}">
        <p14:creationId xmlns:p14="http://schemas.microsoft.com/office/powerpoint/2010/main" val="13747878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182" y="183135"/>
            <a:ext cx="8418255" cy="4650827"/>
          </a:xfrm>
          <a:prstGeom prst="rect">
            <a:avLst/>
          </a:prstGeom>
        </p:spPr>
      </p:pic>
      <p:pic>
        <p:nvPicPr>
          <p:cNvPr id="3" name="Picture 2"/>
          <p:cNvPicPr>
            <a:picLocks noChangeAspect="1"/>
          </p:cNvPicPr>
          <p:nvPr/>
        </p:nvPicPr>
        <p:blipFill>
          <a:blip r:embed="rId3"/>
          <a:stretch>
            <a:fillRect/>
          </a:stretch>
        </p:blipFill>
        <p:spPr>
          <a:xfrm>
            <a:off x="109182" y="4657966"/>
            <a:ext cx="5693423" cy="2200034"/>
          </a:xfrm>
          <a:prstGeom prst="rect">
            <a:avLst/>
          </a:prstGeom>
        </p:spPr>
      </p:pic>
    </p:spTree>
    <p:extLst>
      <p:ext uri="{BB962C8B-B14F-4D97-AF65-F5344CB8AC3E}">
        <p14:creationId xmlns:p14="http://schemas.microsoft.com/office/powerpoint/2010/main" val="266256205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3516" y="2538483"/>
            <a:ext cx="6564574" cy="830997"/>
          </a:xfrm>
          <a:prstGeom prst="rect">
            <a:avLst/>
          </a:prstGeom>
          <a:noFill/>
        </p:spPr>
        <p:txBody>
          <a:bodyPr wrap="square" rtlCol="0">
            <a:spAutoFit/>
          </a:bodyPr>
          <a:lstStyle/>
          <a:p>
            <a:r>
              <a:rPr lang="en-IN" sz="4800" dirty="0" smtClean="0"/>
              <a:t>Conductor APP</a:t>
            </a:r>
            <a:endParaRPr lang="en-IN" sz="4800" dirty="0"/>
          </a:p>
        </p:txBody>
      </p:sp>
    </p:spTree>
    <p:extLst>
      <p:ext uri="{BB962C8B-B14F-4D97-AF65-F5344CB8AC3E}">
        <p14:creationId xmlns:p14="http://schemas.microsoft.com/office/powerpoint/2010/main" val="139998797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1319" y="963436"/>
            <a:ext cx="3461125" cy="5340021"/>
          </a:xfrm>
          <a:prstGeom prst="rect">
            <a:avLst/>
          </a:prstGeom>
        </p:spPr>
      </p:pic>
      <p:pic>
        <p:nvPicPr>
          <p:cNvPr id="3" name="Picture 2"/>
          <p:cNvPicPr>
            <a:picLocks noChangeAspect="1"/>
          </p:cNvPicPr>
          <p:nvPr/>
        </p:nvPicPr>
        <p:blipFill rotWithShape="1">
          <a:blip r:embed="rId3"/>
          <a:srcRect r="16612"/>
          <a:stretch/>
        </p:blipFill>
        <p:spPr>
          <a:xfrm>
            <a:off x="4548855" y="1279756"/>
            <a:ext cx="6751491" cy="3660734"/>
          </a:xfrm>
          <a:prstGeom prst="rect">
            <a:avLst/>
          </a:prstGeom>
        </p:spPr>
      </p:pic>
    </p:spTree>
    <p:extLst>
      <p:ext uri="{BB962C8B-B14F-4D97-AF65-F5344CB8AC3E}">
        <p14:creationId xmlns:p14="http://schemas.microsoft.com/office/powerpoint/2010/main" val="2651667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65746" y="2412289"/>
            <a:ext cx="10515600" cy="1325563"/>
          </a:xfrm>
        </p:spPr>
        <p:txBody>
          <a:bodyPr/>
          <a:lstStyle/>
          <a:p>
            <a:r>
              <a:rPr lang="en-IN" b="1" u="sng" dirty="0" smtClean="0"/>
              <a:t>ARCHITECTURE</a:t>
            </a:r>
            <a:endParaRPr lang="en-IN" b="1" u="sng" dirty="0"/>
          </a:p>
        </p:txBody>
      </p:sp>
    </p:spTree>
    <p:extLst>
      <p:ext uri="{BB962C8B-B14F-4D97-AF65-F5344CB8AC3E}">
        <p14:creationId xmlns:p14="http://schemas.microsoft.com/office/powerpoint/2010/main" val="26910653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827" y="826215"/>
            <a:ext cx="3594979" cy="5459042"/>
          </a:xfrm>
          <a:prstGeom prst="rect">
            <a:avLst/>
          </a:prstGeom>
        </p:spPr>
      </p:pic>
      <p:pic>
        <p:nvPicPr>
          <p:cNvPr id="3" name="Picture 2"/>
          <p:cNvPicPr>
            <a:picLocks noChangeAspect="1"/>
          </p:cNvPicPr>
          <p:nvPr/>
        </p:nvPicPr>
        <p:blipFill>
          <a:blip r:embed="rId3"/>
          <a:stretch>
            <a:fillRect/>
          </a:stretch>
        </p:blipFill>
        <p:spPr>
          <a:xfrm>
            <a:off x="4125620" y="826215"/>
            <a:ext cx="7925906" cy="3762900"/>
          </a:xfrm>
          <a:prstGeom prst="rect">
            <a:avLst/>
          </a:prstGeom>
        </p:spPr>
      </p:pic>
    </p:spTree>
    <p:extLst>
      <p:ext uri="{BB962C8B-B14F-4D97-AF65-F5344CB8AC3E}">
        <p14:creationId xmlns:p14="http://schemas.microsoft.com/office/powerpoint/2010/main" val="82673206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7672" y="505907"/>
            <a:ext cx="11251578" cy="5853950"/>
          </a:xfrm>
          <a:prstGeom prst="rect">
            <a:avLst/>
          </a:prstGeom>
        </p:spPr>
      </p:pic>
    </p:spTree>
    <p:extLst>
      <p:ext uri="{BB962C8B-B14F-4D97-AF65-F5344CB8AC3E}">
        <p14:creationId xmlns:p14="http://schemas.microsoft.com/office/powerpoint/2010/main" val="15790832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773" y="594845"/>
            <a:ext cx="3499617" cy="5314636"/>
          </a:xfrm>
          <a:prstGeom prst="rect">
            <a:avLst/>
          </a:prstGeom>
        </p:spPr>
      </p:pic>
      <p:pic>
        <p:nvPicPr>
          <p:cNvPr id="3" name="Picture 2"/>
          <p:cNvPicPr>
            <a:picLocks noChangeAspect="1"/>
          </p:cNvPicPr>
          <p:nvPr/>
        </p:nvPicPr>
        <p:blipFill>
          <a:blip r:embed="rId3"/>
          <a:stretch>
            <a:fillRect/>
          </a:stretch>
        </p:blipFill>
        <p:spPr>
          <a:xfrm>
            <a:off x="4682197" y="967954"/>
            <a:ext cx="6296884" cy="2839771"/>
          </a:xfrm>
          <a:prstGeom prst="rect">
            <a:avLst/>
          </a:prstGeom>
        </p:spPr>
      </p:pic>
      <p:pic>
        <p:nvPicPr>
          <p:cNvPr id="4" name="Picture 3"/>
          <p:cNvPicPr>
            <a:picLocks noChangeAspect="1"/>
          </p:cNvPicPr>
          <p:nvPr/>
        </p:nvPicPr>
        <p:blipFill>
          <a:blip r:embed="rId4"/>
          <a:stretch>
            <a:fillRect/>
          </a:stretch>
        </p:blipFill>
        <p:spPr>
          <a:xfrm>
            <a:off x="4795799" y="3807725"/>
            <a:ext cx="6183282" cy="2817537"/>
          </a:xfrm>
          <a:prstGeom prst="rect">
            <a:avLst/>
          </a:prstGeom>
        </p:spPr>
      </p:pic>
    </p:spTree>
    <p:extLst>
      <p:ext uri="{BB962C8B-B14F-4D97-AF65-F5344CB8AC3E}">
        <p14:creationId xmlns:p14="http://schemas.microsoft.com/office/powerpoint/2010/main" val="203380115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253" y="833544"/>
            <a:ext cx="3597331" cy="5594551"/>
          </a:xfrm>
          <a:prstGeom prst="rect">
            <a:avLst/>
          </a:prstGeom>
        </p:spPr>
      </p:pic>
      <p:pic>
        <p:nvPicPr>
          <p:cNvPr id="3" name="Picture 2"/>
          <p:cNvPicPr>
            <a:picLocks noChangeAspect="1"/>
          </p:cNvPicPr>
          <p:nvPr/>
        </p:nvPicPr>
        <p:blipFill>
          <a:blip r:embed="rId3"/>
          <a:stretch>
            <a:fillRect/>
          </a:stretch>
        </p:blipFill>
        <p:spPr>
          <a:xfrm>
            <a:off x="3913584" y="687183"/>
            <a:ext cx="8173591" cy="2943636"/>
          </a:xfrm>
          <a:prstGeom prst="rect">
            <a:avLst/>
          </a:prstGeom>
        </p:spPr>
      </p:pic>
      <p:pic>
        <p:nvPicPr>
          <p:cNvPr id="4" name="Picture 3"/>
          <p:cNvPicPr>
            <a:picLocks noChangeAspect="1"/>
          </p:cNvPicPr>
          <p:nvPr/>
        </p:nvPicPr>
        <p:blipFill>
          <a:blip r:embed="rId4"/>
          <a:stretch>
            <a:fillRect/>
          </a:stretch>
        </p:blipFill>
        <p:spPr>
          <a:xfrm>
            <a:off x="4056484" y="3766782"/>
            <a:ext cx="5009905" cy="3091218"/>
          </a:xfrm>
          <a:prstGeom prst="rect">
            <a:avLst/>
          </a:prstGeom>
        </p:spPr>
      </p:pic>
    </p:spTree>
    <p:extLst>
      <p:ext uri="{BB962C8B-B14F-4D97-AF65-F5344CB8AC3E}">
        <p14:creationId xmlns:p14="http://schemas.microsoft.com/office/powerpoint/2010/main" val="142098848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4703" y="2879676"/>
            <a:ext cx="5213445" cy="769441"/>
          </a:xfrm>
          <a:prstGeom prst="rect">
            <a:avLst/>
          </a:prstGeom>
          <a:noFill/>
        </p:spPr>
        <p:txBody>
          <a:bodyPr wrap="square" rtlCol="0">
            <a:spAutoFit/>
          </a:bodyPr>
          <a:lstStyle/>
          <a:p>
            <a:r>
              <a:rPr lang="en-IN" sz="4400" b="1" dirty="0" smtClean="0"/>
              <a:t>Modifications</a:t>
            </a:r>
            <a:endParaRPr lang="en-IN" b="1" dirty="0"/>
          </a:p>
        </p:txBody>
      </p:sp>
    </p:spTree>
    <p:extLst>
      <p:ext uri="{BB962C8B-B14F-4D97-AF65-F5344CB8AC3E}">
        <p14:creationId xmlns:p14="http://schemas.microsoft.com/office/powerpoint/2010/main" val="11486650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80012" y="151057"/>
            <a:ext cx="4156890" cy="6477304"/>
          </a:xfrm>
          <a:prstGeom prst="rect">
            <a:avLst/>
          </a:prstGeom>
        </p:spPr>
      </p:pic>
      <p:sp>
        <p:nvSpPr>
          <p:cNvPr id="4" name="Frame 3"/>
          <p:cNvSpPr/>
          <p:nvPr/>
        </p:nvSpPr>
        <p:spPr>
          <a:xfrm>
            <a:off x="3207224" y="1173707"/>
            <a:ext cx="1009934" cy="6960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Frame 4"/>
          <p:cNvSpPr/>
          <p:nvPr/>
        </p:nvSpPr>
        <p:spPr>
          <a:xfrm>
            <a:off x="5563462" y="4258102"/>
            <a:ext cx="441277" cy="504967"/>
          </a:xfrm>
          <a:prstGeom prst="frame">
            <a:avLst>
              <a:gd name="adj1" fmla="val 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Frame 5"/>
          <p:cNvSpPr/>
          <p:nvPr/>
        </p:nvSpPr>
        <p:spPr>
          <a:xfrm>
            <a:off x="6309815" y="1173707"/>
            <a:ext cx="1009934" cy="6960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Frame 6"/>
          <p:cNvSpPr/>
          <p:nvPr/>
        </p:nvSpPr>
        <p:spPr>
          <a:xfrm>
            <a:off x="6454813" y="4763069"/>
            <a:ext cx="441277" cy="504967"/>
          </a:xfrm>
          <a:prstGeom prst="frame">
            <a:avLst>
              <a:gd name="adj1" fmla="val 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9" name="Straight Arrow Connector 8"/>
          <p:cNvCxnSpPr/>
          <p:nvPr/>
        </p:nvCxnSpPr>
        <p:spPr>
          <a:xfrm flipH="1">
            <a:off x="2429301" y="1521725"/>
            <a:ext cx="7779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7319749" y="1521725"/>
            <a:ext cx="7211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2559532" y="4492388"/>
            <a:ext cx="295416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814782" y="5015552"/>
            <a:ext cx="12774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34288" y="1380572"/>
            <a:ext cx="2441775" cy="1200329"/>
          </a:xfrm>
          <a:prstGeom prst="rect">
            <a:avLst/>
          </a:prstGeom>
          <a:noFill/>
        </p:spPr>
        <p:txBody>
          <a:bodyPr wrap="square" rtlCol="0">
            <a:spAutoFit/>
          </a:bodyPr>
          <a:lstStyle/>
          <a:p>
            <a:r>
              <a:rPr lang="en-IN" b="1" dirty="0" smtClean="0"/>
              <a:t>Side Menu:</a:t>
            </a:r>
          </a:p>
          <a:p>
            <a:pPr algn="just"/>
            <a:r>
              <a:rPr lang="en-IN" dirty="0" smtClean="0"/>
              <a:t>When clicked shows a few options for settings, help, </a:t>
            </a:r>
            <a:r>
              <a:rPr lang="en-IN" dirty="0" err="1" smtClean="0"/>
              <a:t>etc</a:t>
            </a:r>
            <a:endParaRPr lang="en-IN" dirty="0"/>
          </a:p>
        </p:txBody>
      </p:sp>
      <p:sp>
        <p:nvSpPr>
          <p:cNvPr id="16" name="TextBox 15"/>
          <p:cNvSpPr txBox="1"/>
          <p:nvPr/>
        </p:nvSpPr>
        <p:spPr>
          <a:xfrm>
            <a:off x="8092258" y="1380572"/>
            <a:ext cx="3699408" cy="646331"/>
          </a:xfrm>
          <a:prstGeom prst="rect">
            <a:avLst/>
          </a:prstGeom>
          <a:noFill/>
        </p:spPr>
        <p:txBody>
          <a:bodyPr wrap="square" rtlCol="0">
            <a:spAutoFit/>
          </a:bodyPr>
          <a:lstStyle/>
          <a:p>
            <a:pPr algn="just"/>
            <a:r>
              <a:rPr lang="en-IN" b="1" dirty="0" smtClean="0"/>
              <a:t>Home:</a:t>
            </a:r>
          </a:p>
          <a:p>
            <a:pPr algn="just"/>
            <a:r>
              <a:rPr lang="en-IN" dirty="0" smtClean="0"/>
              <a:t>Navigates to home screen of app</a:t>
            </a:r>
            <a:endParaRPr lang="en-IN" dirty="0"/>
          </a:p>
        </p:txBody>
      </p:sp>
      <p:sp>
        <p:nvSpPr>
          <p:cNvPr id="17" name="TextBox 16"/>
          <p:cNvSpPr txBox="1"/>
          <p:nvPr/>
        </p:nvSpPr>
        <p:spPr>
          <a:xfrm>
            <a:off x="232013" y="4380931"/>
            <a:ext cx="2444050" cy="1477328"/>
          </a:xfrm>
          <a:prstGeom prst="rect">
            <a:avLst/>
          </a:prstGeom>
          <a:noFill/>
        </p:spPr>
        <p:txBody>
          <a:bodyPr wrap="square" rtlCol="0">
            <a:spAutoFit/>
          </a:bodyPr>
          <a:lstStyle/>
          <a:p>
            <a:pPr algn="just"/>
            <a:r>
              <a:rPr lang="en-IN" b="1" dirty="0" smtClean="0"/>
              <a:t>Drop down menu:</a:t>
            </a:r>
          </a:p>
          <a:p>
            <a:pPr algn="just"/>
            <a:r>
              <a:rPr lang="en-IN" dirty="0" smtClean="0"/>
              <a:t>Helps in selecting beacon number from a list which helps to avoid typing problem</a:t>
            </a:r>
            <a:endParaRPr lang="en-IN" dirty="0"/>
          </a:p>
        </p:txBody>
      </p:sp>
      <p:sp>
        <p:nvSpPr>
          <p:cNvPr id="18" name="TextBox 17"/>
          <p:cNvSpPr txBox="1"/>
          <p:nvPr/>
        </p:nvSpPr>
        <p:spPr>
          <a:xfrm>
            <a:off x="8092258" y="4380931"/>
            <a:ext cx="3699408" cy="1754326"/>
          </a:xfrm>
          <a:prstGeom prst="rect">
            <a:avLst/>
          </a:prstGeom>
          <a:noFill/>
        </p:spPr>
        <p:txBody>
          <a:bodyPr wrap="square" rtlCol="0">
            <a:spAutoFit/>
          </a:bodyPr>
          <a:lstStyle/>
          <a:p>
            <a:pPr algn="just"/>
            <a:r>
              <a:rPr lang="en-IN" b="1" dirty="0" smtClean="0"/>
              <a:t>Magnify :</a:t>
            </a:r>
          </a:p>
          <a:p>
            <a:pPr algn="just"/>
            <a:r>
              <a:rPr lang="en-IN" dirty="0" smtClean="0"/>
              <a:t>When clicked shows the complete description of Query result. After getting that information, Conductor gets an option to remove that </a:t>
            </a:r>
            <a:r>
              <a:rPr lang="en-IN" dirty="0" err="1" smtClean="0"/>
              <a:t>Tag_id</a:t>
            </a:r>
            <a:r>
              <a:rPr lang="en-IN" dirty="0" smtClean="0"/>
              <a:t> entry from database.</a:t>
            </a:r>
            <a:endParaRPr lang="en-IN" dirty="0"/>
          </a:p>
        </p:txBody>
      </p:sp>
    </p:spTree>
    <p:extLst>
      <p:ext uri="{BB962C8B-B14F-4D97-AF65-F5344CB8AC3E}">
        <p14:creationId xmlns:p14="http://schemas.microsoft.com/office/powerpoint/2010/main" val="32355053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1191" y="498327"/>
            <a:ext cx="2851169" cy="5041198"/>
          </a:xfrm>
          <a:prstGeom prst="rect">
            <a:avLst/>
          </a:prstGeom>
        </p:spPr>
      </p:pic>
      <p:sp>
        <p:nvSpPr>
          <p:cNvPr id="3" name="TextBox 2"/>
          <p:cNvSpPr txBox="1"/>
          <p:nvPr/>
        </p:nvSpPr>
        <p:spPr>
          <a:xfrm>
            <a:off x="4592469" y="5539525"/>
            <a:ext cx="2688611" cy="461665"/>
          </a:xfrm>
          <a:prstGeom prst="rect">
            <a:avLst/>
          </a:prstGeom>
          <a:noFill/>
        </p:spPr>
        <p:txBody>
          <a:bodyPr wrap="square" rtlCol="0">
            <a:spAutoFit/>
          </a:bodyPr>
          <a:lstStyle/>
          <a:p>
            <a:r>
              <a:rPr lang="en-IN" sz="2400" b="1" dirty="0" smtClean="0"/>
              <a:t>Side Menu options</a:t>
            </a:r>
            <a:endParaRPr lang="en-IN" sz="2400" b="1" dirty="0"/>
          </a:p>
        </p:txBody>
      </p:sp>
      <p:cxnSp>
        <p:nvCxnSpPr>
          <p:cNvPr id="5" name="Straight Arrow Connector 4"/>
          <p:cNvCxnSpPr/>
          <p:nvPr/>
        </p:nvCxnSpPr>
        <p:spPr>
          <a:xfrm>
            <a:off x="7182919" y="791570"/>
            <a:ext cx="11311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7055842" y="3987421"/>
            <a:ext cx="12443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6596193" y="2429302"/>
            <a:ext cx="18218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5366127" y="4874526"/>
            <a:ext cx="293403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8537027" y="606904"/>
            <a:ext cx="3654973" cy="369332"/>
          </a:xfrm>
          <a:prstGeom prst="rect">
            <a:avLst/>
          </a:prstGeom>
          <a:noFill/>
        </p:spPr>
        <p:txBody>
          <a:bodyPr wrap="square" rtlCol="0">
            <a:spAutoFit/>
          </a:bodyPr>
          <a:lstStyle/>
          <a:p>
            <a:r>
              <a:rPr lang="en-IN" b="1" dirty="0" smtClean="0"/>
              <a:t>Close menu Button</a:t>
            </a:r>
            <a:endParaRPr lang="en-IN" b="1" dirty="0"/>
          </a:p>
        </p:txBody>
      </p:sp>
      <p:sp>
        <p:nvSpPr>
          <p:cNvPr id="10" name="TextBox 9"/>
          <p:cNvSpPr txBox="1"/>
          <p:nvPr/>
        </p:nvSpPr>
        <p:spPr>
          <a:xfrm>
            <a:off x="8537027" y="1967637"/>
            <a:ext cx="3439235" cy="923330"/>
          </a:xfrm>
          <a:prstGeom prst="rect">
            <a:avLst/>
          </a:prstGeom>
          <a:noFill/>
        </p:spPr>
        <p:txBody>
          <a:bodyPr wrap="square" rtlCol="0">
            <a:spAutoFit/>
          </a:bodyPr>
          <a:lstStyle/>
          <a:p>
            <a:r>
              <a:rPr lang="en-IN" b="1" dirty="0" smtClean="0"/>
              <a:t>Remove Passenger Entry:</a:t>
            </a:r>
          </a:p>
          <a:p>
            <a:r>
              <a:rPr lang="en-IN" dirty="0" smtClean="0"/>
              <a:t>Used to remove Tag id Directly by asking Tag id</a:t>
            </a:r>
            <a:endParaRPr lang="en-IN" dirty="0"/>
          </a:p>
        </p:txBody>
      </p:sp>
      <p:sp>
        <p:nvSpPr>
          <p:cNvPr id="11" name="TextBox 10"/>
          <p:cNvSpPr txBox="1"/>
          <p:nvPr/>
        </p:nvSpPr>
        <p:spPr>
          <a:xfrm>
            <a:off x="8537027" y="3525756"/>
            <a:ext cx="3309934" cy="923330"/>
          </a:xfrm>
          <a:prstGeom prst="rect">
            <a:avLst/>
          </a:prstGeom>
          <a:noFill/>
        </p:spPr>
        <p:txBody>
          <a:bodyPr wrap="square" rtlCol="0">
            <a:spAutoFit/>
          </a:bodyPr>
          <a:lstStyle/>
          <a:p>
            <a:pPr algn="just"/>
            <a:r>
              <a:rPr lang="en-IN" b="1" dirty="0" smtClean="0"/>
              <a:t>Your Account:</a:t>
            </a:r>
          </a:p>
          <a:p>
            <a:pPr algn="just"/>
            <a:r>
              <a:rPr lang="en-IN" dirty="0" smtClean="0"/>
              <a:t>Provides Account information and options to update it</a:t>
            </a:r>
            <a:endParaRPr lang="en-IN" dirty="0"/>
          </a:p>
        </p:txBody>
      </p:sp>
      <p:sp>
        <p:nvSpPr>
          <p:cNvPr id="12" name="TextBox 11"/>
          <p:cNvSpPr txBox="1"/>
          <p:nvPr/>
        </p:nvSpPr>
        <p:spPr>
          <a:xfrm>
            <a:off x="8537027" y="4551360"/>
            <a:ext cx="3084394" cy="646331"/>
          </a:xfrm>
          <a:prstGeom prst="rect">
            <a:avLst/>
          </a:prstGeom>
          <a:noFill/>
        </p:spPr>
        <p:txBody>
          <a:bodyPr wrap="square" rtlCol="0">
            <a:spAutoFit/>
          </a:bodyPr>
          <a:lstStyle/>
          <a:p>
            <a:r>
              <a:rPr lang="en-IN" b="1" dirty="0" smtClean="0"/>
              <a:t>Sign out:</a:t>
            </a:r>
          </a:p>
          <a:p>
            <a:r>
              <a:rPr lang="en-IN" dirty="0" smtClean="0"/>
              <a:t>Navigates to the login screen</a:t>
            </a:r>
            <a:endParaRPr lang="en-IN" dirty="0"/>
          </a:p>
        </p:txBody>
      </p:sp>
      <p:cxnSp>
        <p:nvCxnSpPr>
          <p:cNvPr id="14" name="Straight Arrow Connector 13"/>
          <p:cNvCxnSpPr/>
          <p:nvPr/>
        </p:nvCxnSpPr>
        <p:spPr>
          <a:xfrm flipH="1">
            <a:off x="3317541" y="1872095"/>
            <a:ext cx="13033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3317541" y="4392240"/>
            <a:ext cx="13033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3317541" y="2736461"/>
            <a:ext cx="13033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77421" y="1241946"/>
            <a:ext cx="3140120" cy="923330"/>
          </a:xfrm>
          <a:prstGeom prst="rect">
            <a:avLst/>
          </a:prstGeom>
          <a:noFill/>
        </p:spPr>
        <p:txBody>
          <a:bodyPr wrap="square" rtlCol="0">
            <a:spAutoFit/>
          </a:bodyPr>
          <a:lstStyle/>
          <a:p>
            <a:pPr algn="just"/>
            <a:r>
              <a:rPr lang="en-IN" b="1" dirty="0" smtClean="0"/>
              <a:t>Remove Employee Account:</a:t>
            </a:r>
          </a:p>
          <a:p>
            <a:pPr algn="just"/>
            <a:r>
              <a:rPr lang="en-IN" dirty="0" smtClean="0"/>
              <a:t>Used to remove Conductor Entry from database</a:t>
            </a:r>
            <a:endParaRPr lang="en-IN" dirty="0"/>
          </a:p>
        </p:txBody>
      </p:sp>
      <p:sp>
        <p:nvSpPr>
          <p:cNvPr id="18" name="TextBox 17"/>
          <p:cNvSpPr txBox="1"/>
          <p:nvPr/>
        </p:nvSpPr>
        <p:spPr>
          <a:xfrm>
            <a:off x="176020" y="2274796"/>
            <a:ext cx="3099177" cy="923330"/>
          </a:xfrm>
          <a:prstGeom prst="rect">
            <a:avLst/>
          </a:prstGeom>
          <a:noFill/>
        </p:spPr>
        <p:txBody>
          <a:bodyPr wrap="square" rtlCol="0">
            <a:spAutoFit/>
          </a:bodyPr>
          <a:lstStyle/>
          <a:p>
            <a:pPr algn="just"/>
            <a:r>
              <a:rPr lang="en-IN" b="1" dirty="0" smtClean="0"/>
              <a:t>Home:</a:t>
            </a:r>
          </a:p>
          <a:p>
            <a:pPr algn="just"/>
            <a:r>
              <a:rPr lang="en-IN" dirty="0" smtClean="0"/>
              <a:t>Used to Navigate to Home Screen</a:t>
            </a:r>
            <a:endParaRPr lang="en-IN" dirty="0"/>
          </a:p>
        </p:txBody>
      </p:sp>
      <p:sp>
        <p:nvSpPr>
          <p:cNvPr id="19" name="TextBox 18"/>
          <p:cNvSpPr txBox="1"/>
          <p:nvPr/>
        </p:nvSpPr>
        <p:spPr>
          <a:xfrm>
            <a:off x="286603" y="3848669"/>
            <a:ext cx="3030938" cy="923330"/>
          </a:xfrm>
          <a:prstGeom prst="rect">
            <a:avLst/>
          </a:prstGeom>
          <a:noFill/>
        </p:spPr>
        <p:txBody>
          <a:bodyPr wrap="square" rtlCol="0">
            <a:spAutoFit/>
          </a:bodyPr>
          <a:lstStyle/>
          <a:p>
            <a:r>
              <a:rPr lang="en-IN" b="1" dirty="0" smtClean="0"/>
              <a:t>Customer Service:</a:t>
            </a:r>
          </a:p>
          <a:p>
            <a:r>
              <a:rPr lang="en-IN" dirty="0" smtClean="0"/>
              <a:t>Provides details to contact to Customer care Service</a:t>
            </a:r>
            <a:endParaRPr lang="en-IN" dirty="0"/>
          </a:p>
        </p:txBody>
      </p:sp>
    </p:spTree>
    <p:extLst>
      <p:ext uri="{BB962C8B-B14F-4D97-AF65-F5344CB8AC3E}">
        <p14:creationId xmlns:p14="http://schemas.microsoft.com/office/powerpoint/2010/main" val="12947908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4645" y="2961564"/>
            <a:ext cx="6701051" cy="584775"/>
          </a:xfrm>
          <a:prstGeom prst="rect">
            <a:avLst/>
          </a:prstGeom>
          <a:noFill/>
        </p:spPr>
        <p:txBody>
          <a:bodyPr wrap="square" rtlCol="0">
            <a:spAutoFit/>
          </a:bodyPr>
          <a:lstStyle/>
          <a:p>
            <a:r>
              <a:rPr lang="en-US" sz="3200" b="1" dirty="0" smtClean="0"/>
              <a:t>OBD SIMULATOR APP</a:t>
            </a:r>
            <a:endParaRPr lang="en-IN" sz="3200" b="1" dirty="0"/>
          </a:p>
        </p:txBody>
      </p:sp>
    </p:spTree>
    <p:extLst>
      <p:ext uri="{BB962C8B-B14F-4D97-AF65-F5344CB8AC3E}">
        <p14:creationId xmlns:p14="http://schemas.microsoft.com/office/powerpoint/2010/main" val="7942846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5971" y="2028259"/>
            <a:ext cx="6866062" cy="3752658"/>
          </a:xfrm>
          <a:prstGeom prst="rect">
            <a:avLst/>
          </a:prstGeom>
        </p:spPr>
      </p:pic>
    </p:spTree>
    <p:extLst>
      <p:ext uri="{BB962C8B-B14F-4D97-AF65-F5344CB8AC3E}">
        <p14:creationId xmlns:p14="http://schemas.microsoft.com/office/powerpoint/2010/main" val="36707654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545" y="906019"/>
            <a:ext cx="11737075" cy="5632311"/>
          </a:xfrm>
          <a:prstGeom prst="rect">
            <a:avLst/>
          </a:prstGeom>
        </p:spPr>
        <p:txBody>
          <a:bodyPr wrap="square">
            <a:spAutoFit/>
          </a:bodyPr>
          <a:lstStyle/>
          <a:p>
            <a:r>
              <a:rPr lang="en-IN" dirty="0"/>
              <a:t>"100":"Continue","101":"Switching protocols","102":"Processing","103":"Early </a:t>
            </a:r>
            <a:r>
              <a:rPr lang="en-IN" dirty="0" smtClean="0"/>
              <a:t>Hints“</a:t>
            </a:r>
          </a:p>
          <a:p>
            <a:endParaRPr lang="en-IN" dirty="0"/>
          </a:p>
          <a:p>
            <a:r>
              <a:rPr lang="en-IN" dirty="0">
                <a:solidFill>
                  <a:srgbClr val="FF0000"/>
                </a:solidFill>
              </a:rPr>
              <a:t>"200":"OK"</a:t>
            </a:r>
            <a:r>
              <a:rPr lang="en-IN" dirty="0"/>
              <a:t>,"201":"Created","202":"Accepted","203":"Non-Authoritative Information","204":"No Content","205":"Reset Content","206":"Partial Content","207":"Multi-Status","208":"Already Reported","226":"IM Used"</a:t>
            </a:r>
          </a:p>
          <a:p>
            <a:endParaRPr lang="en-IN" dirty="0"/>
          </a:p>
          <a:p>
            <a:r>
              <a:rPr lang="en-IN" dirty="0"/>
              <a:t>"300":"Multiple Choices","301":"Moved Permanently","302":"Found Previously Moved Temporarily","303":"See Other","304":"Not Modified","305":"Use Proxy","306":"Switch Proxy","307":"Temporary Redirect","308":"Permanent Redirect"</a:t>
            </a:r>
          </a:p>
          <a:p>
            <a:endParaRPr lang="en-IN" dirty="0"/>
          </a:p>
          <a:p>
            <a:r>
              <a:rPr lang="en-IN" dirty="0"/>
              <a:t>"400":"Bad Request","401":"Unauthorized","402":"Payment Required","403":"Forbidden","404":"Not Found","405":"Method Not Allowed","406":"Not Acceptable","407":"Proxy Authentication Required","408":"Request Timeout","409":"Conflict","410":"Gone","411":"Length Required","412":"Precondition Failed","413":"Payload Too Large","414":"URI Too Long","415":"Unsupported Media Type","416":"Range Not Satisfiable","417":"Expectation Failed","418":"I'm a Teapot","421":"Misdirected Request","422":"Unprocessable Entity","423":"Locked","424":"Failed Dependency","425":"Too Early","426":"Upgrade Required","428":"Precondition Required","429":"Too Many Requests","431":"Request Header Fields Too Large","451":"Unavailable For Legal </a:t>
            </a:r>
            <a:r>
              <a:rPr lang="en-IN" dirty="0" smtClean="0"/>
              <a:t>Reasons“</a:t>
            </a:r>
          </a:p>
          <a:p>
            <a:endParaRPr lang="en-IN" dirty="0"/>
          </a:p>
          <a:p>
            <a:r>
              <a:rPr lang="en-IN" dirty="0"/>
              <a:t>"500":"Internal Server Error","501":"Not Implemented","502":"Bad Gateway","503":"Service Unavailable","504":"Gateway Timeout","505":"HTTP Version Not Supported","506":"Variant Also Negotiates","507":"Insufficient Storage","508":"Loop Detected","510":"Not Extended","511":"Network Authentication Required"</a:t>
            </a:r>
          </a:p>
        </p:txBody>
      </p:sp>
      <p:sp>
        <p:nvSpPr>
          <p:cNvPr id="3" name="TextBox 2"/>
          <p:cNvSpPr txBox="1"/>
          <p:nvPr/>
        </p:nvSpPr>
        <p:spPr>
          <a:xfrm>
            <a:off x="518615" y="177421"/>
            <a:ext cx="10631606" cy="523220"/>
          </a:xfrm>
          <a:prstGeom prst="rect">
            <a:avLst/>
          </a:prstGeom>
          <a:noFill/>
        </p:spPr>
        <p:txBody>
          <a:bodyPr wrap="square" rtlCol="0">
            <a:spAutoFit/>
          </a:bodyPr>
          <a:lstStyle/>
          <a:p>
            <a:r>
              <a:rPr lang="en-US" sz="2800" b="1" dirty="0" smtClean="0"/>
              <a:t>http response codes</a:t>
            </a:r>
            <a:r>
              <a:rPr lang="en-US" sz="2800" dirty="0" smtClean="0"/>
              <a:t>(</a:t>
            </a:r>
            <a:r>
              <a:rPr lang="en-US" dirty="0" smtClean="0"/>
              <a:t>“</a:t>
            </a:r>
            <a:r>
              <a:rPr lang="en-US" dirty="0" err="1" smtClean="0"/>
              <a:t>response_code</a:t>
            </a:r>
            <a:r>
              <a:rPr lang="en-US" dirty="0" smtClean="0"/>
              <a:t>”: “description”</a:t>
            </a:r>
            <a:r>
              <a:rPr lang="en-US" sz="2800" dirty="0" smtClean="0"/>
              <a:t>)</a:t>
            </a:r>
            <a:endParaRPr lang="en-IN" sz="2800" b="1" dirty="0"/>
          </a:p>
        </p:txBody>
      </p:sp>
    </p:spTree>
    <p:extLst>
      <p:ext uri="{BB962C8B-B14F-4D97-AF65-F5344CB8AC3E}">
        <p14:creationId xmlns:p14="http://schemas.microsoft.com/office/powerpoint/2010/main" val="295758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7621" y="4557274"/>
            <a:ext cx="2645392" cy="10749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b="1" dirty="0" smtClean="0"/>
              <a:t>GATEWAY</a:t>
            </a:r>
            <a:endParaRPr lang="en-IN" b="1" dirty="0"/>
          </a:p>
        </p:txBody>
      </p:sp>
      <p:sp>
        <p:nvSpPr>
          <p:cNvPr id="5" name="Rectangle 4"/>
          <p:cNvSpPr/>
          <p:nvPr/>
        </p:nvSpPr>
        <p:spPr>
          <a:xfrm>
            <a:off x="8222477" y="5870812"/>
            <a:ext cx="1984911" cy="724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USER’S APP</a:t>
            </a:r>
            <a:endParaRPr lang="en-IN" dirty="0"/>
          </a:p>
        </p:txBody>
      </p:sp>
      <p:sp>
        <p:nvSpPr>
          <p:cNvPr id="6" name="Rectangle 5"/>
          <p:cNvSpPr/>
          <p:nvPr/>
        </p:nvSpPr>
        <p:spPr>
          <a:xfrm>
            <a:off x="8208830" y="1673470"/>
            <a:ext cx="1984911" cy="7242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CONDUCTOR’S APP</a:t>
            </a:r>
            <a:endParaRPr lang="en-IN" dirty="0"/>
          </a:p>
        </p:txBody>
      </p:sp>
      <p:sp>
        <p:nvSpPr>
          <p:cNvPr id="25" name="Cloud 24"/>
          <p:cNvSpPr/>
          <p:nvPr/>
        </p:nvSpPr>
        <p:spPr>
          <a:xfrm>
            <a:off x="8064604" y="3397817"/>
            <a:ext cx="2431747" cy="13858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t>CLOUD</a:t>
            </a:r>
            <a:endParaRPr lang="en-IN" b="1" dirty="0"/>
          </a:p>
        </p:txBody>
      </p:sp>
      <p:cxnSp>
        <p:nvCxnSpPr>
          <p:cNvPr id="16" name="Straight Arrow Connector 15"/>
          <p:cNvCxnSpPr>
            <a:stCxn id="4" idx="3"/>
          </p:cNvCxnSpPr>
          <p:nvPr/>
        </p:nvCxnSpPr>
        <p:spPr>
          <a:xfrm flipV="1">
            <a:off x="5933013" y="4501304"/>
            <a:ext cx="2275817" cy="5934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280478" y="4782764"/>
            <a:ext cx="0" cy="11245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97390" y="4718251"/>
            <a:ext cx="900751" cy="695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Tags</a:t>
            </a:r>
            <a:endParaRPr lang="en-IN" sz="2800" b="1" dirty="0"/>
          </a:p>
        </p:txBody>
      </p:sp>
      <p:cxnSp>
        <p:nvCxnSpPr>
          <p:cNvPr id="36" name="Straight Arrow Connector 35"/>
          <p:cNvCxnSpPr/>
          <p:nvPr/>
        </p:nvCxnSpPr>
        <p:spPr>
          <a:xfrm>
            <a:off x="2067732" y="5066097"/>
            <a:ext cx="1249726" cy="466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180627" y="2251881"/>
            <a:ext cx="887105" cy="612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ECU</a:t>
            </a:r>
            <a:endParaRPr lang="en-IN" b="1" dirty="0"/>
          </a:p>
        </p:txBody>
      </p:sp>
      <p:sp>
        <p:nvSpPr>
          <p:cNvPr id="40" name="Rectangle 39"/>
          <p:cNvSpPr/>
          <p:nvPr/>
        </p:nvSpPr>
        <p:spPr>
          <a:xfrm>
            <a:off x="3060188" y="2020483"/>
            <a:ext cx="2645392" cy="10749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t>MASTER</a:t>
            </a:r>
            <a:endParaRPr lang="en-IN" sz="2800" b="1" dirty="0" smtClean="0"/>
          </a:p>
          <a:p>
            <a:pPr algn="ctr"/>
            <a:r>
              <a:rPr lang="en-IN" sz="2800" b="1" dirty="0" smtClean="0"/>
              <a:t>GATEWAY</a:t>
            </a:r>
            <a:endParaRPr lang="en-IN" b="1" dirty="0"/>
          </a:p>
        </p:txBody>
      </p:sp>
      <p:cxnSp>
        <p:nvCxnSpPr>
          <p:cNvPr id="41" name="Straight Arrow Connector 40"/>
          <p:cNvCxnSpPr/>
          <p:nvPr/>
        </p:nvCxnSpPr>
        <p:spPr>
          <a:xfrm>
            <a:off x="2094491" y="2557972"/>
            <a:ext cx="938938" cy="466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68847" y="2225333"/>
            <a:ext cx="590226" cy="369332"/>
          </a:xfrm>
          <a:prstGeom prst="rect">
            <a:avLst/>
          </a:prstGeom>
          <a:noFill/>
        </p:spPr>
        <p:txBody>
          <a:bodyPr wrap="none" rtlCol="0">
            <a:spAutoFit/>
          </a:bodyPr>
          <a:lstStyle/>
          <a:p>
            <a:r>
              <a:rPr lang="en-US" dirty="0" smtClean="0"/>
              <a:t>CAN</a:t>
            </a:r>
            <a:endParaRPr lang="en-IN" dirty="0"/>
          </a:p>
        </p:txBody>
      </p:sp>
      <p:sp>
        <p:nvSpPr>
          <p:cNvPr id="43" name="TextBox 42"/>
          <p:cNvSpPr txBox="1"/>
          <p:nvPr/>
        </p:nvSpPr>
        <p:spPr>
          <a:xfrm>
            <a:off x="2308762" y="4728024"/>
            <a:ext cx="519694" cy="369332"/>
          </a:xfrm>
          <a:prstGeom prst="rect">
            <a:avLst/>
          </a:prstGeom>
          <a:noFill/>
        </p:spPr>
        <p:txBody>
          <a:bodyPr wrap="none" rtlCol="0">
            <a:spAutoFit/>
          </a:bodyPr>
          <a:lstStyle/>
          <a:p>
            <a:r>
              <a:rPr lang="en-US" dirty="0" smtClean="0"/>
              <a:t>BLE</a:t>
            </a:r>
            <a:endParaRPr lang="en-IN" dirty="0"/>
          </a:p>
        </p:txBody>
      </p:sp>
      <p:cxnSp>
        <p:nvCxnSpPr>
          <p:cNvPr id="45" name="Straight Arrow Connector 44"/>
          <p:cNvCxnSpPr>
            <a:stCxn id="40" idx="3"/>
          </p:cNvCxnSpPr>
          <p:nvPr/>
        </p:nvCxnSpPr>
        <p:spPr>
          <a:xfrm>
            <a:off x="5705580" y="2557973"/>
            <a:ext cx="2526388" cy="129069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73815" y="2397756"/>
            <a:ext cx="1530459" cy="646331"/>
          </a:xfrm>
          <a:prstGeom prst="rect">
            <a:avLst/>
          </a:prstGeom>
          <a:noFill/>
        </p:spPr>
        <p:txBody>
          <a:bodyPr wrap="square" rtlCol="0">
            <a:spAutoFit/>
          </a:bodyPr>
          <a:lstStyle/>
          <a:p>
            <a:r>
              <a:rPr lang="en-US" dirty="0" smtClean="0"/>
              <a:t>Cellular Network</a:t>
            </a:r>
            <a:endParaRPr lang="en-IN" dirty="0"/>
          </a:p>
        </p:txBody>
      </p:sp>
      <p:sp>
        <p:nvSpPr>
          <p:cNvPr id="50" name="TextBox 49"/>
          <p:cNvSpPr txBox="1"/>
          <p:nvPr/>
        </p:nvSpPr>
        <p:spPr>
          <a:xfrm>
            <a:off x="6182453" y="4234108"/>
            <a:ext cx="1530459" cy="646331"/>
          </a:xfrm>
          <a:prstGeom prst="rect">
            <a:avLst/>
          </a:prstGeom>
          <a:noFill/>
        </p:spPr>
        <p:txBody>
          <a:bodyPr wrap="square" rtlCol="0">
            <a:spAutoFit/>
          </a:bodyPr>
          <a:lstStyle/>
          <a:p>
            <a:r>
              <a:rPr lang="en-US" dirty="0" smtClean="0"/>
              <a:t>Cellular Network</a:t>
            </a:r>
            <a:endParaRPr lang="en-IN" dirty="0"/>
          </a:p>
        </p:txBody>
      </p:sp>
      <p:sp>
        <p:nvSpPr>
          <p:cNvPr id="51" name="TextBox 50"/>
          <p:cNvSpPr txBox="1"/>
          <p:nvPr/>
        </p:nvSpPr>
        <p:spPr>
          <a:xfrm>
            <a:off x="8362147" y="5066096"/>
            <a:ext cx="1530459" cy="646331"/>
          </a:xfrm>
          <a:prstGeom prst="rect">
            <a:avLst/>
          </a:prstGeom>
          <a:noFill/>
        </p:spPr>
        <p:txBody>
          <a:bodyPr wrap="square" rtlCol="0">
            <a:spAutoFit/>
          </a:bodyPr>
          <a:lstStyle/>
          <a:p>
            <a:r>
              <a:rPr lang="en-US" dirty="0" smtClean="0"/>
              <a:t>Cellular Network</a:t>
            </a:r>
            <a:endParaRPr lang="en-IN" dirty="0"/>
          </a:p>
        </p:txBody>
      </p:sp>
      <p:sp>
        <p:nvSpPr>
          <p:cNvPr id="52" name="TextBox 51"/>
          <p:cNvSpPr txBox="1"/>
          <p:nvPr/>
        </p:nvSpPr>
        <p:spPr>
          <a:xfrm>
            <a:off x="8305817" y="2528299"/>
            <a:ext cx="1530459" cy="646331"/>
          </a:xfrm>
          <a:prstGeom prst="rect">
            <a:avLst/>
          </a:prstGeom>
          <a:noFill/>
        </p:spPr>
        <p:txBody>
          <a:bodyPr wrap="square" rtlCol="0">
            <a:spAutoFit/>
          </a:bodyPr>
          <a:lstStyle/>
          <a:p>
            <a:r>
              <a:rPr lang="en-US" dirty="0" smtClean="0"/>
              <a:t>Cellular Network</a:t>
            </a:r>
            <a:endParaRPr lang="en-IN" dirty="0"/>
          </a:p>
        </p:txBody>
      </p:sp>
      <p:cxnSp>
        <p:nvCxnSpPr>
          <p:cNvPr id="53" name="Straight Arrow Connector 52"/>
          <p:cNvCxnSpPr/>
          <p:nvPr/>
        </p:nvCxnSpPr>
        <p:spPr>
          <a:xfrm>
            <a:off x="9282753" y="2412372"/>
            <a:ext cx="0" cy="92939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815152" y="791470"/>
            <a:ext cx="2274222" cy="6624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Mobile phones of user and conductor</a:t>
            </a:r>
            <a:endParaRPr lang="en-IN" dirty="0"/>
          </a:p>
        </p:txBody>
      </p:sp>
      <p:cxnSp>
        <p:nvCxnSpPr>
          <p:cNvPr id="57" name="Straight Arrow Connector 56"/>
          <p:cNvCxnSpPr/>
          <p:nvPr/>
        </p:nvCxnSpPr>
        <p:spPr>
          <a:xfrm flipV="1">
            <a:off x="3538161" y="1471067"/>
            <a:ext cx="0" cy="5926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944729" y="1630836"/>
            <a:ext cx="593432" cy="369332"/>
          </a:xfrm>
          <a:prstGeom prst="rect">
            <a:avLst/>
          </a:prstGeom>
          <a:noFill/>
        </p:spPr>
        <p:txBody>
          <a:bodyPr wrap="none" rtlCol="0">
            <a:spAutoFit/>
          </a:bodyPr>
          <a:lstStyle/>
          <a:p>
            <a:r>
              <a:rPr lang="en-US" dirty="0" smtClean="0"/>
              <a:t>SMS</a:t>
            </a:r>
            <a:endParaRPr lang="en-IN" dirty="0"/>
          </a:p>
        </p:txBody>
      </p:sp>
      <p:sp>
        <p:nvSpPr>
          <p:cNvPr id="59" name="TextBox 58"/>
          <p:cNvSpPr txBox="1"/>
          <p:nvPr/>
        </p:nvSpPr>
        <p:spPr>
          <a:xfrm>
            <a:off x="2222668" y="2626847"/>
            <a:ext cx="674680" cy="369332"/>
          </a:xfrm>
          <a:prstGeom prst="rect">
            <a:avLst/>
          </a:prstGeom>
          <a:noFill/>
        </p:spPr>
        <p:txBody>
          <a:bodyPr wrap="square" rtlCol="0">
            <a:spAutoFit/>
          </a:bodyPr>
          <a:lstStyle/>
          <a:p>
            <a:r>
              <a:rPr lang="en-US" dirty="0" smtClean="0">
                <a:solidFill>
                  <a:srgbClr val="FF0000"/>
                </a:solidFill>
              </a:rPr>
              <a:t>OBD</a:t>
            </a:r>
            <a:endParaRPr lang="en-IN" dirty="0">
              <a:solidFill>
                <a:srgbClr val="FF0000"/>
              </a:solidFill>
            </a:endParaRPr>
          </a:p>
        </p:txBody>
      </p:sp>
      <p:sp>
        <p:nvSpPr>
          <p:cNvPr id="60" name="TextBox 59"/>
          <p:cNvSpPr txBox="1"/>
          <p:nvPr/>
        </p:nvSpPr>
        <p:spPr>
          <a:xfrm>
            <a:off x="2053749" y="5124421"/>
            <a:ext cx="1291321" cy="369332"/>
          </a:xfrm>
          <a:prstGeom prst="rect">
            <a:avLst/>
          </a:prstGeom>
          <a:noFill/>
        </p:spPr>
        <p:txBody>
          <a:bodyPr wrap="square" rtlCol="0">
            <a:spAutoFit/>
          </a:bodyPr>
          <a:lstStyle/>
          <a:p>
            <a:r>
              <a:rPr lang="en-US" dirty="0" smtClean="0">
                <a:solidFill>
                  <a:srgbClr val="FF0000"/>
                </a:solidFill>
              </a:rPr>
              <a:t>Lock Status</a:t>
            </a:r>
            <a:endParaRPr lang="en-IN" dirty="0">
              <a:solidFill>
                <a:srgbClr val="FF0000"/>
              </a:solidFill>
            </a:endParaRPr>
          </a:p>
        </p:txBody>
      </p:sp>
      <p:sp>
        <p:nvSpPr>
          <p:cNvPr id="61" name="TextBox 60"/>
          <p:cNvSpPr txBox="1"/>
          <p:nvPr/>
        </p:nvSpPr>
        <p:spPr>
          <a:xfrm>
            <a:off x="5860093" y="3121223"/>
            <a:ext cx="1947200" cy="642196"/>
          </a:xfrm>
          <a:prstGeom prst="rect">
            <a:avLst/>
          </a:prstGeom>
          <a:noFill/>
        </p:spPr>
        <p:txBody>
          <a:bodyPr wrap="square" rtlCol="0">
            <a:spAutoFit/>
          </a:bodyPr>
          <a:lstStyle/>
          <a:p>
            <a:r>
              <a:rPr lang="en-US" dirty="0" smtClean="0">
                <a:solidFill>
                  <a:srgbClr val="FF0000"/>
                </a:solidFill>
              </a:rPr>
              <a:t>OTP,</a:t>
            </a:r>
          </a:p>
          <a:p>
            <a:r>
              <a:rPr lang="en-US" dirty="0" smtClean="0">
                <a:solidFill>
                  <a:srgbClr val="FF0000"/>
                </a:solidFill>
              </a:rPr>
              <a:t>Location Updates</a:t>
            </a:r>
            <a:endParaRPr lang="en-IN" dirty="0">
              <a:solidFill>
                <a:srgbClr val="FF0000"/>
              </a:solidFill>
            </a:endParaRPr>
          </a:p>
        </p:txBody>
      </p:sp>
      <p:sp>
        <p:nvSpPr>
          <p:cNvPr id="64" name="TextBox 63"/>
          <p:cNvSpPr txBox="1"/>
          <p:nvPr/>
        </p:nvSpPr>
        <p:spPr>
          <a:xfrm>
            <a:off x="6086330" y="4985922"/>
            <a:ext cx="1626582" cy="646331"/>
          </a:xfrm>
          <a:prstGeom prst="rect">
            <a:avLst/>
          </a:prstGeom>
          <a:noFill/>
        </p:spPr>
        <p:txBody>
          <a:bodyPr wrap="square" rtlCol="0">
            <a:spAutoFit/>
          </a:bodyPr>
          <a:lstStyle/>
          <a:p>
            <a:r>
              <a:rPr lang="en-US" dirty="0" smtClean="0">
                <a:solidFill>
                  <a:srgbClr val="FF0000"/>
                </a:solidFill>
              </a:rPr>
              <a:t>Lock Status, Asset Status</a:t>
            </a:r>
            <a:endParaRPr lang="en-IN" dirty="0">
              <a:solidFill>
                <a:srgbClr val="FF0000"/>
              </a:solidFill>
            </a:endParaRPr>
          </a:p>
        </p:txBody>
      </p:sp>
      <p:sp>
        <p:nvSpPr>
          <p:cNvPr id="65" name="TextBox 64"/>
          <p:cNvSpPr txBox="1"/>
          <p:nvPr/>
        </p:nvSpPr>
        <p:spPr>
          <a:xfrm>
            <a:off x="3520836" y="1630836"/>
            <a:ext cx="791341" cy="369332"/>
          </a:xfrm>
          <a:prstGeom prst="rect">
            <a:avLst/>
          </a:prstGeom>
          <a:noFill/>
        </p:spPr>
        <p:txBody>
          <a:bodyPr wrap="square" rtlCol="0">
            <a:spAutoFit/>
          </a:bodyPr>
          <a:lstStyle/>
          <a:p>
            <a:r>
              <a:rPr lang="en-US" dirty="0" smtClean="0">
                <a:solidFill>
                  <a:srgbClr val="FF0000"/>
                </a:solidFill>
              </a:rPr>
              <a:t>OTP</a:t>
            </a:r>
            <a:endParaRPr lang="en-IN" dirty="0">
              <a:solidFill>
                <a:srgbClr val="FF0000"/>
              </a:solidFill>
            </a:endParaRPr>
          </a:p>
        </p:txBody>
      </p:sp>
      <p:sp>
        <p:nvSpPr>
          <p:cNvPr id="67" name="TextBox 66"/>
          <p:cNvSpPr txBox="1"/>
          <p:nvPr/>
        </p:nvSpPr>
        <p:spPr>
          <a:xfrm>
            <a:off x="9402400" y="2554871"/>
            <a:ext cx="1925242" cy="646331"/>
          </a:xfrm>
          <a:prstGeom prst="rect">
            <a:avLst/>
          </a:prstGeom>
          <a:noFill/>
        </p:spPr>
        <p:txBody>
          <a:bodyPr wrap="square" rtlCol="0">
            <a:spAutoFit/>
          </a:bodyPr>
          <a:lstStyle/>
          <a:p>
            <a:r>
              <a:rPr lang="en-US" dirty="0" smtClean="0">
                <a:solidFill>
                  <a:srgbClr val="FF0000"/>
                </a:solidFill>
              </a:rPr>
              <a:t>Data to or from Database</a:t>
            </a:r>
            <a:endParaRPr lang="en-IN" dirty="0">
              <a:solidFill>
                <a:srgbClr val="FF0000"/>
              </a:solidFill>
            </a:endParaRPr>
          </a:p>
        </p:txBody>
      </p:sp>
      <p:sp>
        <p:nvSpPr>
          <p:cNvPr id="68" name="TextBox 67"/>
          <p:cNvSpPr txBox="1"/>
          <p:nvPr/>
        </p:nvSpPr>
        <p:spPr>
          <a:xfrm>
            <a:off x="9280477" y="5030902"/>
            <a:ext cx="1925242" cy="646331"/>
          </a:xfrm>
          <a:prstGeom prst="rect">
            <a:avLst/>
          </a:prstGeom>
          <a:noFill/>
        </p:spPr>
        <p:txBody>
          <a:bodyPr wrap="square" rtlCol="0">
            <a:spAutoFit/>
          </a:bodyPr>
          <a:lstStyle/>
          <a:p>
            <a:r>
              <a:rPr lang="en-US" dirty="0" smtClean="0">
                <a:solidFill>
                  <a:srgbClr val="FF0000"/>
                </a:solidFill>
              </a:rPr>
              <a:t>Data to or from Database</a:t>
            </a:r>
            <a:endParaRPr lang="en-IN" dirty="0">
              <a:solidFill>
                <a:srgbClr val="FF0000"/>
              </a:solidFill>
            </a:endParaRPr>
          </a:p>
        </p:txBody>
      </p:sp>
      <p:sp>
        <p:nvSpPr>
          <p:cNvPr id="69" name="Rounded Rectangle 68"/>
          <p:cNvSpPr/>
          <p:nvPr/>
        </p:nvSpPr>
        <p:spPr>
          <a:xfrm>
            <a:off x="4679600" y="641445"/>
            <a:ext cx="896989" cy="449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GPS</a:t>
            </a:r>
            <a:endParaRPr lang="en-IN" sz="2400" b="1" dirty="0"/>
          </a:p>
        </p:txBody>
      </p:sp>
      <p:cxnSp>
        <p:nvCxnSpPr>
          <p:cNvPr id="73" name="Straight Arrow Connector 72"/>
          <p:cNvCxnSpPr>
            <a:stCxn id="69" idx="2"/>
          </p:cNvCxnSpPr>
          <p:nvPr/>
        </p:nvCxnSpPr>
        <p:spPr>
          <a:xfrm flipH="1">
            <a:off x="5128094" y="1091111"/>
            <a:ext cx="1" cy="9293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489181" y="1375092"/>
            <a:ext cx="695127" cy="369332"/>
          </a:xfrm>
          <a:prstGeom prst="rect">
            <a:avLst/>
          </a:prstGeom>
          <a:noFill/>
        </p:spPr>
        <p:txBody>
          <a:bodyPr wrap="none" rtlCol="0">
            <a:spAutoFit/>
          </a:bodyPr>
          <a:lstStyle/>
          <a:p>
            <a:r>
              <a:rPr lang="en-US" dirty="0" smtClean="0"/>
              <a:t>UART</a:t>
            </a:r>
            <a:endParaRPr lang="en-IN" dirty="0"/>
          </a:p>
        </p:txBody>
      </p:sp>
      <p:sp>
        <p:nvSpPr>
          <p:cNvPr id="75" name="TextBox 74"/>
          <p:cNvSpPr txBox="1"/>
          <p:nvPr/>
        </p:nvSpPr>
        <p:spPr>
          <a:xfrm>
            <a:off x="5128093" y="1372773"/>
            <a:ext cx="2258905" cy="369332"/>
          </a:xfrm>
          <a:prstGeom prst="rect">
            <a:avLst/>
          </a:prstGeom>
          <a:noFill/>
        </p:spPr>
        <p:txBody>
          <a:bodyPr wrap="square" rtlCol="0">
            <a:spAutoFit/>
          </a:bodyPr>
          <a:lstStyle/>
          <a:p>
            <a:r>
              <a:rPr lang="en-US" dirty="0" smtClean="0">
                <a:solidFill>
                  <a:srgbClr val="FF0000"/>
                </a:solidFill>
              </a:rPr>
              <a:t>Location Coordinates</a:t>
            </a:r>
            <a:endParaRPr lang="en-IN" dirty="0">
              <a:solidFill>
                <a:srgbClr val="FF0000"/>
              </a:solidFill>
            </a:endParaRPr>
          </a:p>
        </p:txBody>
      </p:sp>
    </p:spTree>
    <p:extLst>
      <p:ext uri="{BB962C8B-B14F-4D97-AF65-F5344CB8AC3E}">
        <p14:creationId xmlns:p14="http://schemas.microsoft.com/office/powerpoint/2010/main" val="409906265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00" r="1" b="18760"/>
          <a:stretch/>
        </p:blipFill>
        <p:spPr>
          <a:xfrm>
            <a:off x="327681" y="942612"/>
            <a:ext cx="5789045" cy="1418452"/>
          </a:xfrm>
          <a:prstGeom prst="rect">
            <a:avLst/>
          </a:prstGeom>
        </p:spPr>
      </p:pic>
      <p:pic>
        <p:nvPicPr>
          <p:cNvPr id="3" name="Picture 2"/>
          <p:cNvPicPr>
            <a:picLocks noChangeAspect="1"/>
          </p:cNvPicPr>
          <p:nvPr/>
        </p:nvPicPr>
        <p:blipFill>
          <a:blip r:embed="rId3"/>
          <a:stretch>
            <a:fillRect/>
          </a:stretch>
        </p:blipFill>
        <p:spPr>
          <a:xfrm>
            <a:off x="327681" y="2684263"/>
            <a:ext cx="7992973" cy="3880309"/>
          </a:xfrm>
          <a:prstGeom prst="rect">
            <a:avLst/>
          </a:prstGeom>
        </p:spPr>
      </p:pic>
    </p:spTree>
    <p:extLst>
      <p:ext uri="{BB962C8B-B14F-4D97-AF65-F5344CB8AC3E}">
        <p14:creationId xmlns:p14="http://schemas.microsoft.com/office/powerpoint/2010/main" val="32413982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5904" y="2756848"/>
            <a:ext cx="6509982" cy="523220"/>
          </a:xfrm>
          <a:prstGeom prst="rect">
            <a:avLst/>
          </a:prstGeom>
          <a:noFill/>
        </p:spPr>
        <p:txBody>
          <a:bodyPr wrap="square" rtlCol="0">
            <a:spAutoFit/>
          </a:bodyPr>
          <a:lstStyle/>
          <a:p>
            <a:r>
              <a:rPr lang="en-IN" sz="2800" b="1" dirty="0" smtClean="0"/>
              <a:t>Modifications in APP (Till 05/05/2022)</a:t>
            </a:r>
            <a:endParaRPr lang="en-IN" sz="2800" b="1" dirty="0"/>
          </a:p>
        </p:txBody>
      </p:sp>
    </p:spTree>
    <p:extLst>
      <p:ext uri="{BB962C8B-B14F-4D97-AF65-F5344CB8AC3E}">
        <p14:creationId xmlns:p14="http://schemas.microsoft.com/office/powerpoint/2010/main" val="2323696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10545" y="448226"/>
            <a:ext cx="6390303" cy="6210295"/>
          </a:xfrm>
          <a:prstGeom prst="rect">
            <a:avLst/>
          </a:prstGeom>
        </p:spPr>
      </p:pic>
      <p:pic>
        <p:nvPicPr>
          <p:cNvPr id="3" name="Picture 2"/>
          <p:cNvPicPr>
            <a:picLocks noChangeAspect="1"/>
          </p:cNvPicPr>
          <p:nvPr/>
        </p:nvPicPr>
        <p:blipFill>
          <a:blip r:embed="rId3"/>
          <a:stretch>
            <a:fillRect/>
          </a:stretch>
        </p:blipFill>
        <p:spPr>
          <a:xfrm>
            <a:off x="243599" y="1223820"/>
            <a:ext cx="5125866" cy="2037995"/>
          </a:xfrm>
          <a:prstGeom prst="rect">
            <a:avLst/>
          </a:prstGeom>
        </p:spPr>
      </p:pic>
      <p:sp>
        <p:nvSpPr>
          <p:cNvPr id="6" name="Left Arrow 5"/>
          <p:cNvSpPr/>
          <p:nvPr/>
        </p:nvSpPr>
        <p:spPr>
          <a:xfrm>
            <a:off x="10149492" y="1032751"/>
            <a:ext cx="846161" cy="3821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eft Arrow 7"/>
          <p:cNvSpPr/>
          <p:nvPr/>
        </p:nvSpPr>
        <p:spPr>
          <a:xfrm>
            <a:off x="10149492" y="3261815"/>
            <a:ext cx="846161" cy="3821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Left Arrow 8"/>
          <p:cNvSpPr/>
          <p:nvPr/>
        </p:nvSpPr>
        <p:spPr>
          <a:xfrm>
            <a:off x="10847802" y="5108742"/>
            <a:ext cx="846161" cy="3821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32005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0811" y="489440"/>
            <a:ext cx="11446112" cy="5843119"/>
          </a:xfrm>
          <a:prstGeom prst="rect">
            <a:avLst/>
          </a:prstGeom>
        </p:spPr>
      </p:pic>
    </p:spTree>
    <p:extLst>
      <p:ext uri="{BB962C8B-B14F-4D97-AF65-F5344CB8AC3E}">
        <p14:creationId xmlns:p14="http://schemas.microsoft.com/office/powerpoint/2010/main" val="14795905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3091" y="327152"/>
            <a:ext cx="6231817" cy="3849063"/>
          </a:xfrm>
          <a:prstGeom prst="rect">
            <a:avLst/>
          </a:prstGeom>
        </p:spPr>
      </p:pic>
      <p:sp>
        <p:nvSpPr>
          <p:cNvPr id="3" name="Left Arrow 2"/>
          <p:cNvSpPr/>
          <p:nvPr/>
        </p:nvSpPr>
        <p:spPr>
          <a:xfrm>
            <a:off x="7219667" y="3466533"/>
            <a:ext cx="1610436" cy="4503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Left Arrow 3"/>
          <p:cNvSpPr/>
          <p:nvPr/>
        </p:nvSpPr>
        <p:spPr>
          <a:xfrm>
            <a:off x="7068557" y="1285166"/>
            <a:ext cx="1610436" cy="4503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10204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255" y="523823"/>
            <a:ext cx="8170248" cy="2369501"/>
          </a:xfrm>
          <a:prstGeom prst="rect">
            <a:avLst/>
          </a:prstGeom>
        </p:spPr>
      </p:pic>
      <p:pic>
        <p:nvPicPr>
          <p:cNvPr id="5" name="Picture 4"/>
          <p:cNvPicPr>
            <a:picLocks noChangeAspect="1"/>
          </p:cNvPicPr>
          <p:nvPr/>
        </p:nvPicPr>
        <p:blipFill>
          <a:blip r:embed="rId3"/>
          <a:stretch>
            <a:fillRect/>
          </a:stretch>
        </p:blipFill>
        <p:spPr>
          <a:xfrm>
            <a:off x="579255" y="3600175"/>
            <a:ext cx="7085742" cy="17906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9879" y="523823"/>
            <a:ext cx="2578139" cy="5729198"/>
          </a:xfrm>
          <a:prstGeom prst="rect">
            <a:avLst/>
          </a:prstGeom>
        </p:spPr>
      </p:pic>
    </p:spTree>
    <p:extLst>
      <p:ext uri="{BB962C8B-B14F-4D97-AF65-F5344CB8AC3E}">
        <p14:creationId xmlns:p14="http://schemas.microsoft.com/office/powerpoint/2010/main" val="533454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405" y="627797"/>
            <a:ext cx="2422762" cy="538391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3058" y="627797"/>
            <a:ext cx="2477353" cy="5505229"/>
          </a:xfrm>
          <a:prstGeom prst="rect">
            <a:avLst/>
          </a:prstGeom>
        </p:spPr>
      </p:pic>
      <p:sp>
        <p:nvSpPr>
          <p:cNvPr id="5" name="TextBox 4"/>
          <p:cNvSpPr txBox="1"/>
          <p:nvPr/>
        </p:nvSpPr>
        <p:spPr>
          <a:xfrm>
            <a:off x="696036" y="6237027"/>
            <a:ext cx="3207224" cy="368489"/>
          </a:xfrm>
          <a:prstGeom prst="rect">
            <a:avLst/>
          </a:prstGeom>
          <a:noFill/>
        </p:spPr>
        <p:txBody>
          <a:bodyPr wrap="square" rtlCol="0">
            <a:spAutoFit/>
          </a:bodyPr>
          <a:lstStyle/>
          <a:p>
            <a:r>
              <a:rPr lang="en-IN" b="1" dirty="0"/>
              <a:t>Non Scrollable Screen</a:t>
            </a:r>
          </a:p>
        </p:txBody>
      </p:sp>
      <p:sp>
        <p:nvSpPr>
          <p:cNvPr id="6" name="TextBox 5"/>
          <p:cNvSpPr txBox="1"/>
          <p:nvPr/>
        </p:nvSpPr>
        <p:spPr>
          <a:xfrm>
            <a:off x="7631379" y="6237027"/>
            <a:ext cx="3207224" cy="368489"/>
          </a:xfrm>
          <a:prstGeom prst="rect">
            <a:avLst/>
          </a:prstGeom>
          <a:noFill/>
        </p:spPr>
        <p:txBody>
          <a:bodyPr wrap="square" rtlCol="0">
            <a:spAutoFit/>
          </a:bodyPr>
          <a:lstStyle/>
          <a:p>
            <a:r>
              <a:rPr lang="en-IN" b="1" dirty="0" smtClean="0"/>
              <a:t>Scrollable </a:t>
            </a:r>
            <a:r>
              <a:rPr lang="en-IN" b="1" dirty="0"/>
              <a:t>Screen</a:t>
            </a:r>
          </a:p>
        </p:txBody>
      </p:sp>
      <p:sp>
        <p:nvSpPr>
          <p:cNvPr id="8" name="Left Arrow 7"/>
          <p:cNvSpPr/>
          <p:nvPr/>
        </p:nvSpPr>
        <p:spPr>
          <a:xfrm>
            <a:off x="3425588" y="3753134"/>
            <a:ext cx="477672" cy="31389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Left Arrow 8"/>
          <p:cNvSpPr/>
          <p:nvPr/>
        </p:nvSpPr>
        <p:spPr>
          <a:xfrm>
            <a:off x="10470108" y="2322394"/>
            <a:ext cx="477672" cy="31389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51598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5D179-0BDB-4949-B1BF-15BBFF65926A}"/>
              </a:ext>
            </a:extLst>
          </p:cNvPr>
          <p:cNvSpPr>
            <a:spLocks noGrp="1"/>
          </p:cNvSpPr>
          <p:nvPr>
            <p:ph type="title"/>
          </p:nvPr>
        </p:nvSpPr>
        <p:spPr>
          <a:xfrm>
            <a:off x="838200" y="338231"/>
            <a:ext cx="10515600" cy="1325563"/>
          </a:xfrm>
        </p:spPr>
        <p:txBody>
          <a:bodyPr/>
          <a:lstStyle/>
          <a:p>
            <a:r>
              <a:rPr lang="en-IN" dirty="0"/>
              <a:t> Lock </a:t>
            </a:r>
          </a:p>
        </p:txBody>
      </p:sp>
      <p:sp>
        <p:nvSpPr>
          <p:cNvPr id="3" name="Content Placeholder 2">
            <a:extLst>
              <a:ext uri="{FF2B5EF4-FFF2-40B4-BE49-F238E27FC236}">
                <a16:creationId xmlns:a16="http://schemas.microsoft.com/office/drawing/2014/main" xmlns="" id="{72616ACA-060D-48CF-8D0B-D681A24F4C9A}"/>
              </a:ext>
            </a:extLst>
          </p:cNvPr>
          <p:cNvSpPr>
            <a:spLocks noGrp="1"/>
          </p:cNvSpPr>
          <p:nvPr>
            <p:ph idx="1"/>
          </p:nvPr>
        </p:nvSpPr>
        <p:spPr>
          <a:xfrm>
            <a:off x="838200" y="1502896"/>
            <a:ext cx="10515600" cy="4817222"/>
          </a:xfrm>
        </p:spPr>
        <p:txBody>
          <a:bodyPr/>
          <a:lstStyle/>
          <a:p>
            <a:r>
              <a:rPr lang="en-IN" dirty="0" smtClean="0"/>
              <a:t>Esp32</a:t>
            </a:r>
            <a:endParaRPr lang="en-IN" dirty="0"/>
          </a:p>
          <a:p>
            <a:r>
              <a:rPr lang="en-IN" dirty="0"/>
              <a:t>SERVO-MOTOR</a:t>
            </a:r>
          </a:p>
          <a:p>
            <a:r>
              <a:rPr lang="en-IN" dirty="0"/>
              <a:t>Push Button</a:t>
            </a:r>
          </a:p>
          <a:p>
            <a:r>
              <a:rPr lang="en-IN" dirty="0"/>
              <a:t>Breadboard</a:t>
            </a:r>
          </a:p>
          <a:p>
            <a:r>
              <a:rPr lang="en-IN" dirty="0"/>
              <a:t>Jumper wires</a:t>
            </a:r>
          </a:p>
          <a:p>
            <a:pPr marL="0" indent="0">
              <a:buNone/>
            </a:pPr>
            <a:endParaRPr lang="en-US" dirty="0">
              <a:solidFill>
                <a:srgbClr val="2C2F34"/>
              </a:solidFill>
              <a:latin typeface="-apple-system"/>
            </a:endParaRPr>
          </a:p>
          <a:p>
            <a:pPr marL="0" indent="0">
              <a:buNone/>
            </a:pPr>
            <a:endParaRPr lang="en-IN" dirty="0"/>
          </a:p>
        </p:txBody>
      </p:sp>
      <p:pic>
        <p:nvPicPr>
          <p:cNvPr id="5" name="Picture 4">
            <a:extLst>
              <a:ext uri="{FF2B5EF4-FFF2-40B4-BE49-F238E27FC236}">
                <a16:creationId xmlns:a16="http://schemas.microsoft.com/office/drawing/2014/main" xmlns="" id="{A175264A-D848-4466-AE74-6B1B242C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965" y="4194081"/>
            <a:ext cx="5853953" cy="2000250"/>
          </a:xfrm>
          <a:prstGeom prst="rect">
            <a:avLst/>
          </a:prstGeom>
        </p:spPr>
      </p:pic>
      <p:pic>
        <p:nvPicPr>
          <p:cNvPr id="8" name="Picture 7">
            <a:extLst>
              <a:ext uri="{FF2B5EF4-FFF2-40B4-BE49-F238E27FC236}">
                <a16:creationId xmlns:a16="http://schemas.microsoft.com/office/drawing/2014/main" xmlns="" id="{74EDCF92-CF65-47B5-B567-D6A1438A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520" y="1663794"/>
            <a:ext cx="2833221" cy="2179281"/>
          </a:xfrm>
          <a:prstGeom prst="rect">
            <a:avLst/>
          </a:prstGeom>
        </p:spPr>
      </p:pic>
      <p:pic>
        <p:nvPicPr>
          <p:cNvPr id="12" name="Picture 11">
            <a:extLst>
              <a:ext uri="{FF2B5EF4-FFF2-40B4-BE49-F238E27FC236}">
                <a16:creationId xmlns:a16="http://schemas.microsoft.com/office/drawing/2014/main" xmlns="" id="{7D609603-993C-47A6-9190-D44D5A97D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4545481" y="1573069"/>
            <a:ext cx="3137461" cy="2378779"/>
          </a:xfrm>
          <a:prstGeom prst="rect">
            <a:avLst/>
          </a:prstGeom>
        </p:spPr>
      </p:pic>
    </p:spTree>
    <p:extLst>
      <p:ext uri="{BB962C8B-B14F-4D97-AF65-F5344CB8AC3E}">
        <p14:creationId xmlns:p14="http://schemas.microsoft.com/office/powerpoint/2010/main" val="7162476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38EADE2-2B59-4256-98E0-0AB50EDE7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272" y="914399"/>
            <a:ext cx="9233647" cy="5531224"/>
          </a:xfrm>
        </p:spPr>
      </p:pic>
      <p:pic>
        <p:nvPicPr>
          <p:cNvPr id="6" name="Picture 5">
            <a:extLst>
              <a:ext uri="{FF2B5EF4-FFF2-40B4-BE49-F238E27FC236}">
                <a16:creationId xmlns:a16="http://schemas.microsoft.com/office/drawing/2014/main" xmlns="" id="{6FF68E14-B81A-4687-B959-B7DC2E3C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963271"/>
            <a:ext cx="3648635" cy="3576917"/>
          </a:xfrm>
          <a:prstGeom prst="rect">
            <a:avLst/>
          </a:prstGeom>
        </p:spPr>
      </p:pic>
    </p:spTree>
    <p:extLst>
      <p:ext uri="{BB962C8B-B14F-4D97-AF65-F5344CB8AC3E}">
        <p14:creationId xmlns:p14="http://schemas.microsoft.com/office/powerpoint/2010/main" val="102112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F875F90-FC28-43A4-9D9C-A4EF0FC420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5437" y="1087482"/>
            <a:ext cx="6736976" cy="4351338"/>
          </a:xfrm>
        </p:spPr>
      </p:pic>
      <p:sp>
        <p:nvSpPr>
          <p:cNvPr id="6" name="TextBox 5">
            <a:extLst>
              <a:ext uri="{FF2B5EF4-FFF2-40B4-BE49-F238E27FC236}">
                <a16:creationId xmlns:a16="http://schemas.microsoft.com/office/drawing/2014/main" xmlns="" id="{0A1B6989-98EA-402C-910E-2057BC1B2847}"/>
              </a:ext>
            </a:extLst>
          </p:cNvPr>
          <p:cNvSpPr txBox="1"/>
          <p:nvPr/>
        </p:nvSpPr>
        <p:spPr>
          <a:xfrm>
            <a:off x="838200" y="1371600"/>
            <a:ext cx="3437965"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Servo motor’s power pin, ground pin and control pin is connected to Arduino’s 5v pin, ground pin and pin3</a:t>
            </a:r>
          </a:p>
          <a:p>
            <a:pPr marL="285750" indent="-285750">
              <a:buFont typeface="Arial" panose="020B0604020202020204" pitchFamily="34" charset="0"/>
              <a:buChar char="•"/>
            </a:pPr>
            <a:r>
              <a:rPr lang="en-US" dirty="0">
                <a:solidFill>
                  <a:prstClr val="black"/>
                </a:solidFill>
              </a:rPr>
              <a:t>Push button pin connected through Arduino to breadboard</a:t>
            </a:r>
          </a:p>
          <a:p>
            <a:pPr marL="285750" indent="-285750">
              <a:buFont typeface="Arial" panose="020B0604020202020204" pitchFamily="34" charset="0"/>
              <a:buChar char="•"/>
            </a:pPr>
            <a:endParaRPr lang="en-IN" dirty="0">
              <a:solidFill>
                <a:prstClr val="black"/>
              </a:solidFill>
            </a:endParaRPr>
          </a:p>
        </p:txBody>
      </p:sp>
      <p:sp>
        <p:nvSpPr>
          <p:cNvPr id="9" name="TextBox 8">
            <a:extLst>
              <a:ext uri="{FF2B5EF4-FFF2-40B4-BE49-F238E27FC236}">
                <a16:creationId xmlns:a16="http://schemas.microsoft.com/office/drawing/2014/main" xmlns="" id="{ECDA0AC0-7FC9-4A85-BB01-FE4E9457C1AD}"/>
              </a:ext>
            </a:extLst>
          </p:cNvPr>
          <p:cNvSpPr txBox="1"/>
          <p:nvPr/>
        </p:nvSpPr>
        <p:spPr>
          <a:xfrm flipH="1">
            <a:off x="906331" y="1002268"/>
            <a:ext cx="2912634" cy="369332"/>
          </a:xfrm>
          <a:prstGeom prst="rect">
            <a:avLst/>
          </a:prstGeom>
          <a:noFill/>
        </p:spPr>
        <p:txBody>
          <a:bodyPr wrap="square" rtlCol="0">
            <a:spAutoFit/>
          </a:bodyPr>
          <a:lstStyle/>
          <a:p>
            <a:r>
              <a:rPr lang="en-US" b="1" dirty="0">
                <a:solidFill>
                  <a:prstClr val="black"/>
                </a:solidFill>
              </a:rPr>
              <a:t>Connection</a:t>
            </a:r>
            <a:endParaRPr lang="en-IN" b="1" dirty="0">
              <a:solidFill>
                <a:prstClr val="black"/>
              </a:solidFill>
            </a:endParaRPr>
          </a:p>
        </p:txBody>
      </p:sp>
      <p:sp>
        <p:nvSpPr>
          <p:cNvPr id="10" name="TextBox 9">
            <a:extLst>
              <a:ext uri="{FF2B5EF4-FFF2-40B4-BE49-F238E27FC236}">
                <a16:creationId xmlns:a16="http://schemas.microsoft.com/office/drawing/2014/main" xmlns="" id="{9934FBC6-598F-4278-AD22-560516E29CE8}"/>
              </a:ext>
            </a:extLst>
          </p:cNvPr>
          <p:cNvSpPr txBox="1"/>
          <p:nvPr/>
        </p:nvSpPr>
        <p:spPr>
          <a:xfrm flipH="1">
            <a:off x="1022872" y="3270410"/>
            <a:ext cx="2220561" cy="369332"/>
          </a:xfrm>
          <a:prstGeom prst="rect">
            <a:avLst/>
          </a:prstGeom>
          <a:noFill/>
        </p:spPr>
        <p:txBody>
          <a:bodyPr wrap="square" rtlCol="0">
            <a:spAutoFit/>
          </a:bodyPr>
          <a:lstStyle/>
          <a:p>
            <a:r>
              <a:rPr lang="en-US" b="1" dirty="0">
                <a:solidFill>
                  <a:prstClr val="black"/>
                </a:solidFill>
              </a:rPr>
              <a:t>Working</a:t>
            </a:r>
            <a:endParaRPr lang="en-IN" b="1" dirty="0">
              <a:solidFill>
                <a:prstClr val="black"/>
              </a:solidFill>
            </a:endParaRPr>
          </a:p>
        </p:txBody>
      </p:sp>
      <p:sp>
        <p:nvSpPr>
          <p:cNvPr id="11" name="TextBox 10">
            <a:extLst>
              <a:ext uri="{FF2B5EF4-FFF2-40B4-BE49-F238E27FC236}">
                <a16:creationId xmlns:a16="http://schemas.microsoft.com/office/drawing/2014/main" xmlns="" id="{788C8EEC-14B1-4189-8B0A-A4BE57C97A65}"/>
              </a:ext>
            </a:extLst>
          </p:cNvPr>
          <p:cNvSpPr txBox="1"/>
          <p:nvPr/>
        </p:nvSpPr>
        <p:spPr>
          <a:xfrm flipH="1">
            <a:off x="1149273" y="3684494"/>
            <a:ext cx="3126892" cy="1754326"/>
          </a:xfrm>
          <a:prstGeom prst="rect">
            <a:avLst/>
          </a:prstGeom>
          <a:noFill/>
        </p:spPr>
        <p:txBody>
          <a:bodyPr wrap="square" rtlCol="0">
            <a:spAutoFit/>
          </a:bodyPr>
          <a:lstStyle/>
          <a:p>
            <a:r>
              <a:rPr lang="en-US" dirty="0">
                <a:solidFill>
                  <a:prstClr val="black"/>
                </a:solidFill>
              </a:rPr>
              <a:t>When push button is pressed once it moves from 0 to 180 degree, again push button is pressed then it come back from 180 degree to 0 initial position. </a:t>
            </a:r>
          </a:p>
          <a:p>
            <a:endParaRPr lang="en-IN" dirty="0">
              <a:solidFill>
                <a:prstClr val="black"/>
              </a:solidFill>
            </a:endParaRPr>
          </a:p>
        </p:txBody>
      </p:sp>
    </p:spTree>
    <p:extLst>
      <p:ext uri="{BB962C8B-B14F-4D97-AF65-F5344CB8AC3E}">
        <p14:creationId xmlns:p14="http://schemas.microsoft.com/office/powerpoint/2010/main" val="165170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2442" y="2156346"/>
            <a:ext cx="2852381" cy="1078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ESP32</a:t>
            </a:r>
            <a:endParaRPr lang="en-IN" sz="2800" b="1" dirty="0"/>
          </a:p>
        </p:txBody>
      </p:sp>
      <p:cxnSp>
        <p:nvCxnSpPr>
          <p:cNvPr id="6" name="Straight Connector 5"/>
          <p:cNvCxnSpPr/>
          <p:nvPr/>
        </p:nvCxnSpPr>
        <p:spPr>
          <a:xfrm>
            <a:off x="6878472" y="2415654"/>
            <a:ext cx="79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880744" y="2704534"/>
            <a:ext cx="7915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70042" y="2156346"/>
            <a:ext cx="409433" cy="7642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1" name="Rectangle 10"/>
          <p:cNvSpPr/>
          <p:nvPr/>
        </p:nvSpPr>
        <p:spPr>
          <a:xfrm>
            <a:off x="8042091" y="2158618"/>
            <a:ext cx="1061965" cy="7642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0000"/>
                </a:solidFill>
              </a:rPr>
              <a:t>Power Supply</a:t>
            </a:r>
            <a:endParaRPr lang="en-IN" b="1" dirty="0">
              <a:solidFill>
                <a:srgbClr val="FF0000"/>
              </a:solidFill>
            </a:endParaRPr>
          </a:p>
        </p:txBody>
      </p:sp>
      <p:sp>
        <p:nvSpPr>
          <p:cNvPr id="12" name="TextBox 11"/>
          <p:cNvSpPr txBox="1"/>
          <p:nvPr/>
        </p:nvSpPr>
        <p:spPr>
          <a:xfrm>
            <a:off x="6378789" y="2230988"/>
            <a:ext cx="574196" cy="369332"/>
          </a:xfrm>
          <a:prstGeom prst="rect">
            <a:avLst/>
          </a:prstGeom>
          <a:noFill/>
        </p:spPr>
        <p:txBody>
          <a:bodyPr wrap="none" rtlCol="0">
            <a:spAutoFit/>
          </a:bodyPr>
          <a:lstStyle/>
          <a:p>
            <a:r>
              <a:rPr lang="en-IN" dirty="0" smtClean="0"/>
              <a:t>Gnd</a:t>
            </a:r>
            <a:endParaRPr lang="en-IN" dirty="0"/>
          </a:p>
        </p:txBody>
      </p:sp>
      <p:sp>
        <p:nvSpPr>
          <p:cNvPr id="13" name="TextBox 12"/>
          <p:cNvSpPr txBox="1"/>
          <p:nvPr/>
        </p:nvSpPr>
        <p:spPr>
          <a:xfrm>
            <a:off x="6419733" y="2531240"/>
            <a:ext cx="490840" cy="369332"/>
          </a:xfrm>
          <a:prstGeom prst="rect">
            <a:avLst/>
          </a:prstGeom>
          <a:noFill/>
        </p:spPr>
        <p:txBody>
          <a:bodyPr wrap="none" rtlCol="0">
            <a:spAutoFit/>
          </a:bodyPr>
          <a:lstStyle/>
          <a:p>
            <a:r>
              <a:rPr lang="en-IN" dirty="0" smtClean="0"/>
              <a:t>Vin</a:t>
            </a:r>
            <a:endParaRPr lang="en-IN" dirty="0"/>
          </a:p>
        </p:txBody>
      </p:sp>
    </p:spTree>
    <p:extLst>
      <p:ext uri="{BB962C8B-B14F-4D97-AF65-F5344CB8AC3E}">
        <p14:creationId xmlns:p14="http://schemas.microsoft.com/office/powerpoint/2010/main" val="17262344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75FE72-52FD-4E0F-BFAB-FEA7A4F436CA}"/>
              </a:ext>
            </a:extLst>
          </p:cNvPr>
          <p:cNvSpPr>
            <a:spLocks noGrp="1"/>
          </p:cNvSpPr>
          <p:nvPr>
            <p:ph type="title"/>
          </p:nvPr>
        </p:nvSpPr>
        <p:spPr>
          <a:xfrm>
            <a:off x="1248859" y="467779"/>
            <a:ext cx="10515600" cy="1325563"/>
          </a:xfrm>
        </p:spPr>
        <p:txBody>
          <a:bodyPr/>
          <a:lstStyle/>
          <a:p>
            <a:r>
              <a:rPr lang="en-US" dirty="0"/>
              <a:t>Ideas for lock</a:t>
            </a:r>
            <a:endParaRPr lang="en-IN" dirty="0"/>
          </a:p>
        </p:txBody>
      </p:sp>
      <p:pic>
        <p:nvPicPr>
          <p:cNvPr id="5" name="Content Placeholder 4">
            <a:extLst>
              <a:ext uri="{FF2B5EF4-FFF2-40B4-BE49-F238E27FC236}">
                <a16:creationId xmlns:a16="http://schemas.microsoft.com/office/drawing/2014/main" xmlns="" id="{B7066813-62BB-4B80-B426-FE95CCFB1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859" y="1690290"/>
            <a:ext cx="4076176" cy="2686456"/>
          </a:xfrm>
        </p:spPr>
      </p:pic>
      <p:sp>
        <p:nvSpPr>
          <p:cNvPr id="8" name="TextBox 7">
            <a:extLst>
              <a:ext uri="{FF2B5EF4-FFF2-40B4-BE49-F238E27FC236}">
                <a16:creationId xmlns:a16="http://schemas.microsoft.com/office/drawing/2014/main" xmlns="" id="{9378857A-03C7-4A31-A771-BD9CF6342C0B}"/>
              </a:ext>
            </a:extLst>
          </p:cNvPr>
          <p:cNvSpPr txBox="1"/>
          <p:nvPr/>
        </p:nvSpPr>
        <p:spPr>
          <a:xfrm>
            <a:off x="2662518" y="4279073"/>
            <a:ext cx="224118" cy="369332"/>
          </a:xfrm>
          <a:prstGeom prst="rect">
            <a:avLst/>
          </a:prstGeom>
          <a:noFill/>
        </p:spPr>
        <p:txBody>
          <a:bodyPr wrap="square" rtlCol="0">
            <a:spAutoFit/>
          </a:bodyPr>
          <a:lstStyle/>
          <a:p>
            <a:r>
              <a:rPr lang="en-US" dirty="0">
                <a:solidFill>
                  <a:prstClr val="black"/>
                </a:solidFill>
              </a:rPr>
              <a:t>1</a:t>
            </a:r>
            <a:endParaRPr lang="en-IN" dirty="0">
              <a:solidFill>
                <a:prstClr val="black"/>
              </a:solidFill>
            </a:endParaRPr>
          </a:p>
        </p:txBody>
      </p:sp>
      <p:sp>
        <p:nvSpPr>
          <p:cNvPr id="9" name="TextBox 8">
            <a:extLst>
              <a:ext uri="{FF2B5EF4-FFF2-40B4-BE49-F238E27FC236}">
                <a16:creationId xmlns:a16="http://schemas.microsoft.com/office/drawing/2014/main" xmlns="" id="{FA968CBE-DAF3-4310-9662-868335FE9248}"/>
              </a:ext>
            </a:extLst>
          </p:cNvPr>
          <p:cNvSpPr txBox="1"/>
          <p:nvPr/>
        </p:nvSpPr>
        <p:spPr>
          <a:xfrm flipH="1">
            <a:off x="7479017" y="4311639"/>
            <a:ext cx="439282" cy="369332"/>
          </a:xfrm>
          <a:prstGeom prst="rect">
            <a:avLst/>
          </a:prstGeom>
          <a:noFill/>
        </p:spPr>
        <p:txBody>
          <a:bodyPr wrap="square" rtlCol="0">
            <a:spAutoFit/>
          </a:bodyPr>
          <a:lstStyle/>
          <a:p>
            <a:r>
              <a:rPr lang="en-US" dirty="0">
                <a:solidFill>
                  <a:prstClr val="black"/>
                </a:solidFill>
              </a:rPr>
              <a:t>2</a:t>
            </a:r>
            <a:endParaRPr lang="en-IN" dirty="0">
              <a:solidFill>
                <a:prstClr val="black"/>
              </a:solidFill>
            </a:endParaRPr>
          </a:p>
        </p:txBody>
      </p:sp>
      <p:grpSp>
        <p:nvGrpSpPr>
          <p:cNvPr id="16" name="Group 15">
            <a:extLst>
              <a:ext uri="{FF2B5EF4-FFF2-40B4-BE49-F238E27FC236}">
                <a16:creationId xmlns:a16="http://schemas.microsoft.com/office/drawing/2014/main" xmlns="" id="{87553560-FB47-4671-BF23-4B8E6A314838}"/>
              </a:ext>
            </a:extLst>
          </p:cNvPr>
          <p:cNvGrpSpPr/>
          <p:nvPr/>
        </p:nvGrpSpPr>
        <p:grpSpPr>
          <a:xfrm>
            <a:off x="1441461" y="3514207"/>
            <a:ext cx="657000" cy="546120"/>
            <a:chOff x="1441461" y="3917619"/>
            <a:chExt cx="657000" cy="5461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xmlns="" id="{ABA7CF07-DA81-4A7C-ABC5-9F3026ED804D}"/>
                    </a:ext>
                  </a:extLst>
                </p14:cNvPr>
                <p14:cNvContentPartPr/>
                <p14:nvPr/>
              </p14:nvContentPartPr>
              <p14:xfrm>
                <a:off x="1595541" y="4159539"/>
                <a:ext cx="502920" cy="304200"/>
              </p14:xfrm>
            </p:contentPart>
          </mc:Choice>
          <mc:Fallback xmlns="">
            <p:pic>
              <p:nvPicPr>
                <p:cNvPr id="10" name="Ink 9">
                  <a:extLst>
                    <a:ext uri="{FF2B5EF4-FFF2-40B4-BE49-F238E27FC236}">
                      <a16:creationId xmlns:a16="http://schemas.microsoft.com/office/drawing/2014/main" xmlns:p14="http://schemas.microsoft.com/office/powerpoint/2010/main" xmlns="" id="{ABA7CF07-DA81-4A7C-ABC5-9F3026ED804D}"/>
                    </a:ext>
                  </a:extLst>
                </p:cNvPr>
                <p:cNvPicPr/>
                <p:nvPr/>
              </p:nvPicPr>
              <p:blipFill>
                <a:blip r:embed="rId4"/>
                <a:stretch>
                  <a:fillRect/>
                </a:stretch>
              </p:blipFill>
              <p:spPr>
                <a:xfrm>
                  <a:off x="1583301" y="4147299"/>
                  <a:ext cx="5241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xmlns="" id="{9BE2791C-0269-4B87-B809-E673C891FEBD}"/>
                    </a:ext>
                  </a:extLst>
                </p14:cNvPr>
                <p14:cNvContentPartPr/>
                <p14:nvPr/>
              </p14:nvContentPartPr>
              <p14:xfrm>
                <a:off x="1604541" y="4141539"/>
                <a:ext cx="360" cy="79920"/>
              </p14:xfrm>
            </p:contentPart>
          </mc:Choice>
          <mc:Fallback xmlns="">
            <p:pic>
              <p:nvPicPr>
                <p:cNvPr id="11" name="Ink 10">
                  <a:extLst>
                    <a:ext uri="{FF2B5EF4-FFF2-40B4-BE49-F238E27FC236}">
                      <a16:creationId xmlns:a16="http://schemas.microsoft.com/office/drawing/2014/main" xmlns:p14="http://schemas.microsoft.com/office/powerpoint/2010/main" xmlns="" id="{9BE2791C-0269-4B87-B809-E673C891FEBD}"/>
                    </a:ext>
                  </a:extLst>
                </p:cNvPr>
                <p:cNvPicPr/>
                <p:nvPr/>
              </p:nvPicPr>
              <p:blipFill>
                <a:blip r:embed="rId6"/>
                <a:stretch>
                  <a:fillRect/>
                </a:stretch>
              </p:blipFill>
              <p:spPr>
                <a:xfrm>
                  <a:off x="1592301" y="4129244"/>
                  <a:ext cx="24840" cy="10125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xmlns="" id="{9F27567A-61F7-4242-8C75-B5B360F28548}"/>
                    </a:ext>
                  </a:extLst>
                </p14:cNvPr>
                <p14:cNvContentPartPr/>
                <p14:nvPr/>
              </p14:nvContentPartPr>
              <p14:xfrm>
                <a:off x="1604541" y="4123179"/>
                <a:ext cx="70920" cy="27360"/>
              </p14:xfrm>
            </p:contentPart>
          </mc:Choice>
          <mc:Fallback xmlns="">
            <p:pic>
              <p:nvPicPr>
                <p:cNvPr id="13" name="Ink 12">
                  <a:extLst>
                    <a:ext uri="{FF2B5EF4-FFF2-40B4-BE49-F238E27FC236}">
                      <a16:creationId xmlns:a16="http://schemas.microsoft.com/office/drawing/2014/main" xmlns:p14="http://schemas.microsoft.com/office/powerpoint/2010/main" xmlns="" id="{9F27567A-61F7-4242-8C75-B5B360F28548}"/>
                    </a:ext>
                  </a:extLst>
                </p:cNvPr>
                <p:cNvPicPr/>
                <p:nvPr/>
              </p:nvPicPr>
              <p:blipFill>
                <a:blip r:embed="rId8"/>
                <a:stretch>
                  <a:fillRect/>
                </a:stretch>
              </p:blipFill>
              <p:spPr>
                <a:xfrm>
                  <a:off x="1592301" y="4111299"/>
                  <a:ext cx="92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xmlns="" id="{24066578-4683-49BC-9E06-3CD15C809877}"/>
                    </a:ext>
                  </a:extLst>
                </p14:cNvPr>
                <p14:cNvContentPartPr/>
                <p14:nvPr/>
              </p14:nvContentPartPr>
              <p14:xfrm>
                <a:off x="1441461" y="3917619"/>
                <a:ext cx="200880" cy="152640"/>
              </p14:xfrm>
            </p:contentPart>
          </mc:Choice>
          <mc:Fallback xmlns="">
            <p:pic>
              <p:nvPicPr>
                <p:cNvPr id="15" name="Ink 14">
                  <a:extLst>
                    <a:ext uri="{FF2B5EF4-FFF2-40B4-BE49-F238E27FC236}">
                      <a16:creationId xmlns:a16="http://schemas.microsoft.com/office/drawing/2014/main" xmlns:p14="http://schemas.microsoft.com/office/powerpoint/2010/main" xmlns="" id="{24066578-4683-49BC-9E06-3CD15C809877}"/>
                    </a:ext>
                  </a:extLst>
                </p:cNvPr>
                <p:cNvPicPr/>
                <p:nvPr/>
              </p:nvPicPr>
              <p:blipFill>
                <a:blip r:embed="rId10"/>
                <a:stretch>
                  <a:fillRect/>
                </a:stretch>
              </p:blipFill>
              <p:spPr>
                <a:xfrm>
                  <a:off x="1429221" y="3905408"/>
                  <a:ext cx="225360" cy="177062"/>
                </a:xfrm>
                <a:prstGeom prst="rect">
                  <a:avLst/>
                </a:prstGeom>
              </p:spPr>
            </p:pic>
          </mc:Fallback>
        </mc:AlternateContent>
      </p:grpSp>
      <p:pic>
        <p:nvPicPr>
          <p:cNvPr id="46" name="Picture 45">
            <a:extLst>
              <a:ext uri="{FF2B5EF4-FFF2-40B4-BE49-F238E27FC236}">
                <a16:creationId xmlns:a16="http://schemas.microsoft.com/office/drawing/2014/main" xmlns="" id="{0D08AD07-53D4-4C1A-A725-DD16125937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7095" y="1793342"/>
            <a:ext cx="2751058" cy="2583404"/>
          </a:xfrm>
          <a:prstGeom prst="rect">
            <a:avLst/>
          </a:prstGeom>
        </p:spPr>
      </p:pic>
      <p:pic>
        <p:nvPicPr>
          <p:cNvPr id="49" name="Picture 48">
            <a:extLst>
              <a:ext uri="{FF2B5EF4-FFF2-40B4-BE49-F238E27FC236}">
                <a16:creationId xmlns:a16="http://schemas.microsoft.com/office/drawing/2014/main" xmlns="" id="{7D139566-A72C-46C3-954F-8AFF5B7B441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60889" y="4508421"/>
            <a:ext cx="4618128" cy="2203542"/>
          </a:xfrm>
          <a:prstGeom prst="rect">
            <a:avLst/>
          </a:prstGeom>
        </p:spPr>
      </p:pic>
      <p:pic>
        <p:nvPicPr>
          <p:cNvPr id="53" name="Picture 52">
            <a:extLst>
              <a:ext uri="{FF2B5EF4-FFF2-40B4-BE49-F238E27FC236}">
                <a16:creationId xmlns:a16="http://schemas.microsoft.com/office/drawing/2014/main" xmlns="" id="{C761A787-0BF7-423F-B65C-BBF5EDE103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30431" y="3369956"/>
            <a:ext cx="2571750" cy="3429000"/>
          </a:xfrm>
          <a:prstGeom prst="rect">
            <a:avLst/>
          </a:prstGeom>
        </p:spPr>
      </p:pic>
    </p:spTree>
    <p:extLst>
      <p:ext uri="{BB962C8B-B14F-4D97-AF65-F5344CB8AC3E}">
        <p14:creationId xmlns:p14="http://schemas.microsoft.com/office/powerpoint/2010/main" val="347174196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F1DE5F3-4601-4769-861E-8F16B5DA9F5D}"/>
              </a:ext>
            </a:extLst>
          </p:cNvPr>
          <p:cNvSpPr>
            <a:spLocks noGrp="1"/>
          </p:cNvSpPr>
          <p:nvPr>
            <p:ph idx="1"/>
          </p:nvPr>
        </p:nvSpPr>
        <p:spPr>
          <a:xfrm>
            <a:off x="640977" y="588495"/>
            <a:ext cx="10515600" cy="5991598"/>
          </a:xfrm>
        </p:spPr>
        <p:txBody>
          <a:bodyPr>
            <a:noAutofit/>
          </a:bodyPr>
          <a:lstStyle/>
          <a:p>
            <a:pPr marL="0" indent="0">
              <a:buNone/>
            </a:pPr>
            <a:r>
              <a:rPr lang="en-IN" sz="1600" b="0" dirty="0">
                <a:solidFill>
                  <a:srgbClr val="728E00"/>
                </a:solidFill>
                <a:effectLst/>
                <a:latin typeface="Consolas" panose="020B0609020204030204" pitchFamily="49" charset="0"/>
              </a:rPr>
              <a:t>#include</a:t>
            </a:r>
            <a:r>
              <a:rPr lang="en-IN" sz="1600" b="0" dirty="0">
                <a:solidFill>
                  <a:srgbClr val="434F54"/>
                </a:solidFill>
                <a:effectLst/>
                <a:latin typeface="Consolas" panose="020B0609020204030204" pitchFamily="49" charset="0"/>
              </a:rPr>
              <a:t>&lt;Servo.h&gt;</a:t>
            </a:r>
          </a:p>
          <a:p>
            <a:pPr marL="0" indent="0">
              <a:buNone/>
            </a:pPr>
            <a:r>
              <a:rPr lang="en-IN" sz="1600" b="0" dirty="0">
                <a:solidFill>
                  <a:srgbClr val="434F54"/>
                </a:solidFill>
                <a:effectLst/>
                <a:latin typeface="Consolas" panose="020B0609020204030204" pitchFamily="49" charset="0"/>
              </a:rPr>
              <a:t> Servo </a:t>
            </a:r>
            <a:r>
              <a:rPr lang="en-IN" sz="1600" b="0" dirty="0" err="1">
                <a:solidFill>
                  <a:srgbClr val="434F54"/>
                </a:solidFill>
                <a:effectLst/>
                <a:latin typeface="Consolas" panose="020B0609020204030204" pitchFamily="49" charset="0"/>
              </a:rPr>
              <a:t>myservo</a:t>
            </a:r>
            <a:r>
              <a:rPr lang="en-IN" sz="1600" b="0" dirty="0">
                <a:solidFill>
                  <a:srgbClr val="434F54"/>
                </a:solidFill>
                <a:effectLst/>
                <a:latin typeface="Consolas" panose="020B0609020204030204" pitchFamily="49" charset="0"/>
              </a:rPr>
              <a:t>;</a:t>
            </a:r>
            <a:r>
              <a:rPr lang="en-IN" sz="1600" b="0" dirty="0">
                <a:solidFill>
                  <a:srgbClr val="95A5A6"/>
                </a:solidFill>
                <a:effectLst/>
                <a:latin typeface="Consolas" panose="020B0609020204030204" pitchFamily="49" charset="0"/>
              </a:rPr>
              <a:t>  // create servo object to control a servo</a:t>
            </a:r>
            <a:endParaRPr lang="en-IN" sz="1600" b="0" dirty="0">
              <a:solidFill>
                <a:srgbClr val="434F54"/>
              </a:solidFill>
              <a:effectLst/>
              <a:latin typeface="Consolas" panose="020B0609020204030204" pitchFamily="49" charset="0"/>
            </a:endParaRPr>
          </a:p>
          <a:p>
            <a:pPr marL="0" indent="0">
              <a:buNone/>
            </a:pPr>
            <a:r>
              <a:rPr lang="en-IN" sz="1600" b="0" dirty="0">
                <a:solidFill>
                  <a:srgbClr val="728E00"/>
                </a:solidFill>
                <a:effectLst/>
                <a:latin typeface="Consolas" panose="020B0609020204030204" pitchFamily="49" charset="0"/>
              </a:rPr>
              <a:t>#define</a:t>
            </a: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servoPin</a:t>
            </a:r>
            <a:r>
              <a:rPr lang="en-IN" sz="1600" b="0" dirty="0">
                <a:solidFill>
                  <a:srgbClr val="434F54"/>
                </a:solidFill>
                <a:effectLst/>
                <a:latin typeface="Consolas" panose="020B0609020204030204" pitchFamily="49" charset="0"/>
              </a:rPr>
              <a:t> </a:t>
            </a:r>
            <a:r>
              <a:rPr lang="en-IN" sz="1600" b="0" dirty="0">
                <a:solidFill>
                  <a:srgbClr val="005C5F"/>
                </a:solidFill>
                <a:effectLst/>
                <a:latin typeface="Consolas" panose="020B0609020204030204" pitchFamily="49" charset="0"/>
              </a:rPr>
              <a:t>3</a:t>
            </a:r>
            <a:r>
              <a:rPr lang="en-IN" sz="1600" b="0" dirty="0">
                <a:solidFill>
                  <a:srgbClr val="95A5A6"/>
                </a:solidFill>
                <a:effectLst/>
                <a:latin typeface="Consolas" panose="020B0609020204030204" pitchFamily="49" charset="0"/>
              </a:rPr>
              <a:t> //~</a:t>
            </a:r>
            <a:endParaRPr lang="en-IN" sz="1600" b="0" dirty="0">
              <a:solidFill>
                <a:srgbClr val="434F54"/>
              </a:solidFill>
              <a:effectLst/>
              <a:latin typeface="Consolas" panose="020B0609020204030204" pitchFamily="49" charset="0"/>
            </a:endParaRPr>
          </a:p>
          <a:p>
            <a:pPr marL="0" indent="0">
              <a:buNone/>
            </a:pPr>
            <a:r>
              <a:rPr lang="en-IN" sz="1600" b="0" dirty="0">
                <a:solidFill>
                  <a:srgbClr val="728E00"/>
                </a:solidFill>
                <a:effectLst/>
                <a:latin typeface="Consolas" panose="020B0609020204030204" pitchFamily="49" charset="0"/>
              </a:rPr>
              <a:t>#define</a:t>
            </a: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pushButtonPin</a:t>
            </a:r>
            <a:r>
              <a:rPr lang="en-IN" sz="1600" b="0" dirty="0">
                <a:solidFill>
                  <a:srgbClr val="434F54"/>
                </a:solidFill>
                <a:effectLst/>
                <a:latin typeface="Consolas" panose="020B0609020204030204" pitchFamily="49" charset="0"/>
              </a:rPr>
              <a:t> </a:t>
            </a:r>
            <a:r>
              <a:rPr lang="en-IN" sz="1600" b="0" dirty="0">
                <a:solidFill>
                  <a:srgbClr val="005C5F"/>
                </a:solidFill>
                <a:effectLst/>
                <a:latin typeface="Consolas" panose="020B0609020204030204" pitchFamily="49" charset="0"/>
              </a:rPr>
              <a:t>2</a:t>
            </a:r>
            <a:r>
              <a:rPr lang="en-IN" sz="1600" b="0" dirty="0">
                <a:solidFill>
                  <a:srgbClr val="434F54"/>
                </a:solidFill>
                <a:effectLst/>
                <a:latin typeface="Consolas" panose="020B0609020204030204" pitchFamily="49" charset="0"/>
              </a:rPr>
              <a:t> </a:t>
            </a:r>
          </a:p>
          <a:p>
            <a:pPr marL="0" indent="0">
              <a:buNone/>
            </a:pPr>
            <a:r>
              <a:rPr lang="en-IN" sz="1600" b="0" dirty="0">
                <a:solidFill>
                  <a:srgbClr val="434F54"/>
                </a:solidFill>
                <a:effectLst/>
                <a:latin typeface="Consolas" panose="020B0609020204030204" pitchFamily="49" charset="0"/>
              </a:rPr>
              <a:t/>
            </a:r>
            <a:br>
              <a:rPr lang="en-IN" sz="1600" b="0" dirty="0">
                <a:solidFill>
                  <a:srgbClr val="434F54"/>
                </a:solidFill>
                <a:effectLst/>
                <a:latin typeface="Consolas" panose="020B0609020204030204" pitchFamily="49" charset="0"/>
              </a:rPr>
            </a:br>
            <a:r>
              <a:rPr lang="en-IN" sz="1600" b="0" dirty="0">
                <a:solidFill>
                  <a:srgbClr val="00979D"/>
                </a:solidFill>
                <a:effectLst/>
                <a:latin typeface="Consolas" panose="020B0609020204030204" pitchFamily="49" charset="0"/>
              </a:rPr>
              <a:t>int</a:t>
            </a:r>
            <a:r>
              <a:rPr lang="en-IN" sz="1600" b="0" dirty="0">
                <a:solidFill>
                  <a:srgbClr val="434F54"/>
                </a:solidFill>
                <a:effectLst/>
                <a:latin typeface="Consolas" panose="020B0609020204030204" pitchFamily="49" charset="0"/>
              </a:rPr>
              <a:t> angle =</a:t>
            </a:r>
            <a:r>
              <a:rPr lang="en-IN" sz="1600" b="0" dirty="0">
                <a:solidFill>
                  <a:srgbClr val="005C5F"/>
                </a:solidFill>
                <a:effectLst/>
                <a:latin typeface="Consolas" panose="020B0609020204030204" pitchFamily="49" charset="0"/>
              </a:rPr>
              <a:t>0</a:t>
            </a:r>
            <a:r>
              <a:rPr lang="en-IN" sz="1600" b="0" dirty="0">
                <a:solidFill>
                  <a:srgbClr val="434F54"/>
                </a:solidFill>
                <a:effectLst/>
                <a:latin typeface="Consolas" panose="020B0609020204030204" pitchFamily="49" charset="0"/>
              </a:rPr>
              <a:t>;</a:t>
            </a:r>
            <a:r>
              <a:rPr lang="en-IN" sz="1600" b="0" dirty="0">
                <a:solidFill>
                  <a:srgbClr val="95A5A6"/>
                </a:solidFill>
                <a:effectLst/>
                <a:latin typeface="Consolas" panose="020B0609020204030204" pitchFamily="49" charset="0"/>
              </a:rPr>
              <a:t>    // initial angle  for servo</a:t>
            </a:r>
            <a:endParaRPr lang="en-IN" sz="1600" b="0" dirty="0">
              <a:solidFill>
                <a:srgbClr val="434F54"/>
              </a:solidFill>
              <a:effectLst/>
              <a:latin typeface="Consolas" panose="020B0609020204030204" pitchFamily="49" charset="0"/>
            </a:endParaRPr>
          </a:p>
          <a:p>
            <a:pPr marL="0" indent="0">
              <a:buNone/>
            </a:pPr>
            <a:r>
              <a:rPr lang="en-IN" sz="1600" b="0" dirty="0">
                <a:solidFill>
                  <a:srgbClr val="00979D"/>
                </a:solidFill>
                <a:effectLst/>
                <a:latin typeface="Consolas" panose="020B0609020204030204" pitchFamily="49" charset="0"/>
              </a:rPr>
              <a:t>int</a:t>
            </a:r>
            <a:r>
              <a:rPr lang="en-IN" sz="1600" b="0" dirty="0">
                <a:solidFill>
                  <a:srgbClr val="434F54"/>
                </a:solidFill>
                <a:effectLst/>
                <a:latin typeface="Consolas" panose="020B0609020204030204" pitchFamily="49" charset="0"/>
              </a:rPr>
              <a:t> </a:t>
            </a:r>
            <a:r>
              <a:rPr lang="en-IN" sz="1600" b="0" dirty="0" err="1">
                <a:solidFill>
                  <a:srgbClr val="434F54"/>
                </a:solidFill>
                <a:effectLst/>
                <a:latin typeface="Consolas" panose="020B0609020204030204" pitchFamily="49" charset="0"/>
              </a:rPr>
              <a:t>angleStep</a:t>
            </a:r>
            <a:r>
              <a:rPr lang="en-IN" sz="1600" b="0" dirty="0">
                <a:solidFill>
                  <a:srgbClr val="434F54"/>
                </a:solidFill>
                <a:effectLst/>
                <a:latin typeface="Consolas" panose="020B0609020204030204" pitchFamily="49" charset="0"/>
              </a:rPr>
              <a:t> =</a:t>
            </a:r>
            <a:r>
              <a:rPr lang="en-IN" sz="1600" b="0" dirty="0">
                <a:solidFill>
                  <a:srgbClr val="005C5F"/>
                </a:solidFill>
                <a:effectLst/>
                <a:latin typeface="Consolas" panose="020B0609020204030204" pitchFamily="49" charset="0"/>
              </a:rPr>
              <a:t>10</a:t>
            </a:r>
            <a:r>
              <a:rPr lang="en-IN" sz="1600" b="0" dirty="0">
                <a:solidFill>
                  <a:srgbClr val="434F54"/>
                </a:solidFill>
                <a:effectLst/>
                <a:latin typeface="Consolas" panose="020B0609020204030204" pitchFamily="49" charset="0"/>
              </a:rPr>
              <a:t>;</a:t>
            </a:r>
          </a:p>
          <a:p>
            <a:pPr marL="0" indent="0">
              <a:buNone/>
            </a:pPr>
            <a:r>
              <a:rPr lang="en-IN" sz="1600" b="0" dirty="0" err="1">
                <a:solidFill>
                  <a:srgbClr val="00979D"/>
                </a:solidFill>
                <a:effectLst/>
                <a:latin typeface="Consolas" panose="020B0609020204030204" pitchFamily="49" charset="0"/>
              </a:rPr>
              <a:t>const</a:t>
            </a:r>
            <a:r>
              <a:rPr lang="en-IN" sz="1600" b="0" dirty="0">
                <a:solidFill>
                  <a:srgbClr val="434F54"/>
                </a:solidFill>
                <a:effectLst/>
                <a:latin typeface="Consolas" panose="020B0609020204030204" pitchFamily="49" charset="0"/>
              </a:rPr>
              <a:t> </a:t>
            </a:r>
            <a:r>
              <a:rPr lang="en-IN" sz="1600" b="0" dirty="0">
                <a:solidFill>
                  <a:srgbClr val="00979D"/>
                </a:solidFill>
                <a:effectLst/>
                <a:latin typeface="Consolas" panose="020B0609020204030204" pitchFamily="49" charset="0"/>
              </a:rPr>
              <a:t>int</a:t>
            </a:r>
            <a:r>
              <a:rPr lang="en-IN" sz="1600" b="0" dirty="0">
                <a:solidFill>
                  <a:srgbClr val="434F54"/>
                </a:solidFill>
                <a:effectLst/>
                <a:latin typeface="Consolas" panose="020B0609020204030204" pitchFamily="49" charset="0"/>
              </a:rPr>
              <a:t> </a:t>
            </a:r>
            <a:r>
              <a:rPr lang="en-IN" sz="1600" b="0" dirty="0" err="1">
                <a:solidFill>
                  <a:srgbClr val="434F54"/>
                </a:solidFill>
                <a:effectLst/>
                <a:latin typeface="Consolas" panose="020B0609020204030204" pitchFamily="49" charset="0"/>
              </a:rPr>
              <a:t>minAngle</a:t>
            </a:r>
            <a:r>
              <a:rPr lang="en-IN" sz="1600" b="0" dirty="0">
                <a:solidFill>
                  <a:srgbClr val="434F54"/>
                </a:solidFill>
                <a:effectLst/>
                <a:latin typeface="Consolas" panose="020B0609020204030204" pitchFamily="49" charset="0"/>
              </a:rPr>
              <a:t> = </a:t>
            </a:r>
            <a:r>
              <a:rPr lang="en-IN" sz="1600" b="0" dirty="0">
                <a:solidFill>
                  <a:srgbClr val="005C5F"/>
                </a:solidFill>
                <a:effectLst/>
                <a:latin typeface="Consolas" panose="020B0609020204030204" pitchFamily="49" charset="0"/>
              </a:rPr>
              <a:t>0</a:t>
            </a:r>
            <a:r>
              <a:rPr lang="en-IN" sz="1600" b="0" dirty="0">
                <a:solidFill>
                  <a:srgbClr val="434F54"/>
                </a:solidFill>
                <a:effectLst/>
                <a:latin typeface="Consolas" panose="020B0609020204030204" pitchFamily="49" charset="0"/>
              </a:rPr>
              <a:t>;</a:t>
            </a:r>
          </a:p>
          <a:p>
            <a:pPr marL="0" indent="0">
              <a:buNone/>
            </a:pPr>
            <a:r>
              <a:rPr lang="en-IN" sz="1600" b="0" dirty="0" err="1">
                <a:solidFill>
                  <a:srgbClr val="00979D"/>
                </a:solidFill>
                <a:effectLst/>
                <a:latin typeface="Consolas" panose="020B0609020204030204" pitchFamily="49" charset="0"/>
              </a:rPr>
              <a:t>const</a:t>
            </a:r>
            <a:r>
              <a:rPr lang="en-IN" sz="1600" b="0" dirty="0">
                <a:solidFill>
                  <a:srgbClr val="434F54"/>
                </a:solidFill>
                <a:effectLst/>
                <a:latin typeface="Consolas" panose="020B0609020204030204" pitchFamily="49" charset="0"/>
              </a:rPr>
              <a:t> </a:t>
            </a:r>
            <a:r>
              <a:rPr lang="en-IN" sz="1600" b="0" dirty="0">
                <a:solidFill>
                  <a:srgbClr val="00979D"/>
                </a:solidFill>
                <a:effectLst/>
                <a:latin typeface="Consolas" panose="020B0609020204030204" pitchFamily="49" charset="0"/>
              </a:rPr>
              <a:t>int</a:t>
            </a:r>
            <a:r>
              <a:rPr lang="en-IN" sz="1600" b="0" dirty="0">
                <a:solidFill>
                  <a:srgbClr val="434F54"/>
                </a:solidFill>
                <a:effectLst/>
                <a:latin typeface="Consolas" panose="020B0609020204030204" pitchFamily="49" charset="0"/>
              </a:rPr>
              <a:t> </a:t>
            </a:r>
            <a:r>
              <a:rPr lang="en-IN" sz="1600" b="0" dirty="0" err="1">
                <a:solidFill>
                  <a:srgbClr val="434F54"/>
                </a:solidFill>
                <a:effectLst/>
                <a:latin typeface="Consolas" panose="020B0609020204030204" pitchFamily="49" charset="0"/>
              </a:rPr>
              <a:t>maxAngle</a:t>
            </a:r>
            <a:r>
              <a:rPr lang="en-IN" sz="1600" b="0" dirty="0">
                <a:solidFill>
                  <a:srgbClr val="434F54"/>
                </a:solidFill>
                <a:effectLst/>
                <a:latin typeface="Consolas" panose="020B0609020204030204" pitchFamily="49" charset="0"/>
              </a:rPr>
              <a:t> = </a:t>
            </a:r>
            <a:r>
              <a:rPr lang="en-IN" sz="1600" b="0" dirty="0">
                <a:solidFill>
                  <a:srgbClr val="005C5F"/>
                </a:solidFill>
                <a:effectLst/>
                <a:latin typeface="Consolas" panose="020B0609020204030204" pitchFamily="49" charset="0"/>
              </a:rPr>
              <a:t>180</a:t>
            </a:r>
            <a:r>
              <a:rPr lang="en-IN" sz="1600" b="0" dirty="0">
                <a:solidFill>
                  <a:srgbClr val="434F54"/>
                </a:solidFill>
                <a:effectLst/>
                <a:latin typeface="Consolas" panose="020B0609020204030204" pitchFamily="49" charset="0"/>
              </a:rPr>
              <a:t>;</a:t>
            </a:r>
          </a:p>
          <a:p>
            <a:pPr marL="0" indent="0">
              <a:buNone/>
            </a:pPr>
            <a:r>
              <a:rPr lang="en-IN" sz="1600" b="0" dirty="0">
                <a:solidFill>
                  <a:srgbClr val="434F54"/>
                </a:solidFill>
                <a:effectLst/>
                <a:latin typeface="Consolas" panose="020B0609020204030204" pitchFamily="49" charset="0"/>
              </a:rPr>
              <a:t/>
            </a:r>
            <a:br>
              <a:rPr lang="en-IN" sz="1600" b="0" dirty="0">
                <a:solidFill>
                  <a:srgbClr val="434F54"/>
                </a:solidFill>
                <a:effectLst/>
                <a:latin typeface="Consolas" panose="020B0609020204030204" pitchFamily="49" charset="0"/>
              </a:rPr>
            </a:br>
            <a:r>
              <a:rPr lang="en-IN" sz="1600" b="0" dirty="0">
                <a:solidFill>
                  <a:srgbClr val="00979D"/>
                </a:solidFill>
                <a:effectLst/>
                <a:latin typeface="Consolas" panose="020B0609020204030204" pitchFamily="49" charset="0"/>
              </a:rPr>
              <a:t>int</a:t>
            </a:r>
            <a:r>
              <a:rPr lang="en-IN" sz="1600" b="0" dirty="0">
                <a:solidFill>
                  <a:srgbClr val="434F54"/>
                </a:solidFill>
                <a:effectLst/>
                <a:latin typeface="Consolas" panose="020B0609020204030204" pitchFamily="49" charset="0"/>
              </a:rPr>
              <a:t> </a:t>
            </a:r>
            <a:r>
              <a:rPr lang="en-IN" sz="1600" b="0" dirty="0" err="1">
                <a:solidFill>
                  <a:srgbClr val="434F54"/>
                </a:solidFill>
                <a:effectLst/>
                <a:latin typeface="Consolas" panose="020B0609020204030204" pitchFamily="49" charset="0"/>
              </a:rPr>
              <a:t>buttonPushed</a:t>
            </a:r>
            <a:r>
              <a:rPr lang="en-IN" sz="1600" b="0" dirty="0">
                <a:solidFill>
                  <a:srgbClr val="434F54"/>
                </a:solidFill>
                <a:effectLst/>
                <a:latin typeface="Consolas" panose="020B0609020204030204" pitchFamily="49" charset="0"/>
              </a:rPr>
              <a:t> =</a:t>
            </a:r>
            <a:r>
              <a:rPr lang="en-IN" sz="1600" b="0" dirty="0">
                <a:solidFill>
                  <a:srgbClr val="005C5F"/>
                </a:solidFill>
                <a:effectLst/>
                <a:latin typeface="Consolas" panose="020B0609020204030204" pitchFamily="49" charset="0"/>
              </a:rPr>
              <a:t>0</a:t>
            </a:r>
            <a:r>
              <a:rPr lang="en-IN" sz="1600" b="0" dirty="0">
                <a:solidFill>
                  <a:srgbClr val="434F54"/>
                </a:solidFill>
                <a:effectLst/>
                <a:latin typeface="Consolas" panose="020B0609020204030204" pitchFamily="49" charset="0"/>
              </a:rPr>
              <a:t>;</a:t>
            </a:r>
          </a:p>
          <a:p>
            <a:pPr marL="0" indent="0">
              <a:buNone/>
            </a:pPr>
            <a:r>
              <a:rPr lang="en-IN" sz="1600" b="0" dirty="0">
                <a:solidFill>
                  <a:srgbClr val="434F54"/>
                </a:solidFill>
                <a:effectLst/>
                <a:latin typeface="Consolas" panose="020B0609020204030204" pitchFamily="49" charset="0"/>
              </a:rPr>
              <a:t/>
            </a:r>
            <a:br>
              <a:rPr lang="en-IN" sz="1600" b="0" dirty="0">
                <a:solidFill>
                  <a:srgbClr val="434F54"/>
                </a:solidFill>
                <a:effectLst/>
                <a:latin typeface="Consolas" panose="020B0609020204030204" pitchFamily="49" charset="0"/>
              </a:rPr>
            </a:br>
            <a:r>
              <a:rPr lang="en-IN" sz="1600" b="0" dirty="0">
                <a:solidFill>
                  <a:srgbClr val="00979D"/>
                </a:solidFill>
                <a:effectLst/>
                <a:latin typeface="Consolas" panose="020B0609020204030204" pitchFamily="49" charset="0"/>
              </a:rPr>
              <a:t>void</a:t>
            </a:r>
            <a:r>
              <a:rPr lang="en-IN" sz="1600" b="0" dirty="0">
                <a:solidFill>
                  <a:srgbClr val="434F54"/>
                </a:solidFill>
                <a:effectLst/>
                <a:latin typeface="Consolas" panose="020B0609020204030204" pitchFamily="49" charset="0"/>
              </a:rPr>
              <a:t> </a:t>
            </a:r>
            <a:r>
              <a:rPr lang="en-IN" sz="1600" b="0" dirty="0">
                <a:solidFill>
                  <a:srgbClr val="D35400"/>
                </a:solidFill>
                <a:effectLst/>
                <a:latin typeface="Consolas" panose="020B0609020204030204" pitchFamily="49" charset="0"/>
              </a:rPr>
              <a:t>setup</a:t>
            </a:r>
            <a:r>
              <a:rPr lang="en-IN" sz="1600" b="0" dirty="0">
                <a:solidFill>
                  <a:srgbClr val="434F54"/>
                </a:solidFill>
                <a:effectLst/>
                <a:latin typeface="Consolas" panose="020B0609020204030204" pitchFamily="49" charset="0"/>
              </a:rPr>
              <a:t>() {</a:t>
            </a:r>
          </a:p>
          <a:p>
            <a:pPr marL="0" indent="0">
              <a:buNone/>
            </a:pPr>
            <a:r>
              <a:rPr lang="en-IN" sz="1600" b="0" dirty="0">
                <a:solidFill>
                  <a:srgbClr val="434F54"/>
                </a:solidFill>
                <a:effectLst/>
                <a:latin typeface="Consolas" panose="020B0609020204030204" pitchFamily="49" charset="0"/>
              </a:rPr>
              <a:t> </a:t>
            </a:r>
          </a:p>
          <a:p>
            <a:pPr marL="0" indent="0">
              <a:buNone/>
            </a:pP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Serial</a:t>
            </a:r>
            <a:r>
              <a:rPr lang="en-IN" sz="1600" b="0" dirty="0" err="1">
                <a:solidFill>
                  <a:srgbClr val="434F54"/>
                </a:solidFill>
                <a:effectLst/>
                <a:latin typeface="Consolas" panose="020B0609020204030204" pitchFamily="49" charset="0"/>
              </a:rPr>
              <a:t>.</a:t>
            </a:r>
            <a:r>
              <a:rPr lang="en-IN" sz="1600" b="0" dirty="0" err="1">
                <a:solidFill>
                  <a:srgbClr val="D35400"/>
                </a:solidFill>
                <a:effectLst/>
                <a:latin typeface="Consolas" panose="020B0609020204030204" pitchFamily="49" charset="0"/>
              </a:rPr>
              <a:t>begin</a:t>
            </a:r>
            <a:r>
              <a:rPr lang="en-IN" sz="1600" b="0" dirty="0">
                <a:solidFill>
                  <a:srgbClr val="434F54"/>
                </a:solidFill>
                <a:effectLst/>
                <a:latin typeface="Consolas" panose="020B0609020204030204" pitchFamily="49" charset="0"/>
              </a:rPr>
              <a:t>(</a:t>
            </a:r>
            <a:r>
              <a:rPr lang="en-IN" sz="1600" b="0" dirty="0">
                <a:solidFill>
                  <a:srgbClr val="005C5F"/>
                </a:solidFill>
                <a:effectLst/>
                <a:latin typeface="Consolas" panose="020B0609020204030204" pitchFamily="49" charset="0"/>
              </a:rPr>
              <a:t>9600</a:t>
            </a:r>
            <a:r>
              <a:rPr lang="en-IN" sz="1600" b="0" dirty="0">
                <a:solidFill>
                  <a:srgbClr val="434F54"/>
                </a:solidFill>
                <a:effectLst/>
                <a:latin typeface="Consolas" panose="020B0609020204030204" pitchFamily="49" charset="0"/>
              </a:rPr>
              <a:t>);</a:t>
            </a:r>
            <a:r>
              <a:rPr lang="en-IN" sz="1600" b="0" dirty="0">
                <a:solidFill>
                  <a:srgbClr val="95A5A6"/>
                </a:solidFill>
                <a:effectLst/>
                <a:latin typeface="Consolas" panose="020B0609020204030204" pitchFamily="49" charset="0"/>
              </a:rPr>
              <a:t>          //  setup serial</a:t>
            </a:r>
            <a:endParaRPr lang="en-IN" sz="1600" b="0" dirty="0">
              <a:solidFill>
                <a:srgbClr val="434F54"/>
              </a:solidFill>
              <a:effectLst/>
              <a:latin typeface="Consolas" panose="020B0609020204030204" pitchFamily="49" charset="0"/>
            </a:endParaRPr>
          </a:p>
          <a:p>
            <a:pPr marL="0" indent="0">
              <a:buNone/>
            </a:pP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myservo</a:t>
            </a:r>
            <a:r>
              <a:rPr lang="en-IN" sz="1600" b="0" dirty="0" err="1">
                <a:solidFill>
                  <a:srgbClr val="434F54"/>
                </a:solidFill>
                <a:effectLst/>
                <a:latin typeface="Consolas" panose="020B0609020204030204" pitchFamily="49" charset="0"/>
              </a:rPr>
              <a:t>.</a:t>
            </a:r>
            <a:r>
              <a:rPr lang="en-IN" sz="1600" b="0" dirty="0" err="1">
                <a:solidFill>
                  <a:srgbClr val="D35400"/>
                </a:solidFill>
                <a:effectLst/>
                <a:latin typeface="Consolas" panose="020B0609020204030204" pitchFamily="49" charset="0"/>
              </a:rPr>
              <a:t>attach</a:t>
            </a:r>
            <a:r>
              <a:rPr lang="en-IN" sz="1600" b="0" dirty="0">
                <a:solidFill>
                  <a:srgbClr val="434F54"/>
                </a:solidFill>
                <a:effectLst/>
                <a:latin typeface="Consolas" panose="020B0609020204030204" pitchFamily="49" charset="0"/>
              </a:rPr>
              <a:t>(</a:t>
            </a:r>
            <a:r>
              <a:rPr lang="en-IN" sz="1600" b="0" dirty="0" err="1">
                <a:solidFill>
                  <a:srgbClr val="434F54"/>
                </a:solidFill>
                <a:effectLst/>
                <a:latin typeface="Consolas" panose="020B0609020204030204" pitchFamily="49" charset="0"/>
              </a:rPr>
              <a:t>servoPin</a:t>
            </a:r>
            <a:r>
              <a:rPr lang="en-IN" sz="1600" b="0" dirty="0">
                <a:solidFill>
                  <a:srgbClr val="434F54"/>
                </a:solidFill>
                <a:effectLst/>
                <a:latin typeface="Consolas" panose="020B0609020204030204" pitchFamily="49" charset="0"/>
              </a:rPr>
              <a:t>);</a:t>
            </a:r>
            <a:r>
              <a:rPr lang="en-IN" sz="1600" b="0" dirty="0">
                <a:solidFill>
                  <a:srgbClr val="95A5A6"/>
                </a:solidFill>
                <a:effectLst/>
                <a:latin typeface="Consolas" panose="020B0609020204030204" pitchFamily="49" charset="0"/>
              </a:rPr>
              <a:t>  // attaches the servo on pin 3 to the servo object</a:t>
            </a:r>
            <a:endParaRPr lang="en-IN" sz="1600" b="0" dirty="0">
              <a:solidFill>
                <a:srgbClr val="434F54"/>
              </a:solidFill>
              <a:effectLst/>
              <a:latin typeface="Consolas" panose="020B0609020204030204" pitchFamily="49" charset="0"/>
            </a:endParaRPr>
          </a:p>
          <a:p>
            <a:pPr marL="0" indent="0">
              <a:buNone/>
            </a:pP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pinMode</a:t>
            </a:r>
            <a:r>
              <a:rPr lang="en-IN" sz="1600" b="0" dirty="0">
                <a:solidFill>
                  <a:srgbClr val="434F54"/>
                </a:solidFill>
                <a:effectLst/>
                <a:latin typeface="Consolas" panose="020B0609020204030204" pitchFamily="49" charset="0"/>
              </a:rPr>
              <a:t>(</a:t>
            </a:r>
            <a:r>
              <a:rPr lang="en-IN" sz="1600" b="0" dirty="0" err="1">
                <a:solidFill>
                  <a:srgbClr val="434F54"/>
                </a:solidFill>
                <a:effectLst/>
                <a:latin typeface="Consolas" panose="020B0609020204030204" pitchFamily="49" charset="0"/>
              </a:rPr>
              <a:t>pushButtonPin,INPUT_PULLUP</a:t>
            </a:r>
            <a:r>
              <a:rPr lang="en-IN" sz="1600" b="0" dirty="0">
                <a:solidFill>
                  <a:srgbClr val="434F54"/>
                </a:solidFill>
                <a:effectLst/>
                <a:latin typeface="Consolas" panose="020B0609020204030204" pitchFamily="49" charset="0"/>
              </a:rPr>
              <a:t>);</a:t>
            </a:r>
          </a:p>
          <a:p>
            <a:pPr marL="0" indent="0">
              <a:buNone/>
            </a:pPr>
            <a:r>
              <a:rPr lang="en-IN" sz="1600" b="0" dirty="0">
                <a:solidFill>
                  <a:srgbClr val="434F54"/>
                </a:solidFill>
                <a:effectLst/>
                <a:latin typeface="Consolas" panose="020B0609020204030204" pitchFamily="49" charset="0"/>
              </a:rPr>
              <a:t>   </a:t>
            </a:r>
            <a:r>
              <a:rPr lang="en-IN" sz="1600" b="0" dirty="0" err="1">
                <a:solidFill>
                  <a:srgbClr val="D35400"/>
                </a:solidFill>
                <a:effectLst/>
                <a:latin typeface="Consolas" panose="020B0609020204030204" pitchFamily="49" charset="0"/>
              </a:rPr>
              <a:t>Serial</a:t>
            </a:r>
            <a:r>
              <a:rPr lang="en-IN" sz="1600" b="0" dirty="0" err="1">
                <a:solidFill>
                  <a:srgbClr val="434F54"/>
                </a:solidFill>
                <a:effectLst/>
                <a:latin typeface="Consolas" panose="020B0609020204030204" pitchFamily="49" charset="0"/>
              </a:rPr>
              <a:t>.</a:t>
            </a:r>
            <a:r>
              <a:rPr lang="en-IN" sz="1600" b="0" dirty="0" err="1">
                <a:solidFill>
                  <a:srgbClr val="D35400"/>
                </a:solidFill>
                <a:effectLst/>
                <a:latin typeface="Consolas" panose="020B0609020204030204" pitchFamily="49" charset="0"/>
              </a:rPr>
              <a:t>println</a:t>
            </a:r>
            <a:r>
              <a:rPr lang="en-IN" sz="1600" b="0" dirty="0">
                <a:solidFill>
                  <a:srgbClr val="434F54"/>
                </a:solidFill>
                <a:effectLst/>
                <a:latin typeface="Consolas" panose="020B0609020204030204" pitchFamily="49" charset="0"/>
              </a:rPr>
              <a:t>(</a:t>
            </a:r>
            <a:r>
              <a:rPr lang="en-IN" sz="1600" b="0" dirty="0">
                <a:solidFill>
                  <a:srgbClr val="005C5F"/>
                </a:solidFill>
                <a:effectLst/>
                <a:latin typeface="Consolas" panose="020B0609020204030204" pitchFamily="49" charset="0"/>
              </a:rPr>
              <a:t>" Servo Button "</a:t>
            </a:r>
            <a:r>
              <a:rPr lang="en-IN" sz="1600" b="0" dirty="0">
                <a:solidFill>
                  <a:srgbClr val="434F54"/>
                </a:solidFill>
                <a:effectLst/>
                <a:latin typeface="Consolas" panose="020B0609020204030204" pitchFamily="49" charset="0"/>
              </a:rPr>
              <a:t>);</a:t>
            </a:r>
          </a:p>
          <a:p>
            <a:pPr marL="0" indent="0">
              <a:buNone/>
            </a:pPr>
            <a:r>
              <a:rPr lang="en-IN" sz="1600" b="0" dirty="0">
                <a:solidFill>
                  <a:srgbClr val="434F54"/>
                </a:solidFill>
                <a:effectLst/>
                <a:latin typeface="Consolas" panose="020B0609020204030204" pitchFamily="49" charset="0"/>
              </a:rPr>
              <a:t>}</a:t>
            </a:r>
          </a:p>
          <a:p>
            <a:pPr marL="0" indent="0">
              <a:buNone/>
            </a:pPr>
            <a:endParaRPr lang="en-IN" sz="1600" dirty="0"/>
          </a:p>
        </p:txBody>
      </p:sp>
      <p:sp>
        <p:nvSpPr>
          <p:cNvPr id="4" name="TextBox 3">
            <a:extLst>
              <a:ext uri="{FF2B5EF4-FFF2-40B4-BE49-F238E27FC236}">
                <a16:creationId xmlns:a16="http://schemas.microsoft.com/office/drawing/2014/main" xmlns="" id="{C4D6CB8E-4E96-49B2-A5BF-B389871BCA4B}"/>
              </a:ext>
            </a:extLst>
          </p:cNvPr>
          <p:cNvSpPr txBox="1"/>
          <p:nvPr/>
        </p:nvSpPr>
        <p:spPr>
          <a:xfrm>
            <a:off x="5423647" y="219162"/>
            <a:ext cx="1344706" cy="369332"/>
          </a:xfrm>
          <a:prstGeom prst="rect">
            <a:avLst/>
          </a:prstGeom>
          <a:noFill/>
        </p:spPr>
        <p:txBody>
          <a:bodyPr wrap="square" rtlCol="0">
            <a:spAutoFit/>
          </a:bodyPr>
          <a:lstStyle/>
          <a:p>
            <a:r>
              <a:rPr lang="en-US" b="1" dirty="0">
                <a:solidFill>
                  <a:prstClr val="black"/>
                </a:solidFill>
                <a:latin typeface="Consolas" panose="020B0609020204030204" pitchFamily="49" charset="0"/>
              </a:rPr>
              <a:t>Code</a:t>
            </a:r>
            <a:endParaRPr lang="en-IN" b="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41524749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09A64C7-CFFB-4BCB-814F-30B6C2623B76}"/>
              </a:ext>
            </a:extLst>
          </p:cNvPr>
          <p:cNvSpPr>
            <a:spLocks noGrp="1"/>
          </p:cNvSpPr>
          <p:nvPr>
            <p:ph idx="1"/>
          </p:nvPr>
        </p:nvSpPr>
        <p:spPr>
          <a:xfrm>
            <a:off x="614082" y="462989"/>
            <a:ext cx="10515600" cy="6395011"/>
          </a:xfrm>
        </p:spPr>
        <p:txBody>
          <a:bodyPr>
            <a:noAutofit/>
          </a:bodyPr>
          <a:lstStyle/>
          <a:p>
            <a:pPr marL="0" indent="0">
              <a:buNone/>
            </a:pPr>
            <a:r>
              <a:rPr lang="en-IN" sz="1400" b="0" dirty="0">
                <a:solidFill>
                  <a:srgbClr val="00979D"/>
                </a:solidFill>
                <a:effectLst/>
                <a:latin typeface="Consolas" panose="020B0609020204030204" pitchFamily="49" charset="0"/>
              </a:rPr>
              <a:t>void</a:t>
            </a:r>
            <a:r>
              <a:rPr lang="en-IN" sz="1400" b="0" dirty="0">
                <a:solidFill>
                  <a:srgbClr val="434F54"/>
                </a:solidFill>
                <a:effectLst/>
                <a:latin typeface="Consolas" panose="020B0609020204030204" pitchFamily="49" charset="0"/>
              </a:rPr>
              <a:t> </a:t>
            </a:r>
            <a:r>
              <a:rPr lang="en-IN" sz="1400" b="0" dirty="0">
                <a:solidFill>
                  <a:srgbClr val="D35400"/>
                </a:solidFill>
                <a:effectLst/>
                <a:latin typeface="Consolas" panose="020B0609020204030204" pitchFamily="49" charset="0"/>
              </a:rPr>
              <a:t>loop</a:t>
            </a: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  </a:t>
            </a:r>
            <a:r>
              <a:rPr lang="en-IN" sz="1400" b="0" dirty="0">
                <a:solidFill>
                  <a:srgbClr val="728E00"/>
                </a:solidFill>
                <a:effectLst/>
                <a:latin typeface="Consolas" panose="020B0609020204030204" pitchFamily="49" charset="0"/>
              </a:rPr>
              <a:t>if</a:t>
            </a:r>
            <a:r>
              <a:rPr lang="en-IN" sz="1400" b="0" dirty="0">
                <a:solidFill>
                  <a:srgbClr val="434F54"/>
                </a:solidFill>
                <a:effectLst/>
                <a:latin typeface="Consolas" panose="020B0609020204030204" pitchFamily="49" charset="0"/>
              </a:rPr>
              <a:t>(</a:t>
            </a:r>
            <a:r>
              <a:rPr lang="en-IN" sz="1400" b="0" dirty="0" err="1">
                <a:solidFill>
                  <a:srgbClr val="D35400"/>
                </a:solidFill>
                <a:effectLst/>
                <a:latin typeface="Consolas" panose="020B0609020204030204" pitchFamily="49" charset="0"/>
              </a:rPr>
              <a:t>digitalRead</a:t>
            </a:r>
            <a:r>
              <a:rPr lang="en-IN" sz="1400" b="0" dirty="0">
                <a:solidFill>
                  <a:srgbClr val="434F54"/>
                </a:solidFill>
                <a:effectLst/>
                <a:latin typeface="Consolas" panose="020B0609020204030204" pitchFamily="49" charset="0"/>
              </a:rPr>
              <a:t>(</a:t>
            </a:r>
            <a:r>
              <a:rPr lang="en-IN" sz="1400" b="0" dirty="0" err="1">
                <a:solidFill>
                  <a:srgbClr val="434F54"/>
                </a:solidFill>
                <a:effectLst/>
                <a:latin typeface="Consolas" panose="020B0609020204030204" pitchFamily="49" charset="0"/>
              </a:rPr>
              <a:t>pushButtonPin</a:t>
            </a:r>
            <a:r>
              <a:rPr lang="en-IN" sz="1400" b="0" dirty="0">
                <a:solidFill>
                  <a:srgbClr val="434F54"/>
                </a:solidFill>
                <a:effectLst/>
                <a:latin typeface="Consolas" panose="020B0609020204030204" pitchFamily="49" charset="0"/>
              </a:rPr>
              <a:t>) == LOW){</a:t>
            </a:r>
          </a:p>
          <a:p>
            <a:pPr marL="0" indent="0">
              <a:buNone/>
            </a:pPr>
            <a:r>
              <a:rPr lang="en-IN" sz="1400" b="0" dirty="0">
                <a:solidFill>
                  <a:srgbClr val="434F54"/>
                </a:solidFill>
                <a:effectLst/>
                <a:latin typeface="Consolas" panose="020B0609020204030204" pitchFamily="49" charset="0"/>
              </a:rPr>
              <a:t>    </a:t>
            </a:r>
            <a:r>
              <a:rPr lang="en-IN" sz="1400" b="0" dirty="0" err="1">
                <a:solidFill>
                  <a:srgbClr val="434F54"/>
                </a:solidFill>
                <a:effectLst/>
                <a:latin typeface="Consolas" panose="020B0609020204030204" pitchFamily="49" charset="0"/>
              </a:rPr>
              <a:t>buttonPushed</a:t>
            </a:r>
            <a:r>
              <a:rPr lang="en-IN" sz="1400" b="0" dirty="0">
                <a:solidFill>
                  <a:srgbClr val="434F54"/>
                </a:solidFill>
                <a:effectLst/>
                <a:latin typeface="Consolas" panose="020B0609020204030204" pitchFamily="49" charset="0"/>
              </a:rPr>
              <a:t> = </a:t>
            </a:r>
            <a:r>
              <a:rPr lang="en-IN" sz="1400" b="0" dirty="0">
                <a:solidFill>
                  <a:srgbClr val="005C5F"/>
                </a:solidFill>
                <a:effectLst/>
                <a:latin typeface="Consolas" panose="020B0609020204030204" pitchFamily="49" charset="0"/>
              </a:rPr>
              <a:t>1</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   </a:t>
            </a:r>
            <a:r>
              <a:rPr lang="en-IN" sz="1400" b="0" dirty="0">
                <a:solidFill>
                  <a:srgbClr val="728E00"/>
                </a:solidFill>
                <a:effectLst/>
                <a:latin typeface="Consolas" panose="020B0609020204030204" pitchFamily="49" charset="0"/>
              </a:rPr>
              <a:t>if</a:t>
            </a:r>
            <a:r>
              <a:rPr lang="en-IN" sz="1400" b="0" dirty="0">
                <a:solidFill>
                  <a:srgbClr val="434F54"/>
                </a:solidFill>
                <a:effectLst/>
                <a:latin typeface="Consolas" panose="020B0609020204030204" pitchFamily="49" charset="0"/>
              </a:rPr>
              <a:t>( </a:t>
            </a:r>
            <a:r>
              <a:rPr lang="en-IN" sz="1400" b="0" dirty="0" err="1">
                <a:solidFill>
                  <a:srgbClr val="434F54"/>
                </a:solidFill>
                <a:effectLst/>
                <a:latin typeface="Consolas" panose="020B0609020204030204" pitchFamily="49" charset="0"/>
              </a:rPr>
              <a:t>buttonPushed</a:t>
            </a:r>
            <a:r>
              <a:rPr lang="en-IN" sz="1400" b="0" dirty="0">
                <a:solidFill>
                  <a:srgbClr val="434F54"/>
                </a:solidFill>
                <a:effectLst/>
                <a:latin typeface="Consolas" panose="020B0609020204030204" pitchFamily="49" charset="0"/>
              </a:rPr>
              <a:t> ){</a:t>
            </a:r>
          </a:p>
          <a:p>
            <a:pPr marL="0" indent="0">
              <a:buNone/>
            </a:pPr>
            <a:r>
              <a:rPr lang="en-IN" sz="1400" b="0" dirty="0">
                <a:solidFill>
                  <a:srgbClr val="95A5A6"/>
                </a:solidFill>
                <a:effectLst/>
                <a:latin typeface="Consolas" panose="020B0609020204030204" pitchFamily="49" charset="0"/>
              </a:rPr>
              <a:t>  // change the angle for next time through the loop:</a:t>
            </a:r>
            <a:endParaRPr lang="en-IN" sz="1400" b="0" dirty="0">
              <a:solidFill>
                <a:srgbClr val="434F54"/>
              </a:solidFill>
              <a:effectLst/>
              <a:latin typeface="Consolas" panose="020B0609020204030204" pitchFamily="49" charset="0"/>
            </a:endParaRPr>
          </a:p>
          <a:p>
            <a:pPr marL="0" indent="0">
              <a:buNone/>
            </a:pPr>
            <a:r>
              <a:rPr lang="en-IN" sz="1400" b="0" dirty="0">
                <a:solidFill>
                  <a:srgbClr val="434F54"/>
                </a:solidFill>
                <a:effectLst/>
                <a:latin typeface="Consolas" panose="020B0609020204030204" pitchFamily="49" charset="0"/>
              </a:rPr>
              <a:t>  angle = angle + </a:t>
            </a:r>
            <a:r>
              <a:rPr lang="en-IN" sz="1400" b="0" dirty="0" err="1">
                <a:solidFill>
                  <a:srgbClr val="434F54"/>
                </a:solidFill>
                <a:effectLst/>
                <a:latin typeface="Consolas" panose="020B0609020204030204" pitchFamily="49" charset="0"/>
              </a:rPr>
              <a:t>angleStep</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r>
            <a:br>
              <a:rPr lang="en-IN" sz="1400" b="0" dirty="0">
                <a:solidFill>
                  <a:srgbClr val="434F54"/>
                </a:solidFill>
                <a:effectLst/>
                <a:latin typeface="Consolas" panose="020B0609020204030204" pitchFamily="49" charset="0"/>
              </a:rPr>
            </a:br>
            <a:r>
              <a:rPr lang="en-IN" sz="1400" b="0" dirty="0">
                <a:solidFill>
                  <a:srgbClr val="95A5A6"/>
                </a:solidFill>
                <a:effectLst/>
                <a:latin typeface="Consolas" panose="020B0609020204030204" pitchFamily="49" charset="0"/>
              </a:rPr>
              <a:t>    // reverse the direction of the moving at the ends of the angle:</a:t>
            </a:r>
            <a:endParaRPr lang="en-IN" sz="1400" b="0" dirty="0">
              <a:solidFill>
                <a:srgbClr val="434F54"/>
              </a:solidFill>
              <a:effectLst/>
              <a:latin typeface="Consolas" panose="020B0609020204030204" pitchFamily="49" charset="0"/>
            </a:endParaRPr>
          </a:p>
          <a:p>
            <a:pPr marL="0" indent="0">
              <a:buNone/>
            </a:pPr>
            <a:r>
              <a:rPr lang="en-IN" sz="1400" b="0" dirty="0">
                <a:solidFill>
                  <a:srgbClr val="434F54"/>
                </a:solidFill>
                <a:effectLst/>
                <a:latin typeface="Consolas" panose="020B0609020204030204" pitchFamily="49" charset="0"/>
              </a:rPr>
              <a:t>    </a:t>
            </a:r>
            <a:r>
              <a:rPr lang="en-IN" sz="1400" b="0" dirty="0">
                <a:solidFill>
                  <a:srgbClr val="728E00"/>
                </a:solidFill>
                <a:effectLst/>
                <a:latin typeface="Consolas" panose="020B0609020204030204" pitchFamily="49" charset="0"/>
              </a:rPr>
              <a:t>if</a:t>
            </a:r>
            <a:r>
              <a:rPr lang="en-IN" sz="1400" b="0" dirty="0">
                <a:solidFill>
                  <a:srgbClr val="434F54"/>
                </a:solidFill>
                <a:effectLst/>
                <a:latin typeface="Consolas" panose="020B0609020204030204" pitchFamily="49" charset="0"/>
              </a:rPr>
              <a:t> (angle &lt;= </a:t>
            </a:r>
            <a:r>
              <a:rPr lang="en-IN" sz="1400" b="0" dirty="0" err="1">
                <a:solidFill>
                  <a:srgbClr val="434F54"/>
                </a:solidFill>
                <a:effectLst/>
                <a:latin typeface="Consolas" panose="020B0609020204030204" pitchFamily="49" charset="0"/>
              </a:rPr>
              <a:t>minAngle</a:t>
            </a:r>
            <a:r>
              <a:rPr lang="en-IN" sz="1400" b="0" dirty="0">
                <a:solidFill>
                  <a:srgbClr val="434F54"/>
                </a:solidFill>
                <a:effectLst/>
                <a:latin typeface="Consolas" panose="020B0609020204030204" pitchFamily="49" charset="0"/>
              </a:rPr>
              <a:t> || angle &gt;= </a:t>
            </a:r>
            <a:r>
              <a:rPr lang="en-IN" sz="1400" b="0" dirty="0" err="1">
                <a:solidFill>
                  <a:srgbClr val="434F54"/>
                </a:solidFill>
                <a:effectLst/>
                <a:latin typeface="Consolas" panose="020B0609020204030204" pitchFamily="49" charset="0"/>
              </a:rPr>
              <a:t>maxAngle</a:t>
            </a: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      </a:t>
            </a:r>
            <a:r>
              <a:rPr lang="en-IN" sz="1400" b="0" dirty="0" err="1">
                <a:solidFill>
                  <a:srgbClr val="434F54"/>
                </a:solidFill>
                <a:effectLst/>
                <a:latin typeface="Consolas" panose="020B0609020204030204" pitchFamily="49" charset="0"/>
              </a:rPr>
              <a:t>angleStep</a:t>
            </a:r>
            <a:r>
              <a:rPr lang="en-IN" sz="1400" b="0" dirty="0">
                <a:solidFill>
                  <a:srgbClr val="434F54"/>
                </a:solidFill>
                <a:effectLst/>
                <a:latin typeface="Consolas" panose="020B0609020204030204" pitchFamily="49" charset="0"/>
              </a:rPr>
              <a:t> = -</a:t>
            </a:r>
            <a:r>
              <a:rPr lang="en-IN" sz="1400" b="0" dirty="0" err="1">
                <a:solidFill>
                  <a:srgbClr val="434F54"/>
                </a:solidFill>
                <a:effectLst/>
                <a:latin typeface="Consolas" panose="020B0609020204030204" pitchFamily="49" charset="0"/>
              </a:rPr>
              <a:t>angleStep</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t>
            </a:r>
            <a:r>
              <a:rPr lang="en-IN" sz="1400" b="0" dirty="0" err="1">
                <a:solidFill>
                  <a:srgbClr val="434F54"/>
                </a:solidFill>
                <a:effectLst/>
                <a:latin typeface="Consolas" panose="020B0609020204030204" pitchFamily="49" charset="0"/>
              </a:rPr>
              <a:t>buttonPushed</a:t>
            </a:r>
            <a:r>
              <a:rPr lang="en-IN" sz="1400" b="0" dirty="0">
                <a:solidFill>
                  <a:srgbClr val="434F54"/>
                </a:solidFill>
                <a:effectLst/>
                <a:latin typeface="Consolas" panose="020B0609020204030204" pitchFamily="49" charset="0"/>
              </a:rPr>
              <a:t> = </a:t>
            </a:r>
            <a:r>
              <a:rPr lang="en-IN" sz="1400" b="0" dirty="0">
                <a:solidFill>
                  <a:srgbClr val="005C5F"/>
                </a:solidFill>
                <a:effectLst/>
                <a:latin typeface="Consolas" panose="020B0609020204030204" pitchFamily="49" charset="0"/>
              </a:rPr>
              <a:t>0</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    </a:t>
            </a:r>
            <a:r>
              <a:rPr lang="en-IN" sz="1400" b="0" dirty="0" err="1">
                <a:solidFill>
                  <a:srgbClr val="D35400"/>
                </a:solidFill>
                <a:effectLst/>
                <a:latin typeface="Consolas" panose="020B0609020204030204" pitchFamily="49" charset="0"/>
              </a:rPr>
              <a:t>myservo</a:t>
            </a:r>
            <a:r>
              <a:rPr lang="en-IN" sz="1400" b="0" dirty="0" err="1">
                <a:solidFill>
                  <a:srgbClr val="434F54"/>
                </a:solidFill>
                <a:effectLst/>
                <a:latin typeface="Consolas" panose="020B0609020204030204" pitchFamily="49" charset="0"/>
              </a:rPr>
              <a:t>.</a:t>
            </a:r>
            <a:r>
              <a:rPr lang="en-IN" sz="1400" b="0" dirty="0" err="1">
                <a:solidFill>
                  <a:srgbClr val="D35400"/>
                </a:solidFill>
                <a:effectLst/>
                <a:latin typeface="Consolas" panose="020B0609020204030204" pitchFamily="49" charset="0"/>
              </a:rPr>
              <a:t>write</a:t>
            </a:r>
            <a:r>
              <a:rPr lang="en-IN" sz="1400" b="0" dirty="0">
                <a:solidFill>
                  <a:srgbClr val="434F54"/>
                </a:solidFill>
                <a:effectLst/>
                <a:latin typeface="Consolas" panose="020B0609020204030204" pitchFamily="49" charset="0"/>
              </a:rPr>
              <a:t>(angle);</a:t>
            </a:r>
            <a:r>
              <a:rPr lang="en-IN" sz="1400" b="0" dirty="0">
                <a:solidFill>
                  <a:srgbClr val="95A5A6"/>
                </a:solidFill>
                <a:effectLst/>
                <a:latin typeface="Consolas" panose="020B0609020204030204" pitchFamily="49" charset="0"/>
              </a:rPr>
              <a:t> // move the servo to desired angle</a:t>
            </a:r>
            <a:endParaRPr lang="en-IN" sz="1400" b="0" dirty="0">
              <a:solidFill>
                <a:srgbClr val="434F54"/>
              </a:solidFill>
              <a:effectLst/>
              <a:latin typeface="Consolas" panose="020B0609020204030204" pitchFamily="49" charset="0"/>
            </a:endParaRPr>
          </a:p>
          <a:p>
            <a:pPr marL="0" indent="0">
              <a:buNone/>
            </a:pPr>
            <a:r>
              <a:rPr lang="en-IN" sz="1400" b="0" dirty="0">
                <a:solidFill>
                  <a:srgbClr val="434F54"/>
                </a:solidFill>
                <a:effectLst/>
                <a:latin typeface="Consolas" panose="020B0609020204030204" pitchFamily="49" charset="0"/>
              </a:rPr>
              <a:t>      </a:t>
            </a:r>
            <a:r>
              <a:rPr lang="en-IN" sz="1400" b="0" dirty="0" err="1">
                <a:solidFill>
                  <a:srgbClr val="D35400"/>
                </a:solidFill>
                <a:effectLst/>
                <a:latin typeface="Consolas" panose="020B0609020204030204" pitchFamily="49" charset="0"/>
              </a:rPr>
              <a:t>Serial</a:t>
            </a:r>
            <a:r>
              <a:rPr lang="en-IN" sz="1400" b="0" dirty="0" err="1">
                <a:solidFill>
                  <a:srgbClr val="434F54"/>
                </a:solidFill>
                <a:effectLst/>
                <a:latin typeface="Consolas" panose="020B0609020204030204" pitchFamily="49" charset="0"/>
              </a:rPr>
              <a:t>.</a:t>
            </a:r>
            <a:r>
              <a:rPr lang="en-IN" sz="1400" b="0" dirty="0" err="1">
                <a:solidFill>
                  <a:srgbClr val="D35400"/>
                </a:solidFill>
                <a:effectLst/>
                <a:latin typeface="Consolas" panose="020B0609020204030204" pitchFamily="49" charset="0"/>
              </a:rPr>
              <a:t>print</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"Moved to: "</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t>
            </a:r>
            <a:r>
              <a:rPr lang="en-IN" sz="1400" b="0" dirty="0" err="1">
                <a:solidFill>
                  <a:srgbClr val="D35400"/>
                </a:solidFill>
                <a:effectLst/>
                <a:latin typeface="Consolas" panose="020B0609020204030204" pitchFamily="49" charset="0"/>
              </a:rPr>
              <a:t>Serial</a:t>
            </a:r>
            <a:r>
              <a:rPr lang="en-IN" sz="1400" b="0" dirty="0" err="1">
                <a:solidFill>
                  <a:srgbClr val="434F54"/>
                </a:solidFill>
                <a:effectLst/>
                <a:latin typeface="Consolas" panose="020B0609020204030204" pitchFamily="49" charset="0"/>
              </a:rPr>
              <a:t>.</a:t>
            </a:r>
            <a:r>
              <a:rPr lang="en-IN" sz="1400" b="0" dirty="0" err="1">
                <a:solidFill>
                  <a:srgbClr val="D35400"/>
                </a:solidFill>
                <a:effectLst/>
                <a:latin typeface="Consolas" panose="020B0609020204030204" pitchFamily="49" charset="0"/>
              </a:rPr>
              <a:t>print</a:t>
            </a:r>
            <a:r>
              <a:rPr lang="en-IN" sz="1400" b="0" dirty="0">
                <a:solidFill>
                  <a:srgbClr val="434F54"/>
                </a:solidFill>
                <a:effectLst/>
                <a:latin typeface="Consolas" panose="020B0609020204030204" pitchFamily="49" charset="0"/>
              </a:rPr>
              <a:t>(angle);</a:t>
            </a:r>
            <a:r>
              <a:rPr lang="en-IN" sz="1400" b="0" dirty="0">
                <a:solidFill>
                  <a:srgbClr val="95A5A6"/>
                </a:solidFill>
                <a:effectLst/>
                <a:latin typeface="Consolas" panose="020B0609020204030204" pitchFamily="49" charset="0"/>
              </a:rPr>
              <a:t>   // print the angle</a:t>
            </a:r>
            <a:endParaRPr lang="en-IN" sz="1400" b="0" dirty="0">
              <a:solidFill>
                <a:srgbClr val="434F54"/>
              </a:solidFill>
              <a:effectLst/>
              <a:latin typeface="Consolas" panose="020B0609020204030204" pitchFamily="49" charset="0"/>
            </a:endParaRPr>
          </a:p>
          <a:p>
            <a:pPr marL="0" indent="0">
              <a:buNone/>
            </a:pPr>
            <a:r>
              <a:rPr lang="en-IN" sz="1400" b="0" dirty="0">
                <a:solidFill>
                  <a:srgbClr val="434F54"/>
                </a:solidFill>
                <a:effectLst/>
                <a:latin typeface="Consolas" panose="020B0609020204030204" pitchFamily="49" charset="0"/>
              </a:rPr>
              <a:t>      </a:t>
            </a:r>
            <a:r>
              <a:rPr lang="en-IN" sz="1400" b="0" dirty="0" err="1">
                <a:solidFill>
                  <a:srgbClr val="D35400"/>
                </a:solidFill>
                <a:effectLst/>
                <a:latin typeface="Consolas" panose="020B0609020204030204" pitchFamily="49" charset="0"/>
              </a:rPr>
              <a:t>Serial</a:t>
            </a:r>
            <a:r>
              <a:rPr lang="en-IN" sz="1400" b="0" dirty="0" err="1">
                <a:solidFill>
                  <a:srgbClr val="434F54"/>
                </a:solidFill>
                <a:effectLst/>
                <a:latin typeface="Consolas" panose="020B0609020204030204" pitchFamily="49" charset="0"/>
              </a:rPr>
              <a:t>.</a:t>
            </a:r>
            <a:r>
              <a:rPr lang="en-IN" sz="1400" b="0" dirty="0" err="1">
                <a:solidFill>
                  <a:srgbClr val="D35400"/>
                </a:solidFill>
                <a:effectLst/>
                <a:latin typeface="Consolas" panose="020B0609020204030204" pitchFamily="49" charset="0"/>
              </a:rPr>
              <a:t>println</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 degree"</a:t>
            </a: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  </a:t>
            </a:r>
            <a:r>
              <a:rPr lang="en-IN" sz="1400" b="0" dirty="0">
                <a:solidFill>
                  <a:srgbClr val="D35400"/>
                </a:solidFill>
                <a:effectLst/>
                <a:latin typeface="Consolas" panose="020B0609020204030204" pitchFamily="49" charset="0"/>
              </a:rPr>
              <a:t>delay</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100</a:t>
            </a: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t>
            </a:r>
          </a:p>
          <a:p>
            <a:pPr marL="0" indent="0">
              <a:buNone/>
            </a:pPr>
            <a:r>
              <a:rPr lang="en-IN" sz="1400" b="0" dirty="0">
                <a:solidFill>
                  <a:srgbClr val="434F54"/>
                </a:solidFill>
                <a:effectLst/>
                <a:latin typeface="Consolas" panose="020B0609020204030204" pitchFamily="49" charset="0"/>
              </a:rPr>
              <a:t>}</a:t>
            </a:r>
          </a:p>
          <a:p>
            <a:pPr marL="0" indent="0">
              <a:buNone/>
            </a:pPr>
            <a:r>
              <a:rPr lang="en-IN" sz="1400" b="0" dirty="0">
                <a:solidFill>
                  <a:srgbClr val="434F54"/>
                </a:solidFill>
                <a:effectLst/>
                <a:latin typeface="Consolas" panose="020B0609020204030204" pitchFamily="49" charset="0"/>
              </a:rPr>
              <a:t/>
            </a:r>
            <a:br>
              <a:rPr lang="en-IN" sz="1400" b="0" dirty="0">
                <a:solidFill>
                  <a:srgbClr val="434F54"/>
                </a:solidFill>
                <a:effectLst/>
                <a:latin typeface="Consolas" panose="020B0609020204030204" pitchFamily="49" charset="0"/>
              </a:rPr>
            </a:br>
            <a:endParaRPr lang="en-IN" sz="1400" b="0" dirty="0">
              <a:solidFill>
                <a:srgbClr val="434F54"/>
              </a:solidFill>
              <a:effectLst/>
              <a:latin typeface="Consolas" panose="020B0609020204030204" pitchFamily="49" charset="0"/>
            </a:endParaRPr>
          </a:p>
          <a:p>
            <a:pPr marL="0" indent="0">
              <a:buNone/>
            </a:pPr>
            <a:endParaRPr lang="en-IN" sz="1400" dirty="0"/>
          </a:p>
        </p:txBody>
      </p:sp>
    </p:spTree>
    <p:extLst>
      <p:ext uri="{BB962C8B-B14F-4D97-AF65-F5344CB8AC3E}">
        <p14:creationId xmlns:p14="http://schemas.microsoft.com/office/powerpoint/2010/main" val="4685447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7193677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8" name="Picture 50">
            <a:extLst>
              <a:ext uri="{FF2B5EF4-FFF2-40B4-BE49-F238E27FC236}">
                <a16:creationId xmlns:a16="http://schemas.microsoft.com/office/drawing/2014/main" xmlns="" id="{8E9DEEDD-D524-4FE8-84A2-ECB587015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667" y="2948275"/>
            <a:ext cx="1965325" cy="177192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xmlns="" id="{406F328B-CCE4-4B7E-9A4D-BFE6AF0B052B}"/>
              </a:ext>
            </a:extLst>
          </p:cNvPr>
          <p:cNvSpPr/>
          <p:nvPr/>
        </p:nvSpPr>
        <p:spPr>
          <a:xfrm>
            <a:off x="3304130" y="1075396"/>
            <a:ext cx="1061540" cy="1333500"/>
          </a:xfrm>
          <a:prstGeom prst="rect">
            <a:avLst/>
          </a:prstGeom>
          <a:solidFill>
            <a:schemeClr val="accent1">
              <a:lumMod val="20000"/>
              <a:lumOff val="80000"/>
            </a:schemeClr>
          </a:solidFill>
          <a:ln w="38100">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solidFill>
                <a:prstClr val="black"/>
              </a:solidFill>
            </a:endParaRPr>
          </a:p>
        </p:txBody>
      </p:sp>
      <p:sp>
        <p:nvSpPr>
          <p:cNvPr id="76" name="Rectangle 75">
            <a:extLst>
              <a:ext uri="{FF2B5EF4-FFF2-40B4-BE49-F238E27FC236}">
                <a16:creationId xmlns:a16="http://schemas.microsoft.com/office/drawing/2014/main" xmlns="" id="{0FF2918E-09A1-497A-B7FC-9EE72A0D3B9D}"/>
              </a:ext>
            </a:extLst>
          </p:cNvPr>
          <p:cNvSpPr/>
          <p:nvPr/>
        </p:nvSpPr>
        <p:spPr>
          <a:xfrm>
            <a:off x="3366600" y="2151135"/>
            <a:ext cx="936600" cy="177902"/>
          </a:xfrm>
          <a:prstGeom prst="rect">
            <a:avLst/>
          </a:prstGeom>
          <a:ln>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solidFill>
                <a:prstClr val="black"/>
              </a:solidFill>
            </a:endParaRPr>
          </a:p>
        </p:txBody>
      </p:sp>
      <p:pic>
        <p:nvPicPr>
          <p:cNvPr id="2146" name="Picture 2" descr="ESP32-S2-Saola-1R Espressif Systems | Mouser India">
            <a:extLst>
              <a:ext uri="{FF2B5EF4-FFF2-40B4-BE49-F238E27FC236}">
                <a16:creationId xmlns:a16="http://schemas.microsoft.com/office/drawing/2014/main" xmlns="" id="{6C565A8D-630D-47EC-9C49-F407E601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85" y="2568018"/>
            <a:ext cx="1695450" cy="244914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Connector: Elbow 78">
            <a:extLst>
              <a:ext uri="{FF2B5EF4-FFF2-40B4-BE49-F238E27FC236}">
                <a16:creationId xmlns:a16="http://schemas.microsoft.com/office/drawing/2014/main" xmlns="" id="{13ED1792-D459-4EB1-804B-0C41F613F9A6}"/>
              </a:ext>
            </a:extLst>
          </p:cNvPr>
          <p:cNvCxnSpPr>
            <a:cxnSpLocks/>
          </p:cNvCxnSpPr>
          <p:nvPr/>
        </p:nvCxnSpPr>
        <p:spPr>
          <a:xfrm>
            <a:off x="6843669" y="4360490"/>
            <a:ext cx="1074940" cy="311654"/>
          </a:xfrm>
          <a:prstGeom prst="bentConnector3">
            <a:avLst>
              <a:gd name="adj1" fmla="val 40853"/>
            </a:avLst>
          </a:prstGeom>
          <a:ln w="19050"/>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xmlns="" id="{C8463E9D-5BBD-4E0E-B1E0-72FCCAED0B91}"/>
              </a:ext>
            </a:extLst>
          </p:cNvPr>
          <p:cNvCxnSpPr>
            <a:cxnSpLocks/>
          </p:cNvCxnSpPr>
          <p:nvPr/>
        </p:nvCxnSpPr>
        <p:spPr>
          <a:xfrm>
            <a:off x="6861040" y="3607397"/>
            <a:ext cx="1051716" cy="825268"/>
          </a:xfrm>
          <a:prstGeom prst="bentConnector3">
            <a:avLst>
              <a:gd name="adj1" fmla="val 57479"/>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xmlns="" id="{8378493E-7E60-4A49-9D1A-4B22DC1987A8}"/>
              </a:ext>
            </a:extLst>
          </p:cNvPr>
          <p:cNvCxnSpPr>
            <a:cxnSpLocks/>
          </p:cNvCxnSpPr>
          <p:nvPr/>
        </p:nvCxnSpPr>
        <p:spPr>
          <a:xfrm>
            <a:off x="6841731" y="3954206"/>
            <a:ext cx="1112435" cy="61224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3D Model 81" descr="Blank Box">
            <a:extLst>
              <a:ext uri="{FF2B5EF4-FFF2-40B4-BE49-F238E27FC236}">
                <a16:creationId xmlns:a16="http://schemas.microsoft.com/office/drawing/2014/main" xmlns:mc="http://schemas.openxmlformats.org/markup-compatibility/2006" xmlns="" id="{3725E3E8-B7E1-436F-B730-D1DFB8088030}"/>
              </a:ext>
            </a:extLst>
          </p:cNvPr>
          <p:cNvPicPr>
            <a:picLocks noGrp="1" noRot="1" noChangeAspect="1" noMove="1" noResize="1" noEditPoints="1" noAdjustHandles="1" noChangeArrowheads="1" noChangeShapeType="1" noCrop="1"/>
          </p:cNvPicPr>
          <p:nvPr/>
        </p:nvPicPr>
        <p:blipFill>
          <a:blip r:embed="rId4"/>
          <a:stretch>
            <a:fillRect/>
          </a:stretch>
        </p:blipFill>
        <p:spPr>
          <a:xfrm>
            <a:off x="2169049" y="2240088"/>
            <a:ext cx="2368550" cy="2387395"/>
          </a:xfrm>
          <a:prstGeom prst="rect">
            <a:avLst/>
          </a:prstGeom>
        </p:spPr>
      </p:pic>
      <p:sp>
        <p:nvSpPr>
          <p:cNvPr id="83" name="Arrow: Down 82">
            <a:extLst>
              <a:ext uri="{FF2B5EF4-FFF2-40B4-BE49-F238E27FC236}">
                <a16:creationId xmlns:a16="http://schemas.microsoft.com/office/drawing/2014/main" xmlns="" id="{9D9F391D-2BB6-4CAE-BB1A-FC400A949E73}"/>
              </a:ext>
            </a:extLst>
          </p:cNvPr>
          <p:cNvSpPr/>
          <p:nvPr/>
        </p:nvSpPr>
        <p:spPr>
          <a:xfrm>
            <a:off x="2977553" y="1583396"/>
            <a:ext cx="165100" cy="317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solidFill>
                <a:prstClr val="white"/>
              </a:solidFill>
            </a:endParaRPr>
          </a:p>
        </p:txBody>
      </p:sp>
      <p:sp>
        <p:nvSpPr>
          <p:cNvPr id="67" name="Text Box 42">
            <a:extLst>
              <a:ext uri="{FF2B5EF4-FFF2-40B4-BE49-F238E27FC236}">
                <a16:creationId xmlns:a16="http://schemas.microsoft.com/office/drawing/2014/main" xmlns="" id="{C5C8F27F-382A-40B6-9C62-774F1FCF3652}"/>
              </a:ext>
            </a:extLst>
          </p:cNvPr>
          <p:cNvSpPr txBox="1">
            <a:spLocks noChangeArrowheads="1"/>
          </p:cNvSpPr>
          <p:nvPr/>
        </p:nvSpPr>
        <p:spPr bwMode="auto">
          <a:xfrm>
            <a:off x="8841602" y="3641607"/>
            <a:ext cx="596900" cy="2444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a:solidFill>
                  <a:prstClr val="black"/>
                </a:solidFill>
                <a:ea typeface="Calibri" panose="020F0502020204030204" pitchFamily="34" charset="0"/>
                <a:cs typeface="Times New Roman" panose="02020603050405020304" pitchFamily="18" charset="0"/>
              </a:rPr>
              <a:t>ESP32</a:t>
            </a:r>
            <a:endParaRPr lang="en-US" altLang="en-US">
              <a:solidFill>
                <a:prstClr val="black"/>
              </a:solidFill>
              <a:latin typeface="Arial" panose="020B0604020202020204" pitchFamily="34" charset="0"/>
            </a:endParaRPr>
          </a:p>
        </p:txBody>
      </p:sp>
      <p:sp>
        <p:nvSpPr>
          <p:cNvPr id="69" name="Text Box 47">
            <a:extLst>
              <a:ext uri="{FF2B5EF4-FFF2-40B4-BE49-F238E27FC236}">
                <a16:creationId xmlns:a16="http://schemas.microsoft.com/office/drawing/2014/main" xmlns="" id="{F0AAF34B-E97C-4120-88A8-948DF48FE3CF}"/>
              </a:ext>
            </a:extLst>
          </p:cNvPr>
          <p:cNvSpPr txBox="1">
            <a:spLocks noChangeArrowheads="1"/>
          </p:cNvSpPr>
          <p:nvPr/>
        </p:nvSpPr>
        <p:spPr bwMode="auto">
          <a:xfrm>
            <a:off x="5683757" y="4720202"/>
            <a:ext cx="958850" cy="2476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dirty="0">
                <a:solidFill>
                  <a:prstClr val="black"/>
                </a:solidFill>
                <a:ea typeface="Calibri" panose="020F0502020204030204" pitchFamily="34" charset="0"/>
                <a:cs typeface="Times New Roman" panose="02020603050405020304" pitchFamily="18" charset="0"/>
              </a:rPr>
              <a:t>Servo-motor</a:t>
            </a:r>
            <a:endParaRPr lang="en-US" altLang="en-US" dirty="0">
              <a:solidFill>
                <a:prstClr val="black"/>
              </a:solidFill>
              <a:latin typeface="Arial" panose="020B0604020202020204" pitchFamily="34" charset="0"/>
            </a:endParaRPr>
          </a:p>
        </p:txBody>
      </p:sp>
      <p:sp>
        <p:nvSpPr>
          <p:cNvPr id="70" name="Text Box 45">
            <a:extLst>
              <a:ext uri="{FF2B5EF4-FFF2-40B4-BE49-F238E27FC236}">
                <a16:creationId xmlns:a16="http://schemas.microsoft.com/office/drawing/2014/main" xmlns="" id="{E0FAAABC-D9D5-4455-BE1E-F8B956F0B0E1}"/>
              </a:ext>
            </a:extLst>
          </p:cNvPr>
          <p:cNvSpPr txBox="1">
            <a:spLocks noChangeArrowheads="1"/>
          </p:cNvSpPr>
          <p:nvPr/>
        </p:nvSpPr>
        <p:spPr bwMode="auto">
          <a:xfrm>
            <a:off x="3142653" y="4628127"/>
            <a:ext cx="1409701" cy="4318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dirty="0">
                <a:solidFill>
                  <a:prstClr val="black"/>
                </a:solidFill>
                <a:ea typeface="Calibri" panose="020F0502020204030204" pitchFamily="34" charset="0"/>
                <a:cs typeface="Times New Roman" panose="02020603050405020304" pitchFamily="18" charset="0"/>
              </a:rPr>
              <a:t>Box (servo-motor will be inside)</a:t>
            </a:r>
            <a:endParaRPr lang="en-US" altLang="en-US" dirty="0">
              <a:solidFill>
                <a:prstClr val="black"/>
              </a:solidFill>
              <a:latin typeface="Arial" panose="020B0604020202020204" pitchFamily="34" charset="0"/>
            </a:endParaRPr>
          </a:p>
        </p:txBody>
      </p:sp>
      <p:sp>
        <p:nvSpPr>
          <p:cNvPr id="71" name="Text Box 17">
            <a:extLst>
              <a:ext uri="{FF2B5EF4-FFF2-40B4-BE49-F238E27FC236}">
                <a16:creationId xmlns:a16="http://schemas.microsoft.com/office/drawing/2014/main" xmlns="" id="{880454F9-4C73-408D-B756-6542A88B4371}"/>
              </a:ext>
            </a:extLst>
          </p:cNvPr>
          <p:cNvSpPr txBox="1">
            <a:spLocks noChangeArrowheads="1"/>
          </p:cNvSpPr>
          <p:nvPr/>
        </p:nvSpPr>
        <p:spPr bwMode="auto">
          <a:xfrm>
            <a:off x="6721448" y="2218706"/>
            <a:ext cx="1692275" cy="22066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900" b="1">
                <a:solidFill>
                  <a:prstClr val="black"/>
                </a:solidFill>
                <a:ea typeface="Calibri" panose="020F0502020204030204" pitchFamily="34" charset="0"/>
                <a:cs typeface="Times New Roman" panose="02020603050405020304" pitchFamily="18" charset="0"/>
              </a:rPr>
              <a:t>0 to 90 degree angular rotation</a:t>
            </a:r>
            <a:endParaRPr lang="en-US" altLang="en-US">
              <a:solidFill>
                <a:prstClr val="black"/>
              </a:solidFill>
              <a:latin typeface="Arial" panose="020B0604020202020204" pitchFamily="34" charset="0"/>
            </a:endParaRPr>
          </a:p>
        </p:txBody>
      </p:sp>
      <p:sp>
        <p:nvSpPr>
          <p:cNvPr id="88" name="Arrow: Left-Up 87">
            <a:extLst>
              <a:ext uri="{FF2B5EF4-FFF2-40B4-BE49-F238E27FC236}">
                <a16:creationId xmlns:a16="http://schemas.microsoft.com/office/drawing/2014/main" xmlns="" id="{29CD1C08-E5E6-492E-AF8F-0ABA528BFE7B}"/>
              </a:ext>
            </a:extLst>
          </p:cNvPr>
          <p:cNvSpPr/>
          <p:nvPr/>
        </p:nvSpPr>
        <p:spPr>
          <a:xfrm rot="5400000">
            <a:off x="8533936" y="4864759"/>
            <a:ext cx="257175" cy="561975"/>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solidFill>
                <a:prstClr val="white"/>
              </a:solidFill>
            </a:endParaRPr>
          </a:p>
        </p:txBody>
      </p:sp>
      <p:sp>
        <p:nvSpPr>
          <p:cNvPr id="72" name="Text Box 49">
            <a:extLst>
              <a:ext uri="{FF2B5EF4-FFF2-40B4-BE49-F238E27FC236}">
                <a16:creationId xmlns:a16="http://schemas.microsoft.com/office/drawing/2014/main" xmlns="" id="{F1CB727D-523B-4FBF-BD35-C8947DDFAEEE}"/>
              </a:ext>
            </a:extLst>
          </p:cNvPr>
          <p:cNvSpPr txBox="1">
            <a:spLocks noChangeArrowheads="1"/>
          </p:cNvSpPr>
          <p:nvPr/>
        </p:nvSpPr>
        <p:spPr bwMode="auto">
          <a:xfrm>
            <a:off x="8895909" y="4432665"/>
            <a:ext cx="717550" cy="2476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a:solidFill>
                  <a:prstClr val="black"/>
                </a:solidFill>
                <a:ea typeface="Calibri" panose="020F0502020204030204" pitchFamily="34" charset="0"/>
                <a:cs typeface="Times New Roman" panose="02020603050405020304" pitchFamily="18" charset="0"/>
              </a:rPr>
              <a:t>Power IN</a:t>
            </a:r>
            <a:endParaRPr lang="en-US" altLang="en-US">
              <a:solidFill>
                <a:prstClr val="black"/>
              </a:solidFill>
              <a:latin typeface="Arial" panose="020B0604020202020204" pitchFamily="34" charset="0"/>
            </a:endParaRPr>
          </a:p>
        </p:txBody>
      </p:sp>
      <p:pic>
        <p:nvPicPr>
          <p:cNvPr id="2155" name="Picture 55">
            <a:extLst>
              <a:ext uri="{FF2B5EF4-FFF2-40B4-BE49-F238E27FC236}">
                <a16:creationId xmlns:a16="http://schemas.microsoft.com/office/drawing/2014/main" xmlns="" id="{9A2BFF18-D402-4701-9D35-346A70212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9818" y="1583396"/>
            <a:ext cx="1684338" cy="1525217"/>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53">
            <a:extLst>
              <a:ext uri="{FF2B5EF4-FFF2-40B4-BE49-F238E27FC236}">
                <a16:creationId xmlns:a16="http://schemas.microsoft.com/office/drawing/2014/main" xmlns="" id="{CD7718D8-0E04-4BCC-93AA-FC70E4CA2ACD}"/>
              </a:ext>
            </a:extLst>
          </p:cNvPr>
          <p:cNvSpPr txBox="1">
            <a:spLocks noChangeArrowheads="1"/>
          </p:cNvSpPr>
          <p:nvPr/>
        </p:nvSpPr>
        <p:spPr bwMode="auto">
          <a:xfrm>
            <a:off x="5071312" y="2579500"/>
            <a:ext cx="641350" cy="2349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a:solidFill>
                  <a:prstClr val="black"/>
                </a:solidFill>
                <a:ea typeface="Calibri" panose="020F0502020204030204" pitchFamily="34" charset="0"/>
                <a:cs typeface="Times New Roman" panose="02020603050405020304" pitchFamily="18" charset="0"/>
              </a:rPr>
              <a:t>Unlock</a:t>
            </a:r>
            <a:endParaRPr lang="en-US" altLang="en-US">
              <a:solidFill>
                <a:prstClr val="black"/>
              </a:solidFill>
              <a:latin typeface="Arial" panose="020B0604020202020204" pitchFamily="34" charset="0"/>
            </a:endParaRPr>
          </a:p>
        </p:txBody>
      </p:sp>
      <p:sp>
        <p:nvSpPr>
          <p:cNvPr id="74" name="Text Box 54">
            <a:extLst>
              <a:ext uri="{FF2B5EF4-FFF2-40B4-BE49-F238E27FC236}">
                <a16:creationId xmlns:a16="http://schemas.microsoft.com/office/drawing/2014/main" xmlns="" id="{2B19921A-5F04-4696-AA69-B845A0D62501}"/>
              </a:ext>
            </a:extLst>
          </p:cNvPr>
          <p:cNvSpPr txBox="1">
            <a:spLocks noChangeArrowheads="1"/>
          </p:cNvSpPr>
          <p:nvPr/>
        </p:nvSpPr>
        <p:spPr bwMode="auto">
          <a:xfrm>
            <a:off x="5030263" y="1864947"/>
            <a:ext cx="593725" cy="2540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en-US" altLang="en-US" sz="1100">
                <a:solidFill>
                  <a:prstClr val="black"/>
                </a:solidFill>
                <a:ea typeface="Calibri" panose="020F0502020204030204" pitchFamily="34" charset="0"/>
                <a:cs typeface="Times New Roman" panose="02020603050405020304" pitchFamily="18" charset="0"/>
              </a:rPr>
              <a:t>Locked</a:t>
            </a:r>
            <a:endParaRPr lang="en-US" altLang="en-US">
              <a:solidFill>
                <a:prstClr val="black"/>
              </a:solidFill>
              <a:latin typeface="Arial" panose="020B0604020202020204" pitchFamily="34" charset="0"/>
            </a:endParaRPr>
          </a:p>
        </p:txBody>
      </p:sp>
      <p:sp>
        <p:nvSpPr>
          <p:cNvPr id="93" name="Arrow: Curved Left 92">
            <a:extLst>
              <a:ext uri="{FF2B5EF4-FFF2-40B4-BE49-F238E27FC236}">
                <a16:creationId xmlns:a16="http://schemas.microsoft.com/office/drawing/2014/main" xmlns="" id="{F16215C3-ABCA-4FD8-AA1E-19DF59532EAA}"/>
              </a:ext>
            </a:extLst>
          </p:cNvPr>
          <p:cNvSpPr/>
          <p:nvPr/>
        </p:nvSpPr>
        <p:spPr>
          <a:xfrm>
            <a:off x="6330187" y="2148183"/>
            <a:ext cx="312420" cy="4343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solidFill>
                <a:prstClr val="white"/>
              </a:solidFill>
            </a:endParaRPr>
          </a:p>
        </p:txBody>
      </p:sp>
      <p:sp>
        <p:nvSpPr>
          <p:cNvPr id="78" name="Rectangle 111">
            <a:extLst>
              <a:ext uri="{FF2B5EF4-FFF2-40B4-BE49-F238E27FC236}">
                <a16:creationId xmlns:a16="http://schemas.microsoft.com/office/drawing/2014/main" xmlns="" id="{1E85C8F8-FA33-4CCE-9628-60A5A0EA88D3}"/>
              </a:ext>
            </a:extLst>
          </p:cNvPr>
          <p:cNvSpPr>
            <a:spLocks noChangeArrowheads="1"/>
          </p:cNvSpPr>
          <p:nvPr/>
        </p:nvSpPr>
        <p:spPr bwMode="auto">
          <a:xfrm>
            <a:off x="2641076" y="246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
        <p:nvSpPr>
          <p:cNvPr id="84" name="Rectangle 113">
            <a:extLst>
              <a:ext uri="{FF2B5EF4-FFF2-40B4-BE49-F238E27FC236}">
                <a16:creationId xmlns:a16="http://schemas.microsoft.com/office/drawing/2014/main" xmlns="" id="{CDE4820D-E220-4FD0-A215-DA9554FF4523}"/>
              </a:ext>
            </a:extLst>
          </p:cNvPr>
          <p:cNvSpPr>
            <a:spLocks noChangeArrowheads="1"/>
          </p:cNvSpPr>
          <p:nvPr/>
        </p:nvSpPr>
        <p:spPr bwMode="auto">
          <a:xfrm>
            <a:off x="2641076" y="7038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800">
              <a:solidFill>
                <a:prstClr val="black"/>
              </a:solidFill>
            </a:endParaRPr>
          </a:p>
          <a:p>
            <a:pPr eaLnBrk="0" fontAlgn="base" hangingPunct="0">
              <a:spcBef>
                <a:spcPct val="0"/>
              </a:spcBef>
              <a:spcAft>
                <a:spcPct val="0"/>
              </a:spcAft>
            </a:pPr>
            <a:r>
              <a:rPr lang="en-US" altLang="en-US">
                <a:solidFill>
                  <a:prstClr val="black"/>
                </a:solidFill>
                <a:latin typeface="Arial" panose="020B0604020202020204" pitchFamily="34" charset="0"/>
              </a:rPr>
              <a:t/>
            </a:r>
            <a:br>
              <a:rPr lang="en-US" altLang="en-US">
                <a:solidFill>
                  <a:prstClr val="black"/>
                </a:solidFill>
                <a:latin typeface="Arial" panose="020B0604020202020204" pitchFamily="34" charset="0"/>
              </a:rPr>
            </a:br>
            <a:endParaRPr lang="en-US" altLang="en-US">
              <a:solidFill>
                <a:prstClr val="black"/>
              </a:solidFill>
              <a:latin typeface="Arial" panose="020B0604020202020204" pitchFamily="34" charset="0"/>
            </a:endParaRPr>
          </a:p>
          <a:p>
            <a:pPr eaLnBrk="0" fontAlgn="base" hangingPunct="0">
              <a:spcBef>
                <a:spcPct val="0"/>
              </a:spcBef>
              <a:spcAft>
                <a:spcPct val="0"/>
              </a:spcAft>
            </a:pPr>
            <a:endParaRPr lang="en-US" altLang="en-US">
              <a:solidFill>
                <a:prstClr val="black"/>
              </a:solidFill>
              <a:latin typeface="Arial" panose="020B0604020202020204" pitchFamily="34" charset="0"/>
            </a:endParaRPr>
          </a:p>
        </p:txBody>
      </p:sp>
      <p:sp>
        <p:nvSpPr>
          <p:cNvPr id="85" name="Rectangle 114">
            <a:extLst>
              <a:ext uri="{FF2B5EF4-FFF2-40B4-BE49-F238E27FC236}">
                <a16:creationId xmlns:a16="http://schemas.microsoft.com/office/drawing/2014/main" xmlns="" id="{209AD102-1264-4CD4-9171-BC64B077C3E0}"/>
              </a:ext>
            </a:extLst>
          </p:cNvPr>
          <p:cNvSpPr>
            <a:spLocks noChangeArrowheads="1"/>
          </p:cNvSpPr>
          <p:nvPr/>
        </p:nvSpPr>
        <p:spPr bwMode="auto">
          <a:xfrm>
            <a:off x="2641076" y="7038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140200" algn="l"/>
              </a:tabLst>
              <a:defRPr>
                <a:solidFill>
                  <a:schemeClr val="tx1"/>
                </a:solidFill>
                <a:latin typeface="Arial" panose="020B0604020202020204" pitchFamily="34" charset="0"/>
              </a:defRPr>
            </a:lvl1pPr>
            <a:lvl2pPr eaLnBrk="0" fontAlgn="base" hangingPunct="0">
              <a:spcBef>
                <a:spcPct val="0"/>
              </a:spcBef>
              <a:spcAft>
                <a:spcPct val="0"/>
              </a:spcAft>
              <a:tabLst>
                <a:tab pos="4140200" algn="l"/>
              </a:tabLst>
              <a:defRPr>
                <a:solidFill>
                  <a:schemeClr val="tx1"/>
                </a:solidFill>
                <a:latin typeface="Arial" panose="020B0604020202020204" pitchFamily="34" charset="0"/>
              </a:defRPr>
            </a:lvl2pPr>
            <a:lvl3pPr eaLnBrk="0" fontAlgn="base" hangingPunct="0">
              <a:spcBef>
                <a:spcPct val="0"/>
              </a:spcBef>
              <a:spcAft>
                <a:spcPct val="0"/>
              </a:spcAft>
              <a:tabLst>
                <a:tab pos="4140200" algn="l"/>
              </a:tabLst>
              <a:defRPr>
                <a:solidFill>
                  <a:schemeClr val="tx1"/>
                </a:solidFill>
                <a:latin typeface="Arial" panose="020B0604020202020204" pitchFamily="34" charset="0"/>
              </a:defRPr>
            </a:lvl3pPr>
            <a:lvl4pPr eaLnBrk="0" fontAlgn="base" hangingPunct="0">
              <a:spcBef>
                <a:spcPct val="0"/>
              </a:spcBef>
              <a:spcAft>
                <a:spcPct val="0"/>
              </a:spcAft>
              <a:tabLst>
                <a:tab pos="4140200" algn="l"/>
              </a:tabLst>
              <a:defRPr>
                <a:solidFill>
                  <a:schemeClr val="tx1"/>
                </a:solidFill>
                <a:latin typeface="Arial" panose="020B0604020202020204" pitchFamily="34" charset="0"/>
              </a:defRPr>
            </a:lvl4pPr>
            <a:lvl5pPr eaLnBrk="0" fontAlgn="base" hangingPunct="0">
              <a:spcBef>
                <a:spcPct val="0"/>
              </a:spcBef>
              <a:spcAft>
                <a:spcPct val="0"/>
              </a:spcAft>
              <a:tabLst>
                <a:tab pos="4140200" algn="l"/>
              </a:tabLst>
              <a:defRPr>
                <a:solidFill>
                  <a:schemeClr val="tx1"/>
                </a:solidFill>
                <a:latin typeface="Arial" panose="020B0604020202020204" pitchFamily="34" charset="0"/>
              </a:defRPr>
            </a:lvl5pPr>
            <a:lvl6pPr eaLnBrk="0" fontAlgn="base" hangingPunct="0">
              <a:spcBef>
                <a:spcPct val="0"/>
              </a:spcBef>
              <a:spcAft>
                <a:spcPct val="0"/>
              </a:spcAft>
              <a:tabLst>
                <a:tab pos="4140200" algn="l"/>
              </a:tabLst>
              <a:defRPr>
                <a:solidFill>
                  <a:schemeClr val="tx1"/>
                </a:solidFill>
                <a:latin typeface="Arial" panose="020B0604020202020204" pitchFamily="34" charset="0"/>
              </a:defRPr>
            </a:lvl6pPr>
            <a:lvl7pPr eaLnBrk="0" fontAlgn="base" hangingPunct="0">
              <a:spcBef>
                <a:spcPct val="0"/>
              </a:spcBef>
              <a:spcAft>
                <a:spcPct val="0"/>
              </a:spcAft>
              <a:tabLst>
                <a:tab pos="4140200" algn="l"/>
              </a:tabLst>
              <a:defRPr>
                <a:solidFill>
                  <a:schemeClr val="tx1"/>
                </a:solidFill>
                <a:latin typeface="Arial" panose="020B0604020202020204" pitchFamily="34" charset="0"/>
              </a:defRPr>
            </a:lvl7pPr>
            <a:lvl8pPr eaLnBrk="0" fontAlgn="base" hangingPunct="0">
              <a:spcBef>
                <a:spcPct val="0"/>
              </a:spcBef>
              <a:spcAft>
                <a:spcPct val="0"/>
              </a:spcAft>
              <a:tabLst>
                <a:tab pos="4140200" algn="l"/>
              </a:tabLst>
              <a:defRPr>
                <a:solidFill>
                  <a:schemeClr val="tx1"/>
                </a:solidFill>
                <a:latin typeface="Arial" panose="020B0604020202020204" pitchFamily="34" charset="0"/>
              </a:defRPr>
            </a:lvl8pPr>
            <a:lvl9pPr eaLnBrk="0" fontAlgn="base" hangingPunct="0">
              <a:spcBef>
                <a:spcPct val="0"/>
              </a:spcBef>
              <a:spcAft>
                <a:spcPct val="0"/>
              </a:spcAft>
              <a:tabLst>
                <a:tab pos="4140200" algn="l"/>
              </a:tabLst>
              <a:defRPr>
                <a:solidFill>
                  <a:schemeClr val="tx1"/>
                </a:solidFill>
                <a:latin typeface="Arial" panose="020B0604020202020204" pitchFamily="34" charset="0"/>
              </a:defRPr>
            </a:lvl9pPr>
          </a:lstStyle>
          <a:p>
            <a:r>
              <a:rPr lang="en-US" altLang="en-US" sz="160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US" altLang="en-US" sz="800">
              <a:solidFill>
                <a:prstClr val="black"/>
              </a:solidFill>
            </a:endParaRPr>
          </a:p>
          <a:p>
            <a:endParaRPr lang="en-US" altLang="en-US">
              <a:solidFill>
                <a:prstClr val="black"/>
              </a:solidFill>
            </a:endParaRPr>
          </a:p>
        </p:txBody>
      </p:sp>
      <p:sp>
        <p:nvSpPr>
          <p:cNvPr id="86" name="Rectangle 117">
            <a:extLst>
              <a:ext uri="{FF2B5EF4-FFF2-40B4-BE49-F238E27FC236}">
                <a16:creationId xmlns:a16="http://schemas.microsoft.com/office/drawing/2014/main" xmlns="" id="{8202F04E-33D2-4D6D-A0B9-862D267A6AD0}"/>
              </a:ext>
            </a:extLst>
          </p:cNvPr>
          <p:cNvSpPr>
            <a:spLocks noChangeArrowheads="1"/>
          </p:cNvSpPr>
          <p:nvPr/>
        </p:nvSpPr>
        <p:spPr bwMode="auto">
          <a:xfrm>
            <a:off x="2641076" y="7038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0" algn="l"/>
              </a:tabLst>
              <a:defRPr>
                <a:solidFill>
                  <a:schemeClr val="tx1"/>
                </a:solidFill>
                <a:latin typeface="Arial" panose="020B0604020202020204" pitchFamily="34" charset="0"/>
              </a:defRPr>
            </a:lvl1pPr>
            <a:lvl2pPr eaLnBrk="0" fontAlgn="base" hangingPunct="0">
              <a:spcBef>
                <a:spcPct val="0"/>
              </a:spcBef>
              <a:spcAft>
                <a:spcPct val="0"/>
              </a:spcAft>
              <a:tabLst>
                <a:tab pos="2286000" algn="l"/>
              </a:tabLst>
              <a:defRPr>
                <a:solidFill>
                  <a:schemeClr val="tx1"/>
                </a:solidFill>
                <a:latin typeface="Arial" panose="020B0604020202020204" pitchFamily="34" charset="0"/>
              </a:defRPr>
            </a:lvl2pPr>
            <a:lvl3pPr eaLnBrk="0" fontAlgn="base" hangingPunct="0">
              <a:spcBef>
                <a:spcPct val="0"/>
              </a:spcBef>
              <a:spcAft>
                <a:spcPct val="0"/>
              </a:spcAft>
              <a:tabLst>
                <a:tab pos="2286000" algn="l"/>
              </a:tabLst>
              <a:defRPr>
                <a:solidFill>
                  <a:schemeClr val="tx1"/>
                </a:solidFill>
                <a:latin typeface="Arial" panose="020B0604020202020204" pitchFamily="34" charset="0"/>
              </a:defRPr>
            </a:lvl3pPr>
            <a:lvl4pPr eaLnBrk="0" fontAlgn="base" hangingPunct="0">
              <a:spcBef>
                <a:spcPct val="0"/>
              </a:spcBef>
              <a:spcAft>
                <a:spcPct val="0"/>
              </a:spcAft>
              <a:tabLst>
                <a:tab pos="2286000" algn="l"/>
              </a:tabLst>
              <a:defRPr>
                <a:solidFill>
                  <a:schemeClr val="tx1"/>
                </a:solidFill>
                <a:latin typeface="Arial" panose="020B0604020202020204" pitchFamily="34" charset="0"/>
              </a:defRPr>
            </a:lvl4pPr>
            <a:lvl5pPr eaLnBrk="0" fontAlgn="base" hangingPunct="0">
              <a:spcBef>
                <a:spcPct val="0"/>
              </a:spcBef>
              <a:spcAft>
                <a:spcPct val="0"/>
              </a:spcAft>
              <a:tabLst>
                <a:tab pos="2286000" algn="l"/>
              </a:tabLst>
              <a:defRPr>
                <a:solidFill>
                  <a:schemeClr val="tx1"/>
                </a:solidFill>
                <a:latin typeface="Arial" panose="020B0604020202020204" pitchFamily="34" charset="0"/>
              </a:defRPr>
            </a:lvl5pPr>
            <a:lvl6pPr eaLnBrk="0" fontAlgn="base" hangingPunct="0">
              <a:spcBef>
                <a:spcPct val="0"/>
              </a:spcBef>
              <a:spcAft>
                <a:spcPct val="0"/>
              </a:spcAft>
              <a:tabLst>
                <a:tab pos="2286000" algn="l"/>
              </a:tabLst>
              <a:defRPr>
                <a:solidFill>
                  <a:schemeClr val="tx1"/>
                </a:solidFill>
                <a:latin typeface="Arial" panose="020B0604020202020204" pitchFamily="34" charset="0"/>
              </a:defRPr>
            </a:lvl6pPr>
            <a:lvl7pPr eaLnBrk="0" fontAlgn="base" hangingPunct="0">
              <a:spcBef>
                <a:spcPct val="0"/>
              </a:spcBef>
              <a:spcAft>
                <a:spcPct val="0"/>
              </a:spcAft>
              <a:tabLst>
                <a:tab pos="2286000" algn="l"/>
              </a:tabLst>
              <a:defRPr>
                <a:solidFill>
                  <a:schemeClr val="tx1"/>
                </a:solidFill>
                <a:latin typeface="Arial" panose="020B0604020202020204" pitchFamily="34" charset="0"/>
              </a:defRPr>
            </a:lvl7pPr>
            <a:lvl8pPr eaLnBrk="0" fontAlgn="base" hangingPunct="0">
              <a:spcBef>
                <a:spcPct val="0"/>
              </a:spcBef>
              <a:spcAft>
                <a:spcPct val="0"/>
              </a:spcAft>
              <a:tabLst>
                <a:tab pos="2286000" algn="l"/>
              </a:tabLst>
              <a:defRPr>
                <a:solidFill>
                  <a:schemeClr val="tx1"/>
                </a:solidFill>
                <a:latin typeface="Arial" panose="020B0604020202020204" pitchFamily="34" charset="0"/>
              </a:defRPr>
            </a:lvl8pPr>
            <a:lvl9pPr eaLnBrk="0" fontAlgn="base" hangingPunct="0">
              <a:spcBef>
                <a:spcPct val="0"/>
              </a:spcBef>
              <a:spcAft>
                <a:spcPct val="0"/>
              </a:spcAft>
              <a:tabLst>
                <a:tab pos="2286000" algn="l"/>
              </a:tabLst>
              <a:defRPr>
                <a:solidFill>
                  <a:schemeClr val="tx1"/>
                </a:solidFill>
                <a:latin typeface="Arial" panose="020B0604020202020204" pitchFamily="34" charset="0"/>
              </a:defRPr>
            </a:lvl9pPr>
          </a:lstStyle>
          <a:p>
            <a:endParaRPr lang="en-US" alt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alt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US" altLang="en-US" sz="800" dirty="0">
              <a:solidFill>
                <a:prstClr val="black"/>
              </a:solidFill>
            </a:endParaRPr>
          </a:p>
          <a:p>
            <a:endParaRPr lang="en-US" altLang="en-US" dirty="0">
              <a:solidFill>
                <a:prstClr val="black"/>
              </a:solidFill>
            </a:endParaRPr>
          </a:p>
        </p:txBody>
      </p:sp>
    </p:spTree>
    <p:extLst>
      <p:ext uri="{BB962C8B-B14F-4D97-AF65-F5344CB8AC3E}">
        <p14:creationId xmlns:p14="http://schemas.microsoft.com/office/powerpoint/2010/main" val="20673241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8DDC3-761E-44E8-8C01-E8F0B215DF8E}"/>
              </a:ext>
            </a:extLst>
          </p:cNvPr>
          <p:cNvSpPr>
            <a:spLocks noGrp="1"/>
          </p:cNvSpPr>
          <p:nvPr>
            <p:ph type="title"/>
          </p:nvPr>
        </p:nvSpPr>
        <p:spPr>
          <a:xfrm>
            <a:off x="614082" y="0"/>
            <a:ext cx="10515600" cy="1325563"/>
          </a:xfrm>
        </p:spPr>
        <p:txBody>
          <a:bodyPr/>
          <a:lstStyle/>
          <a:p>
            <a:pPr algn="ctr"/>
            <a:r>
              <a:rPr lang="en-IN" b="1" dirty="0">
                <a:latin typeface="Times New Roman" panose="02020603050405020304" pitchFamily="18" charset="0"/>
                <a:cs typeface="Times New Roman" panose="02020603050405020304" pitchFamily="18" charset="0"/>
              </a:rPr>
              <a:t>Lock Circuit </a:t>
            </a:r>
          </a:p>
        </p:txBody>
      </p:sp>
      <p:pic>
        <p:nvPicPr>
          <p:cNvPr id="5" name="Content Placeholder 4">
            <a:extLst>
              <a:ext uri="{FF2B5EF4-FFF2-40B4-BE49-F238E27FC236}">
                <a16:creationId xmlns:a16="http://schemas.microsoft.com/office/drawing/2014/main" xmlns="" id="{07F03E1D-684D-4F2A-B408-DA4FE77F8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347945" y="-713070"/>
            <a:ext cx="5254066" cy="908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Arrow Connector 9">
            <a:extLst>
              <a:ext uri="{FF2B5EF4-FFF2-40B4-BE49-F238E27FC236}">
                <a16:creationId xmlns:a16="http://schemas.microsoft.com/office/drawing/2014/main" xmlns="" id="{03C3E256-D284-4FC2-94B5-2DFCD89661A8}"/>
              </a:ext>
            </a:extLst>
          </p:cNvPr>
          <p:cNvCxnSpPr>
            <a:cxnSpLocks/>
          </p:cNvCxnSpPr>
          <p:nvPr/>
        </p:nvCxnSpPr>
        <p:spPr>
          <a:xfrm flipH="1">
            <a:off x="5974978" y="4204446"/>
            <a:ext cx="186017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F9E70B04-5083-4F4E-99A3-2AD8B3F98796}"/>
              </a:ext>
            </a:extLst>
          </p:cNvPr>
          <p:cNvSpPr txBox="1"/>
          <p:nvPr/>
        </p:nvSpPr>
        <p:spPr>
          <a:xfrm flipH="1">
            <a:off x="7893424" y="4019780"/>
            <a:ext cx="1376082" cy="369332"/>
          </a:xfrm>
          <a:prstGeom prst="rect">
            <a:avLst/>
          </a:prstGeom>
          <a:noFill/>
        </p:spPr>
        <p:txBody>
          <a:bodyPr wrap="square" rtlCol="0">
            <a:spAutoFit/>
          </a:bodyPr>
          <a:lstStyle/>
          <a:p>
            <a:r>
              <a:rPr lang="en-IN" b="1" dirty="0">
                <a:solidFill>
                  <a:prstClr val="black"/>
                </a:solidFill>
              </a:rPr>
              <a:t>Servo-motor</a:t>
            </a:r>
          </a:p>
        </p:txBody>
      </p:sp>
      <p:cxnSp>
        <p:nvCxnSpPr>
          <p:cNvPr id="17" name="Straight Arrow Connector 16">
            <a:extLst>
              <a:ext uri="{FF2B5EF4-FFF2-40B4-BE49-F238E27FC236}">
                <a16:creationId xmlns:a16="http://schemas.microsoft.com/office/drawing/2014/main" xmlns="" id="{A17553DE-1592-40DD-B773-9A35A5F5D0C9}"/>
              </a:ext>
            </a:extLst>
          </p:cNvPr>
          <p:cNvCxnSpPr>
            <a:cxnSpLocks/>
          </p:cNvCxnSpPr>
          <p:nvPr/>
        </p:nvCxnSpPr>
        <p:spPr>
          <a:xfrm>
            <a:off x="2662517" y="4778188"/>
            <a:ext cx="708212" cy="29583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xmlns="" id="{2B234B7F-2F2E-495F-B494-F15326333FC2}"/>
              </a:ext>
            </a:extLst>
          </p:cNvPr>
          <p:cNvSpPr txBox="1"/>
          <p:nvPr/>
        </p:nvSpPr>
        <p:spPr>
          <a:xfrm>
            <a:off x="2133600" y="4482353"/>
            <a:ext cx="609600" cy="369332"/>
          </a:xfrm>
          <a:prstGeom prst="rect">
            <a:avLst/>
          </a:prstGeom>
          <a:noFill/>
        </p:spPr>
        <p:txBody>
          <a:bodyPr wrap="square" rtlCol="0">
            <a:spAutoFit/>
          </a:bodyPr>
          <a:lstStyle/>
          <a:p>
            <a:r>
              <a:rPr lang="en-IN" b="1" dirty="0">
                <a:solidFill>
                  <a:prstClr val="black"/>
                </a:solidFill>
              </a:rPr>
              <a:t>Lock</a:t>
            </a:r>
          </a:p>
        </p:txBody>
      </p:sp>
      <p:cxnSp>
        <p:nvCxnSpPr>
          <p:cNvPr id="21" name="Straight Arrow Connector 20">
            <a:extLst>
              <a:ext uri="{FF2B5EF4-FFF2-40B4-BE49-F238E27FC236}">
                <a16:creationId xmlns:a16="http://schemas.microsoft.com/office/drawing/2014/main" xmlns="" id="{1F9C6D9F-1724-4C1E-9D58-849582B2B52F}"/>
              </a:ext>
            </a:extLst>
          </p:cNvPr>
          <p:cNvCxnSpPr>
            <a:cxnSpLocks/>
          </p:cNvCxnSpPr>
          <p:nvPr/>
        </p:nvCxnSpPr>
        <p:spPr>
          <a:xfrm>
            <a:off x="6329082" y="1981200"/>
            <a:ext cx="439271" cy="46616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xmlns="" id="{2F617E7A-718C-4C87-9A21-F662BEF38DA0}"/>
              </a:ext>
            </a:extLst>
          </p:cNvPr>
          <p:cNvSpPr txBox="1"/>
          <p:nvPr/>
        </p:nvSpPr>
        <p:spPr>
          <a:xfrm flipH="1">
            <a:off x="5684519" y="1676400"/>
            <a:ext cx="1155552" cy="369332"/>
          </a:xfrm>
          <a:prstGeom prst="rect">
            <a:avLst/>
          </a:prstGeom>
          <a:noFill/>
        </p:spPr>
        <p:txBody>
          <a:bodyPr wrap="square" rtlCol="0">
            <a:spAutoFit/>
          </a:bodyPr>
          <a:lstStyle/>
          <a:p>
            <a:r>
              <a:rPr lang="en-IN" b="1" dirty="0">
                <a:solidFill>
                  <a:prstClr val="black"/>
                </a:solidFill>
              </a:rPr>
              <a:t>Arduino</a:t>
            </a:r>
          </a:p>
        </p:txBody>
      </p:sp>
      <p:cxnSp>
        <p:nvCxnSpPr>
          <p:cNvPr id="28" name="Straight Arrow Connector 27">
            <a:extLst>
              <a:ext uri="{FF2B5EF4-FFF2-40B4-BE49-F238E27FC236}">
                <a16:creationId xmlns:a16="http://schemas.microsoft.com/office/drawing/2014/main" xmlns="" id="{379323CC-CCE8-4373-B6E7-C4FC995855CB}"/>
              </a:ext>
            </a:extLst>
          </p:cNvPr>
          <p:cNvCxnSpPr>
            <a:cxnSpLocks/>
          </p:cNvCxnSpPr>
          <p:nvPr/>
        </p:nvCxnSpPr>
        <p:spPr>
          <a:xfrm flipH="1">
            <a:off x="9412940" y="1581664"/>
            <a:ext cx="8068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xmlns="" id="{F71427F3-A138-4BC4-A1D4-028AB418A5B8}"/>
              </a:ext>
            </a:extLst>
          </p:cNvPr>
          <p:cNvSpPr txBox="1"/>
          <p:nvPr/>
        </p:nvSpPr>
        <p:spPr>
          <a:xfrm>
            <a:off x="10211696" y="1258498"/>
            <a:ext cx="878541" cy="646331"/>
          </a:xfrm>
          <a:prstGeom prst="rect">
            <a:avLst/>
          </a:prstGeom>
          <a:noFill/>
        </p:spPr>
        <p:txBody>
          <a:bodyPr wrap="square" rtlCol="0">
            <a:spAutoFit/>
          </a:bodyPr>
          <a:lstStyle/>
          <a:p>
            <a:r>
              <a:rPr lang="en-IN" dirty="0">
                <a:solidFill>
                  <a:prstClr val="black"/>
                </a:solidFill>
              </a:rPr>
              <a:t>Push button</a:t>
            </a:r>
          </a:p>
        </p:txBody>
      </p:sp>
    </p:spTree>
    <p:extLst>
      <p:ext uri="{BB962C8B-B14F-4D97-AF65-F5344CB8AC3E}">
        <p14:creationId xmlns:p14="http://schemas.microsoft.com/office/powerpoint/2010/main" val="27670478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A90CA-B3BA-4A31-B103-0E3A82B1BEA9}"/>
              </a:ext>
            </a:extLst>
          </p:cNvPr>
          <p:cNvSpPr>
            <a:spLocks noGrp="1"/>
          </p:cNvSpPr>
          <p:nvPr>
            <p:ph type="title"/>
          </p:nvPr>
        </p:nvSpPr>
        <p:spPr>
          <a:xfrm>
            <a:off x="838200" y="356160"/>
            <a:ext cx="10515600" cy="1325563"/>
          </a:xfrm>
        </p:spPr>
        <p:txBody>
          <a:bodyPr>
            <a:normAutofit/>
          </a:bodyPr>
          <a:lstStyle/>
          <a:p>
            <a:pPr algn="ctr"/>
            <a:r>
              <a:rPr lang="en-IN" b="1" dirty="0">
                <a:latin typeface="Times New Roman" panose="02020603050405020304" pitchFamily="18" charset="0"/>
                <a:cs typeface="Times New Roman" panose="02020603050405020304" pitchFamily="18" charset="0"/>
              </a:rPr>
              <a:t>In unlock position</a:t>
            </a:r>
          </a:p>
        </p:txBody>
      </p:sp>
      <p:pic>
        <p:nvPicPr>
          <p:cNvPr id="5" name="Content Placeholder 4">
            <a:extLst>
              <a:ext uri="{FF2B5EF4-FFF2-40B4-BE49-F238E27FC236}">
                <a16:creationId xmlns:a16="http://schemas.microsoft.com/office/drawing/2014/main" xmlns="" id="{C533B1BD-FD86-4450-9213-09BB46DDF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118" y="1433606"/>
            <a:ext cx="8713694" cy="5068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62997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21FBB6-4865-4861-8A2B-5450AA6F6D59}"/>
              </a:ext>
            </a:extLst>
          </p:cNvPr>
          <p:cNvSpPr>
            <a:spLocks noGrp="1"/>
          </p:cNvSpPr>
          <p:nvPr>
            <p:ph type="title"/>
          </p:nvPr>
        </p:nvSpPr>
        <p:spPr>
          <a:xfrm>
            <a:off x="838200" y="135683"/>
            <a:ext cx="10515600" cy="1325563"/>
          </a:xfrm>
        </p:spPr>
        <p:txBody>
          <a:bodyPr/>
          <a:lstStyle/>
          <a:p>
            <a:pPr algn="ctr"/>
            <a:r>
              <a:rPr lang="en-IN" b="1" dirty="0">
                <a:latin typeface="Times New Roman" panose="02020603050405020304" pitchFamily="18" charset="0"/>
                <a:cs typeface="Times New Roman" panose="02020603050405020304" pitchFamily="18" charset="0"/>
              </a:rPr>
              <a:t>In locked position</a:t>
            </a:r>
          </a:p>
        </p:txBody>
      </p:sp>
      <p:pic>
        <p:nvPicPr>
          <p:cNvPr id="5" name="Content Placeholder 4">
            <a:extLst>
              <a:ext uri="{FF2B5EF4-FFF2-40B4-BE49-F238E27FC236}">
                <a16:creationId xmlns:a16="http://schemas.microsoft.com/office/drawing/2014/main" xmlns="" id="{676DFC60-68C8-4150-96E7-2147BC285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2258" y="1264023"/>
            <a:ext cx="9027459" cy="5342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45980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0447C-9D3A-46C6-91F7-1AA54727E2EE}"/>
              </a:ext>
            </a:extLst>
          </p:cNvPr>
          <p:cNvSpPr>
            <a:spLocks noGrp="1"/>
          </p:cNvSpPr>
          <p:nvPr>
            <p:ph type="title"/>
          </p:nvPr>
        </p:nvSpPr>
        <p:spPr>
          <a:xfrm>
            <a:off x="443752" y="0"/>
            <a:ext cx="10515600" cy="907864"/>
          </a:xfrm>
        </p:spPr>
        <p:txBody>
          <a:bodyPr/>
          <a:lstStyle/>
          <a:p>
            <a:pPr algn="ctr"/>
            <a:r>
              <a:rPr lang="en-IN" b="1" dirty="0">
                <a:latin typeface="Times New Roman" panose="02020603050405020304" pitchFamily="18" charset="0"/>
                <a:cs typeface="Times New Roman" panose="02020603050405020304" pitchFamily="18" charset="0"/>
              </a:rPr>
              <a:t>Lock working video</a:t>
            </a:r>
          </a:p>
        </p:txBody>
      </p:sp>
      <p:pic>
        <p:nvPicPr>
          <p:cNvPr id="4" name="WhatsApp Video 2022-03-28 at 2.55.59 PM">
            <a:hlinkClick r:id="" action="ppaction://media"/>
            <a:extLst>
              <a:ext uri="{FF2B5EF4-FFF2-40B4-BE49-F238E27FC236}">
                <a16:creationId xmlns:a16="http://schemas.microsoft.com/office/drawing/2014/main" xmlns="" id="{1A26E8CB-6CA5-4C72-8F2A-FCCA8515C1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52918" y="907865"/>
            <a:ext cx="7960657" cy="5295994"/>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55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22</a:t>
            </a:r>
            <a:r>
              <a:rPr lang="en-IN" baseline="30000" dirty="0" smtClean="0"/>
              <a:t>nd</a:t>
            </a:r>
            <a:r>
              <a:rPr lang="en-IN" dirty="0" smtClean="0"/>
              <a:t> </a:t>
            </a:r>
            <a:r>
              <a:rPr lang="en-IN" dirty="0" err="1" smtClean="0"/>
              <a:t>oct</a:t>
            </a:r>
            <a:r>
              <a:rPr lang="en-IN" dirty="0" smtClean="0"/>
              <a:t> – 29</a:t>
            </a:r>
            <a:r>
              <a:rPr lang="en-IN" baseline="30000" dirty="0" smtClean="0"/>
              <a:t>th</a:t>
            </a:r>
            <a:r>
              <a:rPr lang="en-IN" dirty="0" smtClean="0"/>
              <a:t> </a:t>
            </a:r>
            <a:r>
              <a:rPr lang="en-IN" dirty="0" err="1" smtClean="0"/>
              <a:t>oct</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smtClean="0"/>
              <a:t>Tried to learn :</a:t>
            </a:r>
          </a:p>
          <a:p>
            <a:r>
              <a:rPr lang="en-IN" dirty="0" smtClean="0"/>
              <a:t>Android studio for app development(coding).</a:t>
            </a:r>
          </a:p>
          <a:p>
            <a:r>
              <a:rPr lang="en-IN" dirty="0" smtClean="0"/>
              <a:t>JAVA</a:t>
            </a:r>
          </a:p>
          <a:p>
            <a:r>
              <a:rPr lang="en-IN" dirty="0" smtClean="0"/>
              <a:t>MIT APP Inventor for App development(GUI).</a:t>
            </a:r>
          </a:p>
          <a:p>
            <a:pPr marL="0" indent="0">
              <a:buNone/>
            </a:pPr>
            <a:endParaRPr lang="en-IN" dirty="0" smtClean="0"/>
          </a:p>
          <a:p>
            <a:pPr marL="0" indent="0">
              <a:buNone/>
            </a:pPr>
            <a:r>
              <a:rPr lang="en-IN" dirty="0" smtClean="0"/>
              <a:t>Completed:</a:t>
            </a:r>
          </a:p>
          <a:p>
            <a:pPr marL="0" indent="0">
              <a:buNone/>
            </a:pPr>
            <a:r>
              <a:rPr lang="en-IN" dirty="0" smtClean="0"/>
              <a:t>Bluetooth communication app using a reference from internet using MIT App inventor.</a:t>
            </a:r>
          </a:p>
          <a:p>
            <a:pPr marL="0" indent="0">
              <a:buNone/>
            </a:pPr>
            <a:r>
              <a:rPr lang="en-IN" dirty="0" smtClean="0"/>
              <a:t>(</a:t>
            </a:r>
            <a:r>
              <a:rPr lang="en-IN" dirty="0" smtClean="0">
                <a:hlinkClick r:id="rId2"/>
              </a:rPr>
              <a:t>https://puravidaapps.com/btchat.php</a:t>
            </a:r>
            <a:r>
              <a:rPr lang="en-IN" dirty="0" smtClean="0"/>
              <a:t> )</a:t>
            </a:r>
            <a:endParaRPr lang="en-IN" dirty="0"/>
          </a:p>
        </p:txBody>
      </p:sp>
    </p:spTree>
    <p:extLst>
      <p:ext uri="{BB962C8B-B14F-4D97-AF65-F5344CB8AC3E}">
        <p14:creationId xmlns:p14="http://schemas.microsoft.com/office/powerpoint/2010/main" val="4477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04764" y="2920621"/>
            <a:ext cx="2852381" cy="1078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ESP32</a:t>
            </a:r>
            <a:endParaRPr lang="en-IN" sz="2800" b="1" dirty="0"/>
          </a:p>
        </p:txBody>
      </p:sp>
      <p:cxnSp>
        <p:nvCxnSpPr>
          <p:cNvPr id="6" name="Straight Connector 5"/>
          <p:cNvCxnSpPr/>
          <p:nvPr/>
        </p:nvCxnSpPr>
        <p:spPr>
          <a:xfrm>
            <a:off x="8570794" y="3179929"/>
            <a:ext cx="79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573066" y="3468809"/>
            <a:ext cx="7915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362364" y="2920621"/>
            <a:ext cx="409433" cy="7642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9" name="Rectangle 8"/>
          <p:cNvSpPr/>
          <p:nvPr/>
        </p:nvSpPr>
        <p:spPr>
          <a:xfrm>
            <a:off x="9734413" y="2922893"/>
            <a:ext cx="1061965" cy="7642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0000"/>
                </a:solidFill>
              </a:rPr>
              <a:t>Power Supply</a:t>
            </a:r>
            <a:endParaRPr lang="en-IN" b="1" dirty="0">
              <a:solidFill>
                <a:srgbClr val="FF0000"/>
              </a:solidFill>
            </a:endParaRPr>
          </a:p>
        </p:txBody>
      </p:sp>
      <p:sp>
        <p:nvSpPr>
          <p:cNvPr id="10" name="TextBox 9"/>
          <p:cNvSpPr txBox="1"/>
          <p:nvPr/>
        </p:nvSpPr>
        <p:spPr>
          <a:xfrm>
            <a:off x="8071111" y="2995263"/>
            <a:ext cx="574196" cy="369332"/>
          </a:xfrm>
          <a:prstGeom prst="rect">
            <a:avLst/>
          </a:prstGeom>
          <a:noFill/>
        </p:spPr>
        <p:txBody>
          <a:bodyPr wrap="none" rtlCol="0">
            <a:spAutoFit/>
          </a:bodyPr>
          <a:lstStyle/>
          <a:p>
            <a:r>
              <a:rPr lang="en-IN" dirty="0" smtClean="0"/>
              <a:t>Gnd</a:t>
            </a:r>
            <a:endParaRPr lang="en-IN" dirty="0"/>
          </a:p>
        </p:txBody>
      </p:sp>
      <p:sp>
        <p:nvSpPr>
          <p:cNvPr id="11" name="TextBox 10"/>
          <p:cNvSpPr txBox="1"/>
          <p:nvPr/>
        </p:nvSpPr>
        <p:spPr>
          <a:xfrm>
            <a:off x="8112055" y="3295515"/>
            <a:ext cx="490840" cy="369332"/>
          </a:xfrm>
          <a:prstGeom prst="rect">
            <a:avLst/>
          </a:prstGeom>
          <a:noFill/>
        </p:spPr>
        <p:txBody>
          <a:bodyPr wrap="none" rtlCol="0">
            <a:spAutoFit/>
          </a:bodyPr>
          <a:lstStyle/>
          <a:p>
            <a:r>
              <a:rPr lang="en-IN" dirty="0" smtClean="0"/>
              <a:t>Vin</a:t>
            </a:r>
            <a:endParaRPr lang="en-IN" dirty="0"/>
          </a:p>
        </p:txBody>
      </p:sp>
      <p:sp>
        <p:nvSpPr>
          <p:cNvPr id="12" name="Rectangle 11"/>
          <p:cNvSpPr/>
          <p:nvPr/>
        </p:nvSpPr>
        <p:spPr>
          <a:xfrm>
            <a:off x="6455391" y="697400"/>
            <a:ext cx="1364776" cy="11709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IN" b="1" dirty="0" smtClean="0"/>
              <a:t>Servo motor</a:t>
            </a:r>
            <a:endParaRPr lang="en-IN" b="1" dirty="0"/>
          </a:p>
        </p:txBody>
      </p:sp>
      <p:sp>
        <p:nvSpPr>
          <p:cNvPr id="13" name="Oval 12"/>
          <p:cNvSpPr/>
          <p:nvPr/>
        </p:nvSpPr>
        <p:spPr>
          <a:xfrm>
            <a:off x="6782937" y="1009934"/>
            <a:ext cx="668741" cy="62779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Oval 13"/>
          <p:cNvSpPr/>
          <p:nvPr/>
        </p:nvSpPr>
        <p:spPr>
          <a:xfrm>
            <a:off x="7014949" y="1241947"/>
            <a:ext cx="177421" cy="1910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6" name="Straight Connector 15"/>
          <p:cNvCxnSpPr/>
          <p:nvPr/>
        </p:nvCxnSpPr>
        <p:spPr>
          <a:xfrm>
            <a:off x="6701049" y="1856096"/>
            <a:ext cx="0" cy="10645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24133" y="1856096"/>
            <a:ext cx="0" cy="10645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83526" y="1860640"/>
            <a:ext cx="0" cy="1064525"/>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5312" y="2834189"/>
            <a:ext cx="689168" cy="369332"/>
          </a:xfrm>
          <a:prstGeom prst="rect">
            <a:avLst/>
          </a:prstGeom>
          <a:noFill/>
        </p:spPr>
        <p:txBody>
          <a:bodyPr wrap="square" rtlCol="0">
            <a:spAutoFit/>
          </a:bodyPr>
          <a:lstStyle/>
          <a:p>
            <a:r>
              <a:rPr lang="en-IN" dirty="0" smtClean="0"/>
              <a:t>3.3V</a:t>
            </a:r>
            <a:endParaRPr lang="en-IN" dirty="0"/>
          </a:p>
        </p:txBody>
      </p:sp>
      <p:sp>
        <p:nvSpPr>
          <p:cNvPr id="20" name="TextBox 19"/>
          <p:cNvSpPr txBox="1"/>
          <p:nvPr/>
        </p:nvSpPr>
        <p:spPr>
          <a:xfrm>
            <a:off x="6946709" y="2838729"/>
            <a:ext cx="330540" cy="369332"/>
          </a:xfrm>
          <a:prstGeom prst="rect">
            <a:avLst/>
          </a:prstGeom>
          <a:noFill/>
        </p:spPr>
        <p:txBody>
          <a:bodyPr wrap="none" rtlCol="0">
            <a:spAutoFit/>
          </a:bodyPr>
          <a:lstStyle/>
          <a:p>
            <a:r>
              <a:rPr lang="en-IN" dirty="0" smtClean="0"/>
              <a:t>G</a:t>
            </a:r>
            <a:endParaRPr lang="en-IN" dirty="0"/>
          </a:p>
        </p:txBody>
      </p:sp>
      <p:sp>
        <p:nvSpPr>
          <p:cNvPr id="21" name="TextBox 20"/>
          <p:cNvSpPr txBox="1"/>
          <p:nvPr/>
        </p:nvSpPr>
        <p:spPr>
          <a:xfrm>
            <a:off x="7221936" y="2827354"/>
            <a:ext cx="564578" cy="369332"/>
          </a:xfrm>
          <a:prstGeom prst="rect">
            <a:avLst/>
          </a:prstGeom>
          <a:noFill/>
        </p:spPr>
        <p:txBody>
          <a:bodyPr wrap="none" rtlCol="0">
            <a:spAutoFit/>
          </a:bodyPr>
          <a:lstStyle/>
          <a:p>
            <a:r>
              <a:rPr lang="en-IN" dirty="0" smtClean="0"/>
              <a:t>G18</a:t>
            </a:r>
            <a:endParaRPr lang="en-IN" dirty="0"/>
          </a:p>
        </p:txBody>
      </p:sp>
    </p:spTree>
    <p:extLst>
      <p:ext uri="{BB962C8B-B14F-4D97-AF65-F5344CB8AC3E}">
        <p14:creationId xmlns:p14="http://schemas.microsoft.com/office/powerpoint/2010/main" val="39382601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698" y="818866"/>
            <a:ext cx="5307287" cy="369332"/>
          </a:xfrm>
          <a:prstGeom prst="rect">
            <a:avLst/>
          </a:prstGeom>
          <a:noFill/>
        </p:spPr>
        <p:txBody>
          <a:bodyPr wrap="none" rtlCol="0">
            <a:spAutoFit/>
          </a:bodyPr>
          <a:lstStyle/>
          <a:p>
            <a:r>
              <a:rPr lang="en-IN" b="1" dirty="0" smtClean="0"/>
              <a:t>Two way Bluetooth Chat App using MIT APP Inventor</a:t>
            </a:r>
            <a:r>
              <a:rPr lang="en-IN" dirty="0" smtClean="0"/>
              <a:t>:</a:t>
            </a:r>
            <a:endParaRPr lang="en-IN" dirty="0"/>
          </a:p>
        </p:txBody>
      </p:sp>
      <p:pic>
        <p:nvPicPr>
          <p:cNvPr id="5" name="Picture 4"/>
          <p:cNvPicPr>
            <a:picLocks noChangeAspect="1"/>
          </p:cNvPicPr>
          <p:nvPr/>
        </p:nvPicPr>
        <p:blipFill>
          <a:blip r:embed="rId2"/>
          <a:stretch>
            <a:fillRect/>
          </a:stretch>
        </p:blipFill>
        <p:spPr>
          <a:xfrm>
            <a:off x="2415655" y="1314306"/>
            <a:ext cx="4585646" cy="5545431"/>
          </a:xfrm>
          <a:prstGeom prst="rect">
            <a:avLst/>
          </a:prstGeom>
        </p:spPr>
      </p:pic>
      <p:sp>
        <p:nvSpPr>
          <p:cNvPr id="6" name="TextBox 5"/>
          <p:cNvSpPr txBox="1"/>
          <p:nvPr/>
        </p:nvSpPr>
        <p:spPr>
          <a:xfrm>
            <a:off x="7670042" y="2047164"/>
            <a:ext cx="1455335" cy="369332"/>
          </a:xfrm>
          <a:prstGeom prst="rect">
            <a:avLst/>
          </a:prstGeom>
          <a:noFill/>
        </p:spPr>
        <p:txBody>
          <a:bodyPr wrap="none" rtlCol="0">
            <a:spAutoFit/>
          </a:bodyPr>
          <a:lstStyle/>
          <a:p>
            <a:r>
              <a:rPr lang="en-IN" dirty="0" smtClean="0"/>
              <a:t>Title(Textbox)</a:t>
            </a:r>
            <a:endParaRPr lang="en-IN" dirty="0"/>
          </a:p>
        </p:txBody>
      </p:sp>
      <p:cxnSp>
        <p:nvCxnSpPr>
          <p:cNvPr id="8" name="Straight Arrow Connector 7"/>
          <p:cNvCxnSpPr>
            <a:stCxn id="6" idx="1"/>
          </p:cNvCxnSpPr>
          <p:nvPr/>
        </p:nvCxnSpPr>
        <p:spPr>
          <a:xfrm flipH="1">
            <a:off x="5581934" y="2231830"/>
            <a:ext cx="2088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92354" y="2231830"/>
            <a:ext cx="2066078" cy="369332"/>
          </a:xfrm>
          <a:prstGeom prst="rect">
            <a:avLst/>
          </a:prstGeom>
          <a:noFill/>
        </p:spPr>
        <p:txBody>
          <a:bodyPr wrap="none" rtlCol="0">
            <a:spAutoFit/>
          </a:bodyPr>
          <a:lstStyle/>
          <a:p>
            <a:r>
              <a:rPr lang="en-IN" dirty="0" smtClean="0"/>
              <a:t>Username (</a:t>
            </a:r>
            <a:r>
              <a:rPr lang="en-IN" dirty="0" err="1" smtClean="0"/>
              <a:t>TextBox</a:t>
            </a:r>
            <a:r>
              <a:rPr lang="en-IN" dirty="0" smtClean="0"/>
              <a:t>)</a:t>
            </a:r>
            <a:endParaRPr lang="en-IN" dirty="0"/>
          </a:p>
        </p:txBody>
      </p:sp>
      <p:cxnSp>
        <p:nvCxnSpPr>
          <p:cNvPr id="11" name="Straight Arrow Connector 10"/>
          <p:cNvCxnSpPr/>
          <p:nvPr/>
        </p:nvCxnSpPr>
        <p:spPr>
          <a:xfrm>
            <a:off x="2415655" y="2416496"/>
            <a:ext cx="5501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292354" y="2601162"/>
            <a:ext cx="2034147" cy="369332"/>
          </a:xfrm>
          <a:prstGeom prst="rect">
            <a:avLst/>
          </a:prstGeom>
          <a:noFill/>
        </p:spPr>
        <p:txBody>
          <a:bodyPr wrap="none" rtlCol="0">
            <a:spAutoFit/>
          </a:bodyPr>
          <a:lstStyle/>
          <a:p>
            <a:r>
              <a:rPr lang="en-IN" dirty="0" smtClean="0"/>
              <a:t>Connect (</a:t>
            </a:r>
            <a:r>
              <a:rPr lang="en-IN" dirty="0" err="1" smtClean="0"/>
              <a:t>ListPicker</a:t>
            </a:r>
            <a:r>
              <a:rPr lang="en-IN" dirty="0" smtClean="0"/>
              <a:t>)</a:t>
            </a:r>
            <a:endParaRPr lang="en-IN" dirty="0"/>
          </a:p>
        </p:txBody>
      </p:sp>
      <p:cxnSp>
        <p:nvCxnSpPr>
          <p:cNvPr id="14" name="Straight Arrow Connector 13"/>
          <p:cNvCxnSpPr/>
          <p:nvPr/>
        </p:nvCxnSpPr>
        <p:spPr>
          <a:xfrm>
            <a:off x="2358432" y="2797791"/>
            <a:ext cx="6073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001301" y="3248167"/>
            <a:ext cx="3639138" cy="369332"/>
          </a:xfrm>
          <a:prstGeom prst="rect">
            <a:avLst/>
          </a:prstGeom>
          <a:noFill/>
        </p:spPr>
        <p:txBody>
          <a:bodyPr wrap="none" rtlCol="0">
            <a:spAutoFit/>
          </a:bodyPr>
          <a:lstStyle/>
          <a:p>
            <a:r>
              <a:rPr lang="en-IN" dirty="0" err="1" smtClean="0"/>
              <a:t>Disconnect,Clear,Exit,Send</a:t>
            </a:r>
            <a:r>
              <a:rPr lang="en-IN" dirty="0" smtClean="0"/>
              <a:t>  (Buttons)</a:t>
            </a:r>
            <a:endParaRPr lang="en-IN" dirty="0"/>
          </a:p>
        </p:txBody>
      </p:sp>
      <p:sp>
        <p:nvSpPr>
          <p:cNvPr id="16" name="TextBox 15"/>
          <p:cNvSpPr txBox="1"/>
          <p:nvPr/>
        </p:nvSpPr>
        <p:spPr>
          <a:xfrm>
            <a:off x="586854" y="4087021"/>
            <a:ext cx="1404552" cy="369332"/>
          </a:xfrm>
          <a:prstGeom prst="rect">
            <a:avLst/>
          </a:prstGeom>
          <a:noFill/>
        </p:spPr>
        <p:txBody>
          <a:bodyPr wrap="none" rtlCol="0">
            <a:spAutoFit/>
          </a:bodyPr>
          <a:lstStyle/>
          <a:p>
            <a:r>
              <a:rPr lang="en-IN" dirty="0" smtClean="0"/>
              <a:t>Message Box</a:t>
            </a:r>
            <a:endParaRPr lang="en-IN" dirty="0"/>
          </a:p>
        </p:txBody>
      </p:sp>
      <p:cxnSp>
        <p:nvCxnSpPr>
          <p:cNvPr id="18" name="Straight Arrow Connector 17"/>
          <p:cNvCxnSpPr/>
          <p:nvPr/>
        </p:nvCxnSpPr>
        <p:spPr>
          <a:xfrm flipV="1">
            <a:off x="2142698" y="3248167"/>
            <a:ext cx="1037230" cy="982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3616657" y="4599296"/>
            <a:ext cx="4053385" cy="27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175009" y="4532136"/>
            <a:ext cx="2824491" cy="369332"/>
          </a:xfrm>
          <a:prstGeom prst="rect">
            <a:avLst/>
          </a:prstGeom>
          <a:noFill/>
        </p:spPr>
        <p:txBody>
          <a:bodyPr wrap="none" rtlCol="0">
            <a:spAutoFit/>
          </a:bodyPr>
          <a:lstStyle/>
          <a:p>
            <a:r>
              <a:rPr lang="en-IN" dirty="0" smtClean="0"/>
              <a:t>Message or Information Box</a:t>
            </a:r>
            <a:endParaRPr lang="en-IN" dirty="0"/>
          </a:p>
        </p:txBody>
      </p:sp>
    </p:spTree>
    <p:extLst>
      <p:ext uri="{BB962C8B-B14F-4D97-AF65-F5344CB8AC3E}">
        <p14:creationId xmlns:p14="http://schemas.microsoft.com/office/powerpoint/2010/main" val="32600855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950" t="7170" b="28378"/>
          <a:stretch/>
        </p:blipFill>
        <p:spPr>
          <a:xfrm>
            <a:off x="1286283" y="1214651"/>
            <a:ext cx="9550040" cy="4834968"/>
          </a:xfrm>
          <a:prstGeom prst="rect">
            <a:avLst/>
          </a:prstGeom>
        </p:spPr>
      </p:pic>
    </p:spTree>
    <p:extLst>
      <p:ext uri="{BB962C8B-B14F-4D97-AF65-F5344CB8AC3E}">
        <p14:creationId xmlns:p14="http://schemas.microsoft.com/office/powerpoint/2010/main" val="367183463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90056" y="452520"/>
            <a:ext cx="7508257" cy="4269605"/>
          </a:xfrm>
          <a:prstGeom prst="rect">
            <a:avLst/>
          </a:prstGeom>
        </p:spPr>
      </p:pic>
      <p:pic>
        <p:nvPicPr>
          <p:cNvPr id="3" name="Picture 2"/>
          <p:cNvPicPr>
            <a:picLocks noChangeAspect="1"/>
          </p:cNvPicPr>
          <p:nvPr/>
        </p:nvPicPr>
        <p:blipFill>
          <a:blip r:embed="rId3"/>
          <a:stretch>
            <a:fillRect/>
          </a:stretch>
        </p:blipFill>
        <p:spPr>
          <a:xfrm>
            <a:off x="4079228" y="5013667"/>
            <a:ext cx="5534797" cy="1552792"/>
          </a:xfrm>
          <a:prstGeom prst="rect">
            <a:avLst/>
          </a:prstGeom>
        </p:spPr>
      </p:pic>
      <p:pic>
        <p:nvPicPr>
          <p:cNvPr id="4" name="Picture 3"/>
          <p:cNvPicPr>
            <a:picLocks noChangeAspect="1"/>
          </p:cNvPicPr>
          <p:nvPr/>
        </p:nvPicPr>
        <p:blipFill rotWithShape="1">
          <a:blip r:embed="rId4"/>
          <a:srcRect l="12798" t="5833" r="25298" b="44453"/>
          <a:stretch/>
        </p:blipFill>
        <p:spPr>
          <a:xfrm>
            <a:off x="150125" y="777922"/>
            <a:ext cx="3766242" cy="3657600"/>
          </a:xfrm>
          <a:prstGeom prst="rect">
            <a:avLst/>
          </a:prstGeom>
        </p:spPr>
      </p:pic>
      <p:sp>
        <p:nvSpPr>
          <p:cNvPr id="5" name="TextBox 4"/>
          <p:cNvSpPr txBox="1"/>
          <p:nvPr/>
        </p:nvSpPr>
        <p:spPr>
          <a:xfrm>
            <a:off x="709684" y="313899"/>
            <a:ext cx="1644617" cy="369332"/>
          </a:xfrm>
          <a:prstGeom prst="rect">
            <a:avLst/>
          </a:prstGeom>
          <a:noFill/>
        </p:spPr>
        <p:txBody>
          <a:bodyPr wrap="none" rtlCol="0">
            <a:spAutoFit/>
          </a:bodyPr>
          <a:lstStyle/>
          <a:p>
            <a:r>
              <a:rPr lang="en-IN" b="1" dirty="0" smtClean="0"/>
              <a:t>INITIALIZATION</a:t>
            </a:r>
            <a:endParaRPr lang="en-IN" b="1" dirty="0"/>
          </a:p>
        </p:txBody>
      </p:sp>
    </p:spTree>
    <p:extLst>
      <p:ext uri="{BB962C8B-B14F-4D97-AF65-F5344CB8AC3E}">
        <p14:creationId xmlns:p14="http://schemas.microsoft.com/office/powerpoint/2010/main" val="22445998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05724" y="749517"/>
            <a:ext cx="7837299" cy="1884499"/>
          </a:xfrm>
          <a:prstGeom prst="rect">
            <a:avLst/>
          </a:prstGeom>
        </p:spPr>
      </p:pic>
      <p:pic>
        <p:nvPicPr>
          <p:cNvPr id="3" name="Picture 2"/>
          <p:cNvPicPr>
            <a:picLocks noChangeAspect="1"/>
          </p:cNvPicPr>
          <p:nvPr/>
        </p:nvPicPr>
        <p:blipFill>
          <a:blip r:embed="rId3"/>
          <a:stretch>
            <a:fillRect/>
          </a:stretch>
        </p:blipFill>
        <p:spPr>
          <a:xfrm>
            <a:off x="5410127" y="2634016"/>
            <a:ext cx="6781873" cy="4223984"/>
          </a:xfrm>
          <a:prstGeom prst="rect">
            <a:avLst/>
          </a:prstGeom>
        </p:spPr>
      </p:pic>
      <p:pic>
        <p:nvPicPr>
          <p:cNvPr id="4" name="Picture 3"/>
          <p:cNvPicPr>
            <a:picLocks noChangeAspect="1"/>
          </p:cNvPicPr>
          <p:nvPr/>
        </p:nvPicPr>
        <p:blipFill>
          <a:blip r:embed="rId4"/>
          <a:stretch>
            <a:fillRect/>
          </a:stretch>
        </p:blipFill>
        <p:spPr>
          <a:xfrm>
            <a:off x="303102" y="615772"/>
            <a:ext cx="2262677" cy="1459791"/>
          </a:xfrm>
          <a:prstGeom prst="rect">
            <a:avLst/>
          </a:prstGeom>
        </p:spPr>
      </p:pic>
      <p:pic>
        <p:nvPicPr>
          <p:cNvPr id="5" name="Picture 4"/>
          <p:cNvPicPr>
            <a:picLocks noChangeAspect="1"/>
          </p:cNvPicPr>
          <p:nvPr/>
        </p:nvPicPr>
        <p:blipFill rotWithShape="1">
          <a:blip r:embed="rId5"/>
          <a:srcRect r="19759"/>
          <a:stretch/>
        </p:blipFill>
        <p:spPr>
          <a:xfrm>
            <a:off x="155045" y="4182066"/>
            <a:ext cx="5026581" cy="2259677"/>
          </a:xfrm>
          <a:prstGeom prst="rect">
            <a:avLst/>
          </a:prstGeom>
        </p:spPr>
      </p:pic>
      <p:pic>
        <p:nvPicPr>
          <p:cNvPr id="6" name="Picture 5"/>
          <p:cNvPicPr>
            <a:picLocks noChangeAspect="1"/>
          </p:cNvPicPr>
          <p:nvPr/>
        </p:nvPicPr>
        <p:blipFill>
          <a:blip r:embed="rId6"/>
          <a:stretch>
            <a:fillRect/>
          </a:stretch>
        </p:blipFill>
        <p:spPr>
          <a:xfrm>
            <a:off x="146762" y="3038987"/>
            <a:ext cx="4084097" cy="677928"/>
          </a:xfrm>
          <a:prstGeom prst="rect">
            <a:avLst/>
          </a:prstGeom>
        </p:spPr>
      </p:pic>
      <p:cxnSp>
        <p:nvCxnSpPr>
          <p:cNvPr id="8" name="Straight Arrow Connector 7"/>
          <p:cNvCxnSpPr/>
          <p:nvPr/>
        </p:nvCxnSpPr>
        <p:spPr>
          <a:xfrm flipH="1">
            <a:off x="2226860" y="3426694"/>
            <a:ext cx="1296537" cy="66874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2074460" y="1078173"/>
            <a:ext cx="2384900" cy="26749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2226860" y="1498067"/>
            <a:ext cx="3183267" cy="177622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0140287" y="6072411"/>
            <a:ext cx="1980735" cy="369332"/>
          </a:xfrm>
          <a:prstGeom prst="rect">
            <a:avLst/>
          </a:prstGeom>
          <a:noFill/>
        </p:spPr>
        <p:txBody>
          <a:bodyPr wrap="none" rtlCol="0">
            <a:spAutoFit/>
          </a:bodyPr>
          <a:lstStyle/>
          <a:p>
            <a:r>
              <a:rPr lang="en-IN" dirty="0" smtClean="0"/>
              <a:t>//User1 Connected</a:t>
            </a:r>
            <a:endParaRPr lang="en-IN" dirty="0"/>
          </a:p>
        </p:txBody>
      </p:sp>
    </p:spTree>
    <p:extLst>
      <p:ext uri="{BB962C8B-B14F-4D97-AF65-F5344CB8AC3E}">
        <p14:creationId xmlns:p14="http://schemas.microsoft.com/office/powerpoint/2010/main" val="24095568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3190" b="30761"/>
          <a:stretch/>
        </p:blipFill>
        <p:spPr>
          <a:xfrm>
            <a:off x="468717" y="4445124"/>
            <a:ext cx="5686423" cy="1750959"/>
          </a:xfrm>
          <a:prstGeom prst="rect">
            <a:avLst/>
          </a:prstGeom>
        </p:spPr>
      </p:pic>
      <p:pic>
        <p:nvPicPr>
          <p:cNvPr id="3" name="Picture 2"/>
          <p:cNvPicPr>
            <a:picLocks noChangeAspect="1"/>
          </p:cNvPicPr>
          <p:nvPr/>
        </p:nvPicPr>
        <p:blipFill rotWithShape="1">
          <a:blip r:embed="rId3"/>
          <a:srcRect l="3837" r="8749"/>
          <a:stretch/>
        </p:blipFill>
        <p:spPr>
          <a:xfrm>
            <a:off x="6691953" y="3707774"/>
            <a:ext cx="5500047" cy="2829504"/>
          </a:xfrm>
          <a:prstGeom prst="rect">
            <a:avLst/>
          </a:prstGeom>
        </p:spPr>
      </p:pic>
      <p:pic>
        <p:nvPicPr>
          <p:cNvPr id="4" name="Picture 3"/>
          <p:cNvPicPr>
            <a:picLocks noChangeAspect="1"/>
          </p:cNvPicPr>
          <p:nvPr/>
        </p:nvPicPr>
        <p:blipFill>
          <a:blip r:embed="rId4"/>
          <a:stretch>
            <a:fillRect/>
          </a:stretch>
        </p:blipFill>
        <p:spPr>
          <a:xfrm>
            <a:off x="114199" y="303509"/>
            <a:ext cx="7243996" cy="2981184"/>
          </a:xfrm>
          <a:prstGeom prst="rect">
            <a:avLst/>
          </a:prstGeom>
        </p:spPr>
      </p:pic>
    </p:spTree>
    <p:extLst>
      <p:ext uri="{BB962C8B-B14F-4D97-AF65-F5344CB8AC3E}">
        <p14:creationId xmlns:p14="http://schemas.microsoft.com/office/powerpoint/2010/main" val="26959860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380" y="2761758"/>
            <a:ext cx="10429777" cy="3693633"/>
          </a:xfrm>
          <a:prstGeom prst="rect">
            <a:avLst/>
          </a:prstGeom>
        </p:spPr>
      </p:pic>
      <p:pic>
        <p:nvPicPr>
          <p:cNvPr id="5" name="Picture 4"/>
          <p:cNvPicPr>
            <a:picLocks noChangeAspect="1"/>
          </p:cNvPicPr>
          <p:nvPr/>
        </p:nvPicPr>
        <p:blipFill>
          <a:blip r:embed="rId3"/>
          <a:stretch>
            <a:fillRect/>
          </a:stretch>
        </p:blipFill>
        <p:spPr>
          <a:xfrm>
            <a:off x="1816051" y="554898"/>
            <a:ext cx="5608331" cy="1318292"/>
          </a:xfrm>
          <a:prstGeom prst="rect">
            <a:avLst/>
          </a:prstGeom>
        </p:spPr>
      </p:pic>
    </p:spTree>
    <p:extLst>
      <p:ext uri="{BB962C8B-B14F-4D97-AF65-F5344CB8AC3E}">
        <p14:creationId xmlns:p14="http://schemas.microsoft.com/office/powerpoint/2010/main" val="27337434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4980" y="2483893"/>
            <a:ext cx="10979522" cy="4162566"/>
          </a:xfrm>
          <a:prstGeom prst="rect">
            <a:avLst/>
          </a:prstGeom>
        </p:spPr>
      </p:pic>
      <p:pic>
        <p:nvPicPr>
          <p:cNvPr id="5" name="Picture 4"/>
          <p:cNvPicPr>
            <a:picLocks noChangeAspect="1"/>
          </p:cNvPicPr>
          <p:nvPr/>
        </p:nvPicPr>
        <p:blipFill>
          <a:blip r:embed="rId3"/>
          <a:stretch>
            <a:fillRect/>
          </a:stretch>
        </p:blipFill>
        <p:spPr>
          <a:xfrm>
            <a:off x="718924" y="167057"/>
            <a:ext cx="2461003" cy="2228832"/>
          </a:xfrm>
          <a:prstGeom prst="rect">
            <a:avLst/>
          </a:prstGeom>
        </p:spPr>
      </p:pic>
    </p:spTree>
    <p:extLst>
      <p:ext uri="{BB962C8B-B14F-4D97-AF65-F5344CB8AC3E}">
        <p14:creationId xmlns:p14="http://schemas.microsoft.com/office/powerpoint/2010/main" val="29184205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 scanner app resources</a:t>
            </a:r>
            <a:endParaRPr lang="en-IN" dirty="0"/>
          </a:p>
        </p:txBody>
      </p:sp>
      <p:sp>
        <p:nvSpPr>
          <p:cNvPr id="3" name="Content Placeholder 2"/>
          <p:cNvSpPr>
            <a:spLocks noGrp="1"/>
          </p:cNvSpPr>
          <p:nvPr>
            <p:ph idx="1"/>
          </p:nvPr>
        </p:nvSpPr>
        <p:spPr/>
        <p:txBody>
          <a:bodyPr/>
          <a:lstStyle/>
          <a:p>
            <a:r>
              <a:rPr lang="en-IN" dirty="0">
                <a:hlinkClick r:id="rId2"/>
              </a:rPr>
              <a:t>http://www.martyncurrey.com/arduino-hm-10-and-app-inventor-2/#</a:t>
            </a:r>
            <a:r>
              <a:rPr lang="en-IN" dirty="0" smtClean="0">
                <a:hlinkClick r:id="rId2"/>
              </a:rPr>
              <a:t>AI2</a:t>
            </a:r>
            <a:r>
              <a:rPr lang="en-IN" dirty="0" smtClean="0"/>
              <a:t> </a:t>
            </a:r>
          </a:p>
          <a:p>
            <a:r>
              <a:rPr lang="en-IN" dirty="0">
                <a:hlinkClick r:id="rId3"/>
              </a:rPr>
              <a:t>http://iot.appinventor.mit.edu/#/</a:t>
            </a:r>
            <a:r>
              <a:rPr lang="en-IN" dirty="0" smtClean="0">
                <a:hlinkClick r:id="rId3"/>
              </a:rPr>
              <a:t>bluetoothle/bluetoothleintro</a:t>
            </a:r>
            <a:r>
              <a:rPr lang="en-IN" dirty="0" smtClean="0"/>
              <a:t> </a:t>
            </a:r>
          </a:p>
          <a:p>
            <a:endParaRPr lang="en-IN" dirty="0"/>
          </a:p>
        </p:txBody>
      </p:sp>
    </p:spTree>
    <p:extLst>
      <p:ext uri="{BB962C8B-B14F-4D97-AF65-F5344CB8AC3E}">
        <p14:creationId xmlns:p14="http://schemas.microsoft.com/office/powerpoint/2010/main" val="1713633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16"/>
          <a:stretch/>
        </p:blipFill>
        <p:spPr>
          <a:xfrm>
            <a:off x="469189" y="292597"/>
            <a:ext cx="4211994" cy="3734321"/>
          </a:xfrm>
          <a:prstGeom prst="rect">
            <a:avLst/>
          </a:prstGeom>
        </p:spPr>
      </p:pic>
    </p:spTree>
    <p:extLst>
      <p:ext uri="{BB962C8B-B14F-4D97-AF65-F5344CB8AC3E}">
        <p14:creationId xmlns:p14="http://schemas.microsoft.com/office/powerpoint/2010/main" val="16618212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0401" y="1663767"/>
            <a:ext cx="6154298" cy="3430265"/>
          </a:xfrm>
          <a:prstGeom prst="rect">
            <a:avLst/>
          </a:prstGeom>
        </p:spPr>
      </p:pic>
    </p:spTree>
    <p:extLst>
      <p:ext uri="{BB962C8B-B14F-4D97-AF65-F5344CB8AC3E}">
        <p14:creationId xmlns:p14="http://schemas.microsoft.com/office/powerpoint/2010/main" val="158794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9864" y="2306472"/>
            <a:ext cx="4517414" cy="2374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ESP32</a:t>
            </a:r>
            <a:endParaRPr lang="en-IN" sz="2800" b="1" dirty="0"/>
          </a:p>
        </p:txBody>
      </p:sp>
      <p:cxnSp>
        <p:nvCxnSpPr>
          <p:cNvPr id="5" name="Straight Connector 4"/>
          <p:cNvCxnSpPr/>
          <p:nvPr/>
        </p:nvCxnSpPr>
        <p:spPr>
          <a:xfrm>
            <a:off x="8720926" y="3370995"/>
            <a:ext cx="79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723198" y="3659875"/>
            <a:ext cx="7915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512496" y="3111687"/>
            <a:ext cx="409433" cy="7642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Rectangle 7"/>
          <p:cNvSpPr/>
          <p:nvPr/>
        </p:nvSpPr>
        <p:spPr>
          <a:xfrm>
            <a:off x="9884545" y="3113959"/>
            <a:ext cx="1061965" cy="7642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0000"/>
                </a:solidFill>
              </a:rPr>
              <a:t>Power Supply</a:t>
            </a:r>
            <a:endParaRPr lang="en-IN" b="1" dirty="0">
              <a:solidFill>
                <a:srgbClr val="FF0000"/>
              </a:solidFill>
            </a:endParaRPr>
          </a:p>
        </p:txBody>
      </p:sp>
      <p:sp>
        <p:nvSpPr>
          <p:cNvPr id="9" name="TextBox 8"/>
          <p:cNvSpPr txBox="1"/>
          <p:nvPr/>
        </p:nvSpPr>
        <p:spPr>
          <a:xfrm>
            <a:off x="8221243" y="3186329"/>
            <a:ext cx="574196" cy="369332"/>
          </a:xfrm>
          <a:prstGeom prst="rect">
            <a:avLst/>
          </a:prstGeom>
          <a:noFill/>
        </p:spPr>
        <p:txBody>
          <a:bodyPr wrap="none" rtlCol="0">
            <a:spAutoFit/>
          </a:bodyPr>
          <a:lstStyle/>
          <a:p>
            <a:r>
              <a:rPr lang="en-IN" dirty="0" smtClean="0"/>
              <a:t>Gnd</a:t>
            </a:r>
            <a:endParaRPr lang="en-IN" dirty="0"/>
          </a:p>
        </p:txBody>
      </p:sp>
      <p:sp>
        <p:nvSpPr>
          <p:cNvPr id="10" name="TextBox 9"/>
          <p:cNvSpPr txBox="1"/>
          <p:nvPr/>
        </p:nvSpPr>
        <p:spPr>
          <a:xfrm>
            <a:off x="8262187" y="3486581"/>
            <a:ext cx="490840" cy="369332"/>
          </a:xfrm>
          <a:prstGeom prst="rect">
            <a:avLst/>
          </a:prstGeom>
          <a:noFill/>
        </p:spPr>
        <p:txBody>
          <a:bodyPr wrap="none" rtlCol="0">
            <a:spAutoFit/>
          </a:bodyPr>
          <a:lstStyle/>
          <a:p>
            <a:r>
              <a:rPr lang="en-IN" dirty="0" smtClean="0"/>
              <a:t>Vin</a:t>
            </a:r>
            <a:endParaRPr lang="en-IN" dirty="0"/>
          </a:p>
        </p:txBody>
      </p:sp>
      <p:cxnSp>
        <p:nvCxnSpPr>
          <p:cNvPr id="12" name="Straight Connector 11"/>
          <p:cNvCxnSpPr/>
          <p:nvPr/>
        </p:nvCxnSpPr>
        <p:spPr>
          <a:xfrm flipH="1">
            <a:off x="2577150" y="3366440"/>
            <a:ext cx="161044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577150" y="3737213"/>
            <a:ext cx="16104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579422" y="4203509"/>
            <a:ext cx="1610442"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92136" y="4018843"/>
            <a:ext cx="574196" cy="369332"/>
          </a:xfrm>
          <a:prstGeom prst="rect">
            <a:avLst/>
          </a:prstGeom>
          <a:noFill/>
        </p:spPr>
        <p:txBody>
          <a:bodyPr wrap="none" rtlCol="0">
            <a:spAutoFit/>
          </a:bodyPr>
          <a:lstStyle/>
          <a:p>
            <a:r>
              <a:rPr lang="en-IN" dirty="0" smtClean="0"/>
              <a:t>Gnd</a:t>
            </a:r>
            <a:endParaRPr lang="en-IN" dirty="0"/>
          </a:p>
        </p:txBody>
      </p:sp>
      <p:sp>
        <p:nvSpPr>
          <p:cNvPr id="26" name="TextBox 25"/>
          <p:cNvSpPr txBox="1"/>
          <p:nvPr/>
        </p:nvSpPr>
        <p:spPr>
          <a:xfrm>
            <a:off x="4163560" y="3186329"/>
            <a:ext cx="930063" cy="369332"/>
          </a:xfrm>
          <a:prstGeom prst="rect">
            <a:avLst/>
          </a:prstGeom>
          <a:noFill/>
        </p:spPr>
        <p:txBody>
          <a:bodyPr wrap="none" rtlCol="0">
            <a:spAutoFit/>
          </a:bodyPr>
          <a:lstStyle/>
          <a:p>
            <a:r>
              <a:rPr lang="en-IN" dirty="0" smtClean="0"/>
              <a:t>G16(Rx)</a:t>
            </a:r>
            <a:endParaRPr lang="en-IN" dirty="0"/>
          </a:p>
        </p:txBody>
      </p:sp>
      <p:sp>
        <p:nvSpPr>
          <p:cNvPr id="27" name="TextBox 26"/>
          <p:cNvSpPr txBox="1"/>
          <p:nvPr/>
        </p:nvSpPr>
        <p:spPr>
          <a:xfrm>
            <a:off x="4163560" y="3557178"/>
            <a:ext cx="907108" cy="369332"/>
          </a:xfrm>
          <a:prstGeom prst="rect">
            <a:avLst/>
          </a:prstGeom>
          <a:noFill/>
        </p:spPr>
        <p:txBody>
          <a:bodyPr wrap="none" rtlCol="0">
            <a:spAutoFit/>
          </a:bodyPr>
          <a:lstStyle/>
          <a:p>
            <a:r>
              <a:rPr lang="en-IN" dirty="0" smtClean="0"/>
              <a:t>G17(Tx)</a:t>
            </a:r>
            <a:endParaRPr lang="en-IN" dirty="0"/>
          </a:p>
        </p:txBody>
      </p:sp>
      <p:sp>
        <p:nvSpPr>
          <p:cNvPr id="29" name="Rectangle 28"/>
          <p:cNvSpPr/>
          <p:nvPr/>
        </p:nvSpPr>
        <p:spPr>
          <a:xfrm>
            <a:off x="248919" y="3039071"/>
            <a:ext cx="2328232" cy="1451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GSM Module</a:t>
            </a:r>
            <a:endParaRPr lang="en-IN" sz="2400" b="1" dirty="0"/>
          </a:p>
        </p:txBody>
      </p:sp>
      <p:sp>
        <p:nvSpPr>
          <p:cNvPr id="25" name="TextBox 24"/>
          <p:cNvSpPr txBox="1"/>
          <p:nvPr/>
        </p:nvSpPr>
        <p:spPr>
          <a:xfrm>
            <a:off x="2204667" y="3159625"/>
            <a:ext cx="386131" cy="369332"/>
          </a:xfrm>
          <a:prstGeom prst="rect">
            <a:avLst/>
          </a:prstGeom>
          <a:noFill/>
        </p:spPr>
        <p:txBody>
          <a:bodyPr wrap="none" rtlCol="0">
            <a:spAutoFit/>
          </a:bodyPr>
          <a:lstStyle/>
          <a:p>
            <a:r>
              <a:rPr lang="en-IN" dirty="0" smtClean="0"/>
              <a:t>Tx</a:t>
            </a:r>
            <a:endParaRPr lang="en-IN" dirty="0"/>
          </a:p>
        </p:txBody>
      </p:sp>
      <p:sp>
        <p:nvSpPr>
          <p:cNvPr id="24" name="TextBox 23"/>
          <p:cNvSpPr txBox="1"/>
          <p:nvPr/>
        </p:nvSpPr>
        <p:spPr>
          <a:xfrm>
            <a:off x="2239114" y="3528957"/>
            <a:ext cx="409086" cy="369332"/>
          </a:xfrm>
          <a:prstGeom prst="rect">
            <a:avLst/>
          </a:prstGeom>
          <a:noFill/>
        </p:spPr>
        <p:txBody>
          <a:bodyPr wrap="none" rtlCol="0">
            <a:spAutoFit/>
          </a:bodyPr>
          <a:lstStyle/>
          <a:p>
            <a:r>
              <a:rPr lang="en-IN" dirty="0" smtClean="0"/>
              <a:t>Rx</a:t>
            </a:r>
            <a:endParaRPr lang="en-IN" dirty="0"/>
          </a:p>
        </p:txBody>
      </p:sp>
      <p:sp>
        <p:nvSpPr>
          <p:cNvPr id="28" name="TextBox 27"/>
          <p:cNvSpPr txBox="1"/>
          <p:nvPr/>
        </p:nvSpPr>
        <p:spPr>
          <a:xfrm>
            <a:off x="2078570" y="4020276"/>
            <a:ext cx="574196" cy="369332"/>
          </a:xfrm>
          <a:prstGeom prst="rect">
            <a:avLst/>
          </a:prstGeom>
          <a:noFill/>
        </p:spPr>
        <p:txBody>
          <a:bodyPr wrap="none" rtlCol="0">
            <a:spAutoFit/>
          </a:bodyPr>
          <a:lstStyle/>
          <a:p>
            <a:r>
              <a:rPr lang="en-IN" dirty="0" smtClean="0"/>
              <a:t>Gnd</a:t>
            </a:r>
            <a:endParaRPr lang="en-IN" dirty="0"/>
          </a:p>
        </p:txBody>
      </p:sp>
      <p:sp>
        <p:nvSpPr>
          <p:cNvPr id="31" name="Rectangle 30"/>
          <p:cNvSpPr/>
          <p:nvPr/>
        </p:nvSpPr>
        <p:spPr>
          <a:xfrm>
            <a:off x="5093623" y="415502"/>
            <a:ext cx="2328232" cy="1451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GPS Module</a:t>
            </a:r>
            <a:endParaRPr lang="en-IN" sz="2400" b="1" dirty="0"/>
          </a:p>
        </p:txBody>
      </p:sp>
      <p:sp>
        <p:nvSpPr>
          <p:cNvPr id="32" name="TextBox 31"/>
          <p:cNvSpPr txBox="1"/>
          <p:nvPr/>
        </p:nvSpPr>
        <p:spPr>
          <a:xfrm>
            <a:off x="5728064" y="1532510"/>
            <a:ext cx="386131" cy="369332"/>
          </a:xfrm>
          <a:prstGeom prst="rect">
            <a:avLst/>
          </a:prstGeom>
          <a:noFill/>
        </p:spPr>
        <p:txBody>
          <a:bodyPr wrap="none" rtlCol="0">
            <a:spAutoFit/>
          </a:bodyPr>
          <a:lstStyle/>
          <a:p>
            <a:r>
              <a:rPr lang="en-IN" dirty="0" smtClean="0"/>
              <a:t>Tx</a:t>
            </a:r>
            <a:endParaRPr lang="en-IN" dirty="0"/>
          </a:p>
        </p:txBody>
      </p:sp>
      <p:sp>
        <p:nvSpPr>
          <p:cNvPr id="33" name="TextBox 32"/>
          <p:cNvSpPr txBox="1"/>
          <p:nvPr/>
        </p:nvSpPr>
        <p:spPr>
          <a:xfrm>
            <a:off x="6154396" y="1550159"/>
            <a:ext cx="409086" cy="369332"/>
          </a:xfrm>
          <a:prstGeom prst="rect">
            <a:avLst/>
          </a:prstGeom>
          <a:noFill/>
        </p:spPr>
        <p:txBody>
          <a:bodyPr wrap="none" rtlCol="0">
            <a:spAutoFit/>
          </a:bodyPr>
          <a:lstStyle/>
          <a:p>
            <a:r>
              <a:rPr lang="en-IN" dirty="0" smtClean="0"/>
              <a:t>Rx</a:t>
            </a:r>
            <a:endParaRPr lang="en-IN" dirty="0"/>
          </a:p>
        </p:txBody>
      </p:sp>
      <p:sp>
        <p:nvSpPr>
          <p:cNvPr id="34" name="TextBox 33"/>
          <p:cNvSpPr txBox="1"/>
          <p:nvPr/>
        </p:nvSpPr>
        <p:spPr>
          <a:xfrm>
            <a:off x="6674181" y="1554856"/>
            <a:ext cx="574196" cy="369332"/>
          </a:xfrm>
          <a:prstGeom prst="rect">
            <a:avLst/>
          </a:prstGeom>
          <a:noFill/>
        </p:spPr>
        <p:txBody>
          <a:bodyPr wrap="none" rtlCol="0">
            <a:spAutoFit/>
          </a:bodyPr>
          <a:lstStyle/>
          <a:p>
            <a:r>
              <a:rPr lang="en-IN" dirty="0" smtClean="0"/>
              <a:t>Gnd</a:t>
            </a:r>
            <a:endParaRPr lang="en-IN" dirty="0"/>
          </a:p>
        </p:txBody>
      </p:sp>
      <p:sp>
        <p:nvSpPr>
          <p:cNvPr id="35" name="TextBox 34"/>
          <p:cNvSpPr txBox="1"/>
          <p:nvPr/>
        </p:nvSpPr>
        <p:spPr>
          <a:xfrm>
            <a:off x="5237224" y="1550159"/>
            <a:ext cx="500073" cy="369332"/>
          </a:xfrm>
          <a:prstGeom prst="rect">
            <a:avLst/>
          </a:prstGeom>
          <a:noFill/>
        </p:spPr>
        <p:txBody>
          <a:bodyPr wrap="none" rtlCol="0">
            <a:spAutoFit/>
          </a:bodyPr>
          <a:lstStyle/>
          <a:p>
            <a:r>
              <a:rPr lang="en-IN" dirty="0" smtClean="0"/>
              <a:t>Vcc</a:t>
            </a:r>
            <a:endParaRPr lang="en-IN" dirty="0"/>
          </a:p>
        </p:txBody>
      </p:sp>
      <p:cxnSp>
        <p:nvCxnSpPr>
          <p:cNvPr id="37" name="Straight Connector 36"/>
          <p:cNvCxnSpPr/>
          <p:nvPr/>
        </p:nvCxnSpPr>
        <p:spPr>
          <a:xfrm flipH="1">
            <a:off x="5487260" y="1886494"/>
            <a:ext cx="1" cy="4256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939916" y="1888766"/>
            <a:ext cx="1" cy="425679"/>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378924" y="1877391"/>
            <a:ext cx="1" cy="425679"/>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968059" y="1866015"/>
            <a:ext cx="1" cy="42567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1065" y="2273297"/>
            <a:ext cx="660758" cy="369332"/>
          </a:xfrm>
          <a:prstGeom prst="rect">
            <a:avLst/>
          </a:prstGeom>
          <a:noFill/>
        </p:spPr>
        <p:txBody>
          <a:bodyPr wrap="none" rtlCol="0">
            <a:spAutoFit/>
          </a:bodyPr>
          <a:lstStyle/>
          <a:p>
            <a:r>
              <a:rPr lang="en-IN" dirty="0" smtClean="0"/>
              <a:t>3.3 V</a:t>
            </a:r>
            <a:endParaRPr lang="en-IN" dirty="0"/>
          </a:p>
        </p:txBody>
      </p:sp>
      <p:sp>
        <p:nvSpPr>
          <p:cNvPr id="42" name="TextBox 41"/>
          <p:cNvSpPr txBox="1"/>
          <p:nvPr/>
        </p:nvSpPr>
        <p:spPr>
          <a:xfrm>
            <a:off x="5698776" y="2278046"/>
            <a:ext cx="447558" cy="369332"/>
          </a:xfrm>
          <a:prstGeom prst="rect">
            <a:avLst/>
          </a:prstGeom>
          <a:noFill/>
        </p:spPr>
        <p:txBody>
          <a:bodyPr wrap="none" rtlCol="0">
            <a:spAutoFit/>
          </a:bodyPr>
          <a:lstStyle/>
          <a:p>
            <a:r>
              <a:rPr lang="en-IN" dirty="0" smtClean="0"/>
              <a:t>G4</a:t>
            </a:r>
            <a:endParaRPr lang="en-IN" dirty="0"/>
          </a:p>
        </p:txBody>
      </p:sp>
      <p:sp>
        <p:nvSpPr>
          <p:cNvPr id="43" name="TextBox 42"/>
          <p:cNvSpPr txBox="1"/>
          <p:nvPr/>
        </p:nvSpPr>
        <p:spPr>
          <a:xfrm>
            <a:off x="6160362" y="2276412"/>
            <a:ext cx="447558" cy="369332"/>
          </a:xfrm>
          <a:prstGeom prst="rect">
            <a:avLst/>
          </a:prstGeom>
          <a:noFill/>
        </p:spPr>
        <p:txBody>
          <a:bodyPr wrap="none" rtlCol="0">
            <a:spAutoFit/>
          </a:bodyPr>
          <a:lstStyle/>
          <a:p>
            <a:r>
              <a:rPr lang="en-IN" dirty="0" smtClean="0"/>
              <a:t>G2</a:t>
            </a:r>
            <a:endParaRPr lang="en-IN" dirty="0"/>
          </a:p>
        </p:txBody>
      </p:sp>
      <p:sp>
        <p:nvSpPr>
          <p:cNvPr id="44" name="TextBox 43"/>
          <p:cNvSpPr txBox="1"/>
          <p:nvPr/>
        </p:nvSpPr>
        <p:spPr>
          <a:xfrm>
            <a:off x="6676488" y="2275572"/>
            <a:ext cx="574196" cy="369332"/>
          </a:xfrm>
          <a:prstGeom prst="rect">
            <a:avLst/>
          </a:prstGeom>
          <a:noFill/>
        </p:spPr>
        <p:txBody>
          <a:bodyPr wrap="none" rtlCol="0">
            <a:spAutoFit/>
          </a:bodyPr>
          <a:lstStyle/>
          <a:p>
            <a:r>
              <a:rPr lang="en-IN" dirty="0" smtClean="0"/>
              <a:t>Gnd</a:t>
            </a:r>
            <a:endParaRPr lang="en-IN" dirty="0"/>
          </a:p>
        </p:txBody>
      </p:sp>
    </p:spTree>
    <p:extLst>
      <p:ext uri="{BB962C8B-B14F-4D97-AF65-F5344CB8AC3E}">
        <p14:creationId xmlns:p14="http://schemas.microsoft.com/office/powerpoint/2010/main" val="36000141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4961" y="878395"/>
            <a:ext cx="3524742" cy="1552792"/>
          </a:xfrm>
          <a:prstGeom prst="rect">
            <a:avLst/>
          </a:prstGeom>
        </p:spPr>
      </p:pic>
      <p:pic>
        <p:nvPicPr>
          <p:cNvPr id="3" name="Picture 2"/>
          <p:cNvPicPr>
            <a:picLocks noChangeAspect="1"/>
          </p:cNvPicPr>
          <p:nvPr/>
        </p:nvPicPr>
        <p:blipFill>
          <a:blip r:embed="rId3"/>
          <a:stretch>
            <a:fillRect/>
          </a:stretch>
        </p:blipFill>
        <p:spPr>
          <a:xfrm>
            <a:off x="817867" y="2668918"/>
            <a:ext cx="2252879" cy="2191990"/>
          </a:xfrm>
          <a:prstGeom prst="rect">
            <a:avLst/>
          </a:prstGeom>
        </p:spPr>
      </p:pic>
      <p:sp>
        <p:nvSpPr>
          <p:cNvPr id="4" name="TextBox 3"/>
          <p:cNvSpPr txBox="1"/>
          <p:nvPr/>
        </p:nvSpPr>
        <p:spPr>
          <a:xfrm>
            <a:off x="4544705" y="1501254"/>
            <a:ext cx="3275462" cy="369332"/>
          </a:xfrm>
          <a:prstGeom prst="rect">
            <a:avLst/>
          </a:prstGeom>
          <a:noFill/>
        </p:spPr>
        <p:txBody>
          <a:bodyPr wrap="square" rtlCol="0">
            <a:spAutoFit/>
          </a:bodyPr>
          <a:lstStyle/>
          <a:p>
            <a:r>
              <a:rPr lang="en-IN" dirty="0" smtClean="0"/>
              <a:t>OBD to DB9 Converter</a:t>
            </a:r>
            <a:endParaRPr lang="en-IN" dirty="0"/>
          </a:p>
        </p:txBody>
      </p:sp>
      <p:sp>
        <p:nvSpPr>
          <p:cNvPr id="5" name="TextBox 4"/>
          <p:cNvSpPr txBox="1"/>
          <p:nvPr/>
        </p:nvSpPr>
        <p:spPr>
          <a:xfrm>
            <a:off x="4544705" y="3580247"/>
            <a:ext cx="3673987" cy="369332"/>
          </a:xfrm>
          <a:prstGeom prst="rect">
            <a:avLst/>
          </a:prstGeom>
          <a:noFill/>
        </p:spPr>
        <p:txBody>
          <a:bodyPr wrap="square" rtlCol="0">
            <a:spAutoFit/>
          </a:bodyPr>
          <a:lstStyle/>
          <a:p>
            <a:r>
              <a:rPr lang="en-IN" dirty="0" smtClean="0"/>
              <a:t>CAN Bus Shield</a:t>
            </a:r>
            <a:endParaRPr lang="en-IN" dirty="0"/>
          </a:p>
        </p:txBody>
      </p:sp>
    </p:spTree>
    <p:extLst>
      <p:ext uri="{BB962C8B-B14F-4D97-AF65-F5344CB8AC3E}">
        <p14:creationId xmlns:p14="http://schemas.microsoft.com/office/powerpoint/2010/main" val="13790205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526"/>
          <a:stretch/>
        </p:blipFill>
        <p:spPr>
          <a:xfrm>
            <a:off x="112592" y="1064525"/>
            <a:ext cx="5783241" cy="2281326"/>
          </a:xfrm>
          <a:prstGeom prst="rect">
            <a:avLst/>
          </a:prstGeom>
        </p:spPr>
      </p:pic>
      <p:pic>
        <p:nvPicPr>
          <p:cNvPr id="3" name="Picture 2"/>
          <p:cNvPicPr>
            <a:picLocks noChangeAspect="1"/>
          </p:cNvPicPr>
          <p:nvPr/>
        </p:nvPicPr>
        <p:blipFill>
          <a:blip r:embed="rId3"/>
          <a:stretch>
            <a:fillRect/>
          </a:stretch>
        </p:blipFill>
        <p:spPr>
          <a:xfrm>
            <a:off x="4653886" y="323114"/>
            <a:ext cx="7538114" cy="6249126"/>
          </a:xfrm>
          <a:prstGeom prst="rect">
            <a:avLst/>
          </a:prstGeom>
        </p:spPr>
      </p:pic>
      <p:sp>
        <p:nvSpPr>
          <p:cNvPr id="5" name="TextBox 4"/>
          <p:cNvSpPr txBox="1"/>
          <p:nvPr/>
        </p:nvSpPr>
        <p:spPr>
          <a:xfrm>
            <a:off x="218365" y="545910"/>
            <a:ext cx="3725838" cy="461665"/>
          </a:xfrm>
          <a:prstGeom prst="rect">
            <a:avLst/>
          </a:prstGeom>
          <a:noFill/>
        </p:spPr>
        <p:txBody>
          <a:bodyPr wrap="square" rtlCol="0">
            <a:spAutoFit/>
          </a:bodyPr>
          <a:lstStyle/>
          <a:p>
            <a:r>
              <a:rPr lang="en-IN" sz="2400" b="1" dirty="0" smtClean="0"/>
              <a:t>Supported Mode 01 PIDs</a:t>
            </a:r>
            <a:endParaRPr lang="en-IN" sz="2400" b="1" dirty="0"/>
          </a:p>
        </p:txBody>
      </p:sp>
      <p:sp>
        <p:nvSpPr>
          <p:cNvPr id="4" name="TextBox 3"/>
          <p:cNvSpPr txBox="1"/>
          <p:nvPr/>
        </p:nvSpPr>
        <p:spPr>
          <a:xfrm>
            <a:off x="682388" y="4053385"/>
            <a:ext cx="2729552" cy="923330"/>
          </a:xfrm>
          <a:prstGeom prst="rect">
            <a:avLst/>
          </a:prstGeom>
          <a:noFill/>
        </p:spPr>
        <p:txBody>
          <a:bodyPr wrap="square" rtlCol="0">
            <a:spAutoFit/>
          </a:bodyPr>
          <a:lstStyle/>
          <a:p>
            <a:r>
              <a:rPr lang="en-IN" dirty="0" smtClean="0"/>
              <a:t>Mode = </a:t>
            </a:r>
          </a:p>
          <a:p>
            <a:r>
              <a:rPr lang="en-IN" dirty="0" smtClean="0"/>
              <a:t>00 – 0A for request and</a:t>
            </a:r>
          </a:p>
          <a:p>
            <a:r>
              <a:rPr lang="en-IN" dirty="0" smtClean="0"/>
              <a:t>40- 4A for response</a:t>
            </a:r>
            <a:endParaRPr lang="en-IN" dirty="0"/>
          </a:p>
        </p:txBody>
      </p:sp>
      <p:cxnSp>
        <p:nvCxnSpPr>
          <p:cNvPr id="7" name="Straight Arrow Connector 6"/>
          <p:cNvCxnSpPr/>
          <p:nvPr/>
        </p:nvCxnSpPr>
        <p:spPr>
          <a:xfrm>
            <a:off x="2538484" y="2033516"/>
            <a:ext cx="40943" cy="20198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2338884" y="3179803"/>
            <a:ext cx="29570" cy="8735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414525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666" y="2470244"/>
            <a:ext cx="10558818" cy="3139321"/>
          </a:xfrm>
          <a:prstGeom prst="rect">
            <a:avLst/>
          </a:prstGeom>
        </p:spPr>
        <p:txBody>
          <a:bodyPr wrap="square">
            <a:spAutoFit/>
          </a:bodyPr>
          <a:lstStyle/>
          <a:p>
            <a:r>
              <a:rPr lang="en-US" b="1" dirty="0">
                <a:solidFill>
                  <a:srgbClr val="434343"/>
                </a:solidFill>
                <a:latin typeface="JetBrains Mono"/>
              </a:rPr>
              <a:t/>
            </a:r>
            <a:br>
              <a:rPr lang="en-US" b="1" dirty="0">
                <a:solidFill>
                  <a:srgbClr val="434343"/>
                </a:solidFill>
                <a:latin typeface="JetBrains Mono"/>
              </a:rPr>
            </a:br>
            <a:r>
              <a:rPr lang="en-US" b="1" dirty="0">
                <a:solidFill>
                  <a:srgbClr val="434343"/>
                </a:solidFill>
                <a:latin typeface="JetBrains Mono"/>
              </a:rPr>
              <a:t>OBD2 connector - type A vs. B</a:t>
            </a:r>
          </a:p>
          <a:p>
            <a:r>
              <a:rPr lang="en-US" dirty="0">
                <a:solidFill>
                  <a:srgbClr val="434343"/>
                </a:solidFill>
                <a:latin typeface="Open Sans"/>
              </a:rPr>
              <a:t>In practice, you may encounter both the type A and type B OBD2 connector. Typically, type A will be found in cars, while type B is common in medium and heavy duty vehicles</a:t>
            </a:r>
            <a:r>
              <a:rPr lang="en-US" dirty="0" smtClean="0">
                <a:solidFill>
                  <a:srgbClr val="434343"/>
                </a:solidFill>
                <a:latin typeface="Open Sans"/>
              </a:rPr>
              <a:t>.</a:t>
            </a:r>
          </a:p>
          <a:p>
            <a:r>
              <a:rPr lang="en-US" dirty="0">
                <a:solidFill>
                  <a:srgbClr val="434343"/>
                </a:solidFill>
                <a:latin typeface="Open Sans"/>
              </a:rPr>
              <a:t>the two types share similar OBD2 </a:t>
            </a:r>
            <a:r>
              <a:rPr lang="en-US" dirty="0" err="1">
                <a:solidFill>
                  <a:srgbClr val="434343"/>
                </a:solidFill>
                <a:latin typeface="Open Sans"/>
              </a:rPr>
              <a:t>pinouts</a:t>
            </a:r>
            <a:r>
              <a:rPr lang="en-US" dirty="0">
                <a:solidFill>
                  <a:srgbClr val="434343"/>
                </a:solidFill>
                <a:latin typeface="Open Sans"/>
              </a:rPr>
              <a:t>, but provide two different power supply outputs (12V for type A and 24V for type B). Often the baud rate will differ as well, with cars typically using 500K, while most heavy duty vehicles use 250K (more recently with support for 500K).</a:t>
            </a:r>
          </a:p>
          <a:p>
            <a:endParaRPr lang="en-US" dirty="0">
              <a:solidFill>
                <a:srgbClr val="434343"/>
              </a:solidFill>
              <a:latin typeface="Open Sans"/>
            </a:endParaRPr>
          </a:p>
          <a:p>
            <a:r>
              <a:rPr lang="en-US" dirty="0">
                <a:solidFill>
                  <a:srgbClr val="434343"/>
                </a:solidFill>
                <a:latin typeface="Open Sans"/>
              </a:rPr>
              <a:t>To help physically distinguish between the two types of OBD2 sockets, note that the type B OBD2 connector has an interrupted groove in the middle. As a result, a type B OBD2 adapter cable will be compatible with both types A and B, while a type A will not fit into a type B socket.</a:t>
            </a:r>
            <a:endParaRPr lang="en-US" b="0" i="0" dirty="0">
              <a:solidFill>
                <a:srgbClr val="434343"/>
              </a:solidFill>
              <a:effectLst/>
              <a:latin typeface="Open Sans"/>
            </a:endParaRPr>
          </a:p>
        </p:txBody>
      </p:sp>
      <p:sp>
        <p:nvSpPr>
          <p:cNvPr id="5" name="Rectangle 4"/>
          <p:cNvSpPr/>
          <p:nvPr/>
        </p:nvSpPr>
        <p:spPr>
          <a:xfrm>
            <a:off x="1123666" y="159435"/>
            <a:ext cx="10558818" cy="2031325"/>
          </a:xfrm>
          <a:prstGeom prst="rect">
            <a:avLst/>
          </a:prstGeom>
        </p:spPr>
        <p:txBody>
          <a:bodyPr wrap="square">
            <a:spAutoFit/>
          </a:bodyPr>
          <a:lstStyle/>
          <a:p>
            <a:r>
              <a:rPr lang="en-US" dirty="0"/>
              <a:t>A few things to note:</a:t>
            </a:r>
          </a:p>
          <a:p>
            <a:endParaRPr lang="en-US" dirty="0"/>
          </a:p>
          <a:p>
            <a:pPr marL="285750" indent="-285750">
              <a:buFont typeface="Arial" panose="020B0604020202020204" pitchFamily="34" charset="0"/>
              <a:buChar char="•"/>
            </a:pPr>
            <a:r>
              <a:rPr lang="en-US" dirty="0"/>
              <a:t>The OBD2 connector is near your steering wheel, but may be hidden behind </a:t>
            </a:r>
            <a:r>
              <a:rPr lang="en-US" dirty="0" smtClean="0"/>
              <a:t>covers/panels </a:t>
            </a:r>
          </a:p>
          <a:p>
            <a:pPr marL="285750" indent="-285750">
              <a:buFont typeface="Arial" panose="020B0604020202020204" pitchFamily="34" charset="0"/>
              <a:buChar char="•"/>
            </a:pPr>
            <a:r>
              <a:rPr lang="en-US" dirty="0" smtClean="0"/>
              <a:t>Pin </a:t>
            </a:r>
            <a:r>
              <a:rPr lang="en-US" dirty="0"/>
              <a:t>16 supplies battery power (often while the ignition is off)</a:t>
            </a:r>
          </a:p>
          <a:p>
            <a:pPr marL="285750" indent="-285750">
              <a:buFont typeface="Arial" panose="020B0604020202020204" pitchFamily="34" charset="0"/>
              <a:buChar char="•"/>
            </a:pPr>
            <a:r>
              <a:rPr lang="en-US" dirty="0"/>
              <a:t>The OBD2 </a:t>
            </a:r>
            <a:r>
              <a:rPr lang="en-US" dirty="0" err="1"/>
              <a:t>pinout</a:t>
            </a:r>
            <a:r>
              <a:rPr lang="en-US" dirty="0"/>
              <a:t> depends on the communication protocol</a:t>
            </a:r>
          </a:p>
          <a:p>
            <a:pPr marL="285750" indent="-285750">
              <a:buFont typeface="Arial" panose="020B0604020202020204" pitchFamily="34" charset="0"/>
              <a:buChar char="•"/>
            </a:pPr>
            <a:r>
              <a:rPr lang="en-US" dirty="0"/>
              <a:t>The most common protocol is CAN (via ISO 15765), meaning that pins 6 (CAN-H) and 14 (CAN-L) will typically be connected</a:t>
            </a:r>
            <a:endParaRPr lang="en-IN" dirty="0"/>
          </a:p>
        </p:txBody>
      </p:sp>
    </p:spTree>
    <p:extLst>
      <p:ext uri="{BB962C8B-B14F-4D97-AF65-F5344CB8AC3E}">
        <p14:creationId xmlns:p14="http://schemas.microsoft.com/office/powerpoint/2010/main" val="215959597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436728"/>
            <a:ext cx="11300346" cy="3139321"/>
          </a:xfrm>
          <a:prstGeom prst="rect">
            <a:avLst/>
          </a:prstGeom>
        </p:spPr>
        <p:txBody>
          <a:bodyPr wrap="square">
            <a:spAutoFit/>
          </a:bodyPr>
          <a:lstStyle/>
          <a:p>
            <a:endParaRPr lang="en-US" dirty="0">
              <a:solidFill>
                <a:srgbClr val="434343"/>
              </a:solidFill>
              <a:latin typeface="JetBrains Mono"/>
            </a:endParaRPr>
          </a:p>
          <a:p>
            <a:r>
              <a:rPr lang="en-US" b="1" dirty="0">
                <a:solidFill>
                  <a:srgbClr val="434343"/>
                </a:solidFill>
                <a:latin typeface="JetBrains Mono"/>
              </a:rPr>
              <a:t>What is the ISO 15765 standard?</a:t>
            </a:r>
          </a:p>
          <a:p>
            <a:r>
              <a:rPr lang="en-US" dirty="0">
                <a:solidFill>
                  <a:srgbClr val="434343"/>
                </a:solidFill>
                <a:latin typeface="JetBrains Mono"/>
              </a:rPr>
              <a:t>ISO 15765 refers to a set of restrictions applied to the CAN standard (which is itself defined in ISO 11898). One might say that ISO 15765 is like "CAN for cars".</a:t>
            </a:r>
          </a:p>
          <a:p>
            <a:endParaRPr lang="en-US" dirty="0">
              <a:solidFill>
                <a:srgbClr val="434343"/>
              </a:solidFill>
              <a:latin typeface="JetBrains Mono"/>
            </a:endParaRPr>
          </a:p>
          <a:p>
            <a:r>
              <a:rPr lang="en-US" dirty="0">
                <a:solidFill>
                  <a:srgbClr val="434343"/>
                </a:solidFill>
                <a:latin typeface="JetBrains Mono"/>
              </a:rPr>
              <a:t>In particular, ISO 15765-4 describes the physical, data link layer and network layers, seeking to standardize the CAN bus interface for external test equipment. ISO 15765-2 in turn describes the transport layer (ISO TP) for sending CAN frames with payloads that exceed 8 bytes. This sub standard is also sometimes referred to as Diagnostic Communication over CAN (or </a:t>
            </a:r>
            <a:r>
              <a:rPr lang="en-US" dirty="0" err="1">
                <a:solidFill>
                  <a:srgbClr val="434343"/>
                </a:solidFill>
                <a:latin typeface="JetBrains Mono"/>
              </a:rPr>
              <a:t>DoCAN</a:t>
            </a:r>
            <a:r>
              <a:rPr lang="en-US" dirty="0">
                <a:solidFill>
                  <a:srgbClr val="434343"/>
                </a:solidFill>
                <a:latin typeface="JetBrains Mono"/>
              </a:rPr>
              <a:t>). See also the 7 layer OSI model illustration.</a:t>
            </a:r>
          </a:p>
          <a:p>
            <a:endParaRPr lang="en-US" dirty="0">
              <a:solidFill>
                <a:srgbClr val="434343"/>
              </a:solidFill>
              <a:latin typeface="JetBrains Mono"/>
            </a:endParaRPr>
          </a:p>
          <a:p>
            <a:r>
              <a:rPr lang="en-US" dirty="0">
                <a:solidFill>
                  <a:srgbClr val="434343"/>
                </a:solidFill>
                <a:latin typeface="JetBrains Mono"/>
              </a:rPr>
              <a:t>OBD2 can also be compared to other higher layer protocols (e.g. J1939, </a:t>
            </a:r>
            <a:r>
              <a:rPr lang="en-US" dirty="0" err="1">
                <a:solidFill>
                  <a:srgbClr val="434343"/>
                </a:solidFill>
                <a:latin typeface="JetBrains Mono"/>
              </a:rPr>
              <a:t>CANopen</a:t>
            </a:r>
            <a:r>
              <a:rPr lang="en-US" dirty="0">
                <a:solidFill>
                  <a:srgbClr val="434343"/>
                </a:solidFill>
                <a:latin typeface="JetBrains Mono"/>
              </a:rPr>
              <a:t>).</a:t>
            </a:r>
            <a:endParaRPr lang="en-US" i="0" dirty="0">
              <a:solidFill>
                <a:srgbClr val="434343"/>
              </a:solidFill>
              <a:effectLst/>
              <a:latin typeface="Open Sans"/>
            </a:endParaRPr>
          </a:p>
        </p:txBody>
      </p:sp>
      <p:pic>
        <p:nvPicPr>
          <p:cNvPr id="5" name="Picture 4"/>
          <p:cNvPicPr>
            <a:picLocks noChangeAspect="1"/>
          </p:cNvPicPr>
          <p:nvPr/>
        </p:nvPicPr>
        <p:blipFill>
          <a:blip r:embed="rId2"/>
          <a:stretch>
            <a:fillRect/>
          </a:stretch>
        </p:blipFill>
        <p:spPr>
          <a:xfrm>
            <a:off x="3801837" y="3707977"/>
            <a:ext cx="2896004" cy="2962688"/>
          </a:xfrm>
          <a:prstGeom prst="rect">
            <a:avLst/>
          </a:prstGeom>
        </p:spPr>
      </p:pic>
    </p:spTree>
    <p:extLst>
      <p:ext uri="{BB962C8B-B14F-4D97-AF65-F5344CB8AC3E}">
        <p14:creationId xmlns:p14="http://schemas.microsoft.com/office/powerpoint/2010/main" val="16837336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830" y="245660"/>
            <a:ext cx="11946340" cy="3139321"/>
          </a:xfrm>
          <a:prstGeom prst="rect">
            <a:avLst/>
          </a:prstGeom>
        </p:spPr>
        <p:txBody>
          <a:bodyPr wrap="square">
            <a:spAutoFit/>
          </a:bodyPr>
          <a:lstStyle/>
          <a:p>
            <a:pPr algn="just"/>
            <a:r>
              <a:rPr lang="en-US" b="1" dirty="0">
                <a:solidFill>
                  <a:srgbClr val="434343"/>
                </a:solidFill>
                <a:latin typeface="JetBrains Mono"/>
              </a:rPr>
              <a:t>The five OBD2 protocols</a:t>
            </a:r>
          </a:p>
          <a:p>
            <a:pPr algn="just"/>
            <a:r>
              <a:rPr lang="en-US" dirty="0">
                <a:solidFill>
                  <a:srgbClr val="434343"/>
                </a:solidFill>
                <a:latin typeface="Open Sans"/>
              </a:rPr>
              <a:t>As explained above, CAN bus today serves as the basis for OBD2 communication in the vast majority of cars through ISO 15765.</a:t>
            </a:r>
          </a:p>
          <a:p>
            <a:pPr algn="just"/>
            <a:r>
              <a:rPr lang="en-US" dirty="0">
                <a:solidFill>
                  <a:srgbClr val="434343"/>
                </a:solidFill>
                <a:latin typeface="Open Sans"/>
              </a:rPr>
              <a:t>However, if you're inspecting an older car (pre 2008), it is useful to know the other four protocols that have been used as basis for OBD2. Note also the </a:t>
            </a:r>
            <a:r>
              <a:rPr lang="en-US" dirty="0" err="1">
                <a:solidFill>
                  <a:srgbClr val="434343"/>
                </a:solidFill>
                <a:latin typeface="Open Sans"/>
              </a:rPr>
              <a:t>pinouts</a:t>
            </a:r>
            <a:r>
              <a:rPr lang="en-US" dirty="0">
                <a:solidFill>
                  <a:srgbClr val="434343"/>
                </a:solidFill>
                <a:latin typeface="Open Sans"/>
              </a:rPr>
              <a:t>, which can be used to determine which protocol may be used in your car.</a:t>
            </a:r>
          </a:p>
          <a:p>
            <a:pPr algn="just">
              <a:buFont typeface="Arial" panose="020B0604020202020204" pitchFamily="34" charset="0"/>
              <a:buChar char="•"/>
            </a:pPr>
            <a:r>
              <a:rPr lang="en-US" b="1" dirty="0">
                <a:solidFill>
                  <a:srgbClr val="434343"/>
                </a:solidFill>
                <a:latin typeface="Open Sans"/>
              </a:rPr>
              <a:t>ISO 15765 (CAN bus)</a:t>
            </a:r>
            <a:r>
              <a:rPr lang="en-US" dirty="0">
                <a:solidFill>
                  <a:srgbClr val="434343"/>
                </a:solidFill>
                <a:latin typeface="Open Sans"/>
              </a:rPr>
              <a:t>: Mandatory in US cars since 2008 and is today used in the vast majority of cars</a:t>
            </a:r>
          </a:p>
          <a:p>
            <a:pPr algn="just">
              <a:buFont typeface="Arial" panose="020B0604020202020204" pitchFamily="34" charset="0"/>
              <a:buChar char="•"/>
            </a:pPr>
            <a:r>
              <a:rPr lang="en-US" b="1" dirty="0">
                <a:solidFill>
                  <a:srgbClr val="434343"/>
                </a:solidFill>
                <a:latin typeface="Open Sans"/>
              </a:rPr>
              <a:t>ISO14230-4 (KWP2000)</a:t>
            </a:r>
            <a:r>
              <a:rPr lang="en-US" dirty="0">
                <a:solidFill>
                  <a:srgbClr val="434343"/>
                </a:solidFill>
                <a:latin typeface="Open Sans"/>
              </a:rPr>
              <a:t>: The Keyword Protocol 2000 was a common protocol for 2003+ cars in e.g. Asia</a:t>
            </a:r>
          </a:p>
          <a:p>
            <a:pPr algn="just">
              <a:buFont typeface="Arial" panose="020B0604020202020204" pitchFamily="34" charset="0"/>
              <a:buChar char="•"/>
            </a:pPr>
            <a:r>
              <a:rPr lang="en-US" b="1" dirty="0">
                <a:solidFill>
                  <a:srgbClr val="434343"/>
                </a:solidFill>
                <a:latin typeface="Open Sans"/>
              </a:rPr>
              <a:t>ISO9141-2</a:t>
            </a:r>
            <a:r>
              <a:rPr lang="en-US" dirty="0">
                <a:solidFill>
                  <a:srgbClr val="434343"/>
                </a:solidFill>
                <a:latin typeface="Open Sans"/>
              </a:rPr>
              <a:t>: Used in EU, Chrysler &amp; Asian cars in 2000-04</a:t>
            </a:r>
          </a:p>
          <a:p>
            <a:pPr algn="just">
              <a:buFont typeface="Arial" panose="020B0604020202020204" pitchFamily="34" charset="0"/>
              <a:buChar char="•"/>
            </a:pPr>
            <a:r>
              <a:rPr lang="en-US" b="1" dirty="0">
                <a:solidFill>
                  <a:srgbClr val="434343"/>
                </a:solidFill>
                <a:latin typeface="Open Sans"/>
              </a:rPr>
              <a:t>SAE J1850 (VPW)</a:t>
            </a:r>
            <a:r>
              <a:rPr lang="en-US" dirty="0">
                <a:solidFill>
                  <a:srgbClr val="434343"/>
                </a:solidFill>
                <a:latin typeface="Open Sans"/>
              </a:rPr>
              <a:t>: Used mostly in older GM cars</a:t>
            </a:r>
          </a:p>
          <a:p>
            <a:pPr algn="just">
              <a:buFont typeface="Arial" panose="020B0604020202020204" pitchFamily="34" charset="0"/>
              <a:buChar char="•"/>
            </a:pPr>
            <a:r>
              <a:rPr lang="en-US" b="1" dirty="0">
                <a:solidFill>
                  <a:srgbClr val="434343"/>
                </a:solidFill>
                <a:latin typeface="Open Sans"/>
              </a:rPr>
              <a:t>SAE J1850 (PWM)</a:t>
            </a:r>
            <a:r>
              <a:rPr lang="en-US" dirty="0">
                <a:solidFill>
                  <a:srgbClr val="434343"/>
                </a:solidFill>
                <a:latin typeface="Open Sans"/>
              </a:rPr>
              <a:t>: Used mostly in older Ford cars</a:t>
            </a:r>
            <a:endParaRPr lang="en-US" b="0" i="0" dirty="0">
              <a:solidFill>
                <a:srgbClr val="434343"/>
              </a:solidFill>
              <a:effectLst/>
              <a:latin typeface="Open Sans"/>
            </a:endParaRPr>
          </a:p>
        </p:txBody>
      </p:sp>
      <p:pic>
        <p:nvPicPr>
          <p:cNvPr id="3" name="Picture 2"/>
          <p:cNvPicPr>
            <a:picLocks noChangeAspect="1"/>
          </p:cNvPicPr>
          <p:nvPr/>
        </p:nvPicPr>
        <p:blipFill>
          <a:blip r:embed="rId2"/>
          <a:stretch>
            <a:fillRect/>
          </a:stretch>
        </p:blipFill>
        <p:spPr>
          <a:xfrm>
            <a:off x="5732059" y="2992821"/>
            <a:ext cx="5799955" cy="3414804"/>
          </a:xfrm>
          <a:prstGeom prst="rect">
            <a:avLst/>
          </a:prstGeom>
        </p:spPr>
      </p:pic>
    </p:spTree>
    <p:extLst>
      <p:ext uri="{BB962C8B-B14F-4D97-AF65-F5344CB8AC3E}">
        <p14:creationId xmlns:p14="http://schemas.microsoft.com/office/powerpoint/2010/main" val="8182860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4715" y="191069"/>
            <a:ext cx="11737076" cy="2862322"/>
          </a:xfrm>
          <a:prstGeom prst="rect">
            <a:avLst/>
          </a:prstGeom>
        </p:spPr>
        <p:txBody>
          <a:bodyPr wrap="square">
            <a:spAutoFit/>
          </a:bodyPr>
          <a:lstStyle/>
          <a:p>
            <a:r>
              <a:rPr lang="en-US" dirty="0"/>
              <a:t>OBD2 parameter IDs (PID)</a:t>
            </a:r>
          </a:p>
          <a:p>
            <a:r>
              <a:rPr lang="en-US" dirty="0"/>
              <a:t>Why should you care about OBD2 data?</a:t>
            </a:r>
          </a:p>
          <a:p>
            <a:endParaRPr lang="en-US" dirty="0"/>
          </a:p>
          <a:p>
            <a:r>
              <a:rPr lang="en-US" dirty="0"/>
              <a:t>Mechanics obviously care about OBD2 DTCs (maybe you do too), while regulatory entities need OBD2 to control emission.</a:t>
            </a:r>
          </a:p>
          <a:p>
            <a:endParaRPr lang="en-US" dirty="0"/>
          </a:p>
          <a:p>
            <a:r>
              <a:rPr lang="en-US" dirty="0"/>
              <a:t>But the OBD2 protocol also supports a broad range of standard parameter IDs (PIDs) that can be logged across most cars.</a:t>
            </a:r>
          </a:p>
          <a:p>
            <a:endParaRPr lang="en-US" dirty="0"/>
          </a:p>
          <a:p>
            <a:r>
              <a:rPr lang="en-US" dirty="0"/>
              <a:t>This means that you can easily get human-readable OBD2 data from your car on speed, RPM, throttle position and more.</a:t>
            </a:r>
          </a:p>
          <a:p>
            <a:endParaRPr lang="en-US" dirty="0"/>
          </a:p>
          <a:p>
            <a:r>
              <a:rPr lang="en-US" dirty="0"/>
              <a:t>In other words, OBD2 lets you analyze data from you car easily - in contrast to the OEM specific proprietary raw CAN data.</a:t>
            </a:r>
            <a:endParaRPr lang="en-IN" dirty="0"/>
          </a:p>
        </p:txBody>
      </p:sp>
      <p:sp>
        <p:nvSpPr>
          <p:cNvPr id="5" name="Rectangle 4"/>
          <p:cNvSpPr/>
          <p:nvPr/>
        </p:nvSpPr>
        <p:spPr>
          <a:xfrm>
            <a:off x="204715" y="3288310"/>
            <a:ext cx="11546007" cy="2308324"/>
          </a:xfrm>
          <a:prstGeom prst="rect">
            <a:avLst/>
          </a:prstGeom>
        </p:spPr>
        <p:txBody>
          <a:bodyPr wrap="square">
            <a:spAutoFit/>
          </a:bodyPr>
          <a:lstStyle/>
          <a:p>
            <a:r>
              <a:rPr lang="en-US" dirty="0"/>
              <a:t>In principle it is simple to log the raw CAN frames from your car. If you e.g. connect a CAN logger to the OBD2 connector, you'll start logging broadcasted CAN bus data out-the-box. However, the raw CAN messages need to be decoded via a database of conversion rules (DBC) and a suitable CAN software that supports DBC decoding (like e.g. </a:t>
            </a:r>
            <a:r>
              <a:rPr lang="en-US" dirty="0" err="1"/>
              <a:t>asammdf</a:t>
            </a:r>
            <a:r>
              <a:rPr lang="en-US" dirty="0"/>
              <a:t>). The challenge is that these CAN DBC files are typically proprietary, making the raw CAN data unreadable unless you're the automotive OEM.</a:t>
            </a:r>
          </a:p>
          <a:p>
            <a:endParaRPr lang="en-US" dirty="0"/>
          </a:p>
          <a:p>
            <a:r>
              <a:rPr lang="en-US" dirty="0"/>
              <a:t>Car hackers may try to reverse engineer the rules, though this can be difficult. CAN is, however, still the only method to get "full access" to your car data - while OBD2 only provides access to a limited subset of data.</a:t>
            </a:r>
            <a:endParaRPr lang="en-IN" dirty="0"/>
          </a:p>
        </p:txBody>
      </p:sp>
    </p:spTree>
    <p:extLst>
      <p:ext uri="{BB962C8B-B14F-4D97-AF65-F5344CB8AC3E}">
        <p14:creationId xmlns:p14="http://schemas.microsoft.com/office/powerpoint/2010/main" val="16096472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4926" y="423081"/>
            <a:ext cx="11432274" cy="3139321"/>
          </a:xfrm>
          <a:prstGeom prst="rect">
            <a:avLst/>
          </a:prstGeom>
        </p:spPr>
        <p:txBody>
          <a:bodyPr wrap="square">
            <a:spAutoFit/>
          </a:bodyPr>
          <a:lstStyle/>
          <a:p>
            <a:endParaRPr lang="en-US" dirty="0"/>
          </a:p>
          <a:p>
            <a:r>
              <a:rPr lang="en-US" dirty="0"/>
              <a:t>How to log OBD2 data?</a:t>
            </a:r>
          </a:p>
          <a:p>
            <a:r>
              <a:rPr lang="en-US" dirty="0"/>
              <a:t>OBD2 data logging works as follows:</a:t>
            </a:r>
          </a:p>
          <a:p>
            <a:endParaRPr lang="en-US" dirty="0"/>
          </a:p>
          <a:p>
            <a:pPr marL="285750" indent="-285750">
              <a:buFont typeface="Arial" panose="020B0604020202020204" pitchFamily="34" charset="0"/>
              <a:buChar char="•"/>
            </a:pPr>
            <a:r>
              <a:rPr lang="en-US" dirty="0"/>
              <a:t>You connect an OBD2 logger to the OBD2 connector</a:t>
            </a:r>
          </a:p>
          <a:p>
            <a:pPr marL="285750" indent="-285750">
              <a:buFont typeface="Arial" panose="020B0604020202020204" pitchFamily="34" charset="0"/>
              <a:buChar char="•"/>
            </a:pPr>
            <a:r>
              <a:rPr lang="en-US" dirty="0"/>
              <a:t>Using the tool, you send 'request frames' via CAN</a:t>
            </a:r>
          </a:p>
          <a:p>
            <a:pPr marL="285750" indent="-285750">
              <a:buFont typeface="Arial" panose="020B0604020202020204" pitchFamily="34" charset="0"/>
              <a:buChar char="•"/>
            </a:pPr>
            <a:r>
              <a:rPr lang="en-US" dirty="0"/>
              <a:t>The relevant ECUs send 'response frames' via CAN</a:t>
            </a:r>
          </a:p>
          <a:p>
            <a:pPr marL="285750" indent="-285750">
              <a:buFont typeface="Arial" panose="020B0604020202020204" pitchFamily="34" charset="0"/>
              <a:buChar char="•"/>
            </a:pPr>
            <a:r>
              <a:rPr lang="en-US" dirty="0"/>
              <a:t>Decode the raw OBD2 responses via e.g. an OBD2 DBC</a:t>
            </a:r>
          </a:p>
          <a:p>
            <a:pPr marL="285750" indent="-285750">
              <a:buFont typeface="Arial" panose="020B0604020202020204" pitchFamily="34" charset="0"/>
              <a:buChar char="•"/>
            </a:pPr>
            <a:r>
              <a:rPr lang="en-US" dirty="0"/>
              <a:t>In other words, a CAN logger that is able to transmit custom CAN frames can also be used as an OBD2 logger.</a:t>
            </a:r>
          </a:p>
          <a:p>
            <a:endParaRPr lang="en-US" dirty="0"/>
          </a:p>
          <a:p>
            <a:r>
              <a:rPr lang="en-US" dirty="0"/>
              <a:t>Note that cars differ by model/year in what OBD2 PIDs they support. For details, see our OBD2 data logger guide.</a:t>
            </a:r>
            <a:endParaRPr lang="en-IN" dirty="0"/>
          </a:p>
        </p:txBody>
      </p:sp>
      <p:pic>
        <p:nvPicPr>
          <p:cNvPr id="4" name="Picture 3"/>
          <p:cNvPicPr>
            <a:picLocks noChangeAspect="1"/>
          </p:cNvPicPr>
          <p:nvPr/>
        </p:nvPicPr>
        <p:blipFill>
          <a:blip r:embed="rId2"/>
          <a:stretch>
            <a:fillRect/>
          </a:stretch>
        </p:blipFill>
        <p:spPr>
          <a:xfrm>
            <a:off x="778694" y="3892426"/>
            <a:ext cx="4220164" cy="2457793"/>
          </a:xfrm>
          <a:prstGeom prst="rect">
            <a:avLst/>
          </a:prstGeom>
        </p:spPr>
      </p:pic>
    </p:spTree>
    <p:extLst>
      <p:ext uri="{BB962C8B-B14F-4D97-AF65-F5344CB8AC3E}">
        <p14:creationId xmlns:p14="http://schemas.microsoft.com/office/powerpoint/2010/main" val="12386334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1718"/>
            <a:ext cx="11723426" cy="1200329"/>
          </a:xfrm>
          <a:prstGeom prst="rect">
            <a:avLst/>
          </a:prstGeom>
        </p:spPr>
        <p:txBody>
          <a:bodyPr wrap="square">
            <a:spAutoFit/>
          </a:bodyPr>
          <a:lstStyle/>
          <a:p>
            <a:r>
              <a:rPr lang="en-US" dirty="0">
                <a:solidFill>
                  <a:srgbClr val="434343"/>
                </a:solidFill>
                <a:latin typeface="JetBrains Mono"/>
              </a:rPr>
              <a:t>Raw OBD2 frame details</a:t>
            </a:r>
          </a:p>
          <a:p>
            <a:r>
              <a:rPr lang="en-US" dirty="0">
                <a:solidFill>
                  <a:srgbClr val="434343"/>
                </a:solidFill>
                <a:latin typeface="Open Sans"/>
              </a:rPr>
              <a:t>To get started recording OBD2 data, it is helpful to understand the basics of the raw OBD2 message structure. In simplified terms, an OBD2 message is comprised of an </a:t>
            </a:r>
            <a:r>
              <a:rPr lang="en-US" b="1" dirty="0">
                <a:solidFill>
                  <a:srgbClr val="434343"/>
                </a:solidFill>
                <a:latin typeface="Open Sans"/>
              </a:rPr>
              <a:t>identifier</a:t>
            </a:r>
            <a:r>
              <a:rPr lang="en-US" dirty="0">
                <a:solidFill>
                  <a:srgbClr val="434343"/>
                </a:solidFill>
                <a:latin typeface="Open Sans"/>
              </a:rPr>
              <a:t> and </a:t>
            </a:r>
            <a:r>
              <a:rPr lang="en-US" b="1" dirty="0">
                <a:solidFill>
                  <a:srgbClr val="434343"/>
                </a:solidFill>
                <a:latin typeface="Open Sans"/>
              </a:rPr>
              <a:t>data</a:t>
            </a:r>
            <a:r>
              <a:rPr lang="en-US" dirty="0">
                <a:solidFill>
                  <a:srgbClr val="434343"/>
                </a:solidFill>
                <a:latin typeface="Open Sans"/>
              </a:rPr>
              <a:t>. Further, the data is split in Mode, PID and data bytes (A, B, C, D) as below.</a:t>
            </a:r>
            <a:endParaRPr lang="en-US" b="0" i="0" dirty="0">
              <a:solidFill>
                <a:srgbClr val="434343"/>
              </a:solidFill>
              <a:effectLst/>
              <a:latin typeface="Open Sans"/>
            </a:endParaRPr>
          </a:p>
        </p:txBody>
      </p:sp>
      <p:pic>
        <p:nvPicPr>
          <p:cNvPr id="3" name="Picture 2"/>
          <p:cNvPicPr>
            <a:picLocks noChangeAspect="1"/>
          </p:cNvPicPr>
          <p:nvPr/>
        </p:nvPicPr>
        <p:blipFill>
          <a:blip r:embed="rId2"/>
          <a:stretch>
            <a:fillRect/>
          </a:stretch>
        </p:blipFill>
        <p:spPr>
          <a:xfrm>
            <a:off x="2236944" y="1350160"/>
            <a:ext cx="7249537" cy="1543265"/>
          </a:xfrm>
          <a:prstGeom prst="rect">
            <a:avLst/>
          </a:prstGeom>
        </p:spPr>
      </p:pic>
      <p:sp>
        <p:nvSpPr>
          <p:cNvPr id="4" name="Rectangle 3"/>
          <p:cNvSpPr/>
          <p:nvPr/>
        </p:nvSpPr>
        <p:spPr>
          <a:xfrm>
            <a:off x="272956" y="3007985"/>
            <a:ext cx="11614243" cy="3539430"/>
          </a:xfrm>
          <a:prstGeom prst="rect">
            <a:avLst/>
          </a:prstGeom>
        </p:spPr>
        <p:txBody>
          <a:bodyPr wrap="square">
            <a:spAutoFit/>
          </a:bodyPr>
          <a:lstStyle/>
          <a:p>
            <a:r>
              <a:rPr lang="en-US" sz="1600" b="1" dirty="0">
                <a:solidFill>
                  <a:srgbClr val="434343"/>
                </a:solidFill>
                <a:latin typeface="Open Sans"/>
              </a:rPr>
              <a:t>Identifier:</a:t>
            </a:r>
            <a:r>
              <a:rPr lang="en-US" sz="1600" dirty="0">
                <a:solidFill>
                  <a:srgbClr val="434343"/>
                </a:solidFill>
                <a:latin typeface="Open Sans"/>
              </a:rPr>
              <a:t> For OBD2 messages, the identifier is standard 11-bit and used to distinguish between "request messages" (ID 7DF) and "response messages" (ID 7E8 to 7EF). Note that 7E8 will typically be where the main engine or ECU responds at.</a:t>
            </a:r>
          </a:p>
          <a:p>
            <a:r>
              <a:rPr lang="en-US" sz="1600" b="1" dirty="0">
                <a:solidFill>
                  <a:srgbClr val="434343"/>
                </a:solidFill>
                <a:latin typeface="Open Sans"/>
              </a:rPr>
              <a:t>Length:</a:t>
            </a:r>
            <a:r>
              <a:rPr lang="en-US" sz="1600" dirty="0">
                <a:solidFill>
                  <a:srgbClr val="434343"/>
                </a:solidFill>
                <a:latin typeface="Open Sans"/>
              </a:rPr>
              <a:t> This simply reflects the length in number of bytes of the remaining data (03 to 06). For the Vehicle Speed example, it is 02 for the request (since only 01 and 0D follow), while for the response it is 03 as both 41, 0D and 32 follow.</a:t>
            </a:r>
          </a:p>
          <a:p>
            <a:r>
              <a:rPr lang="en-US" sz="1600" b="1" dirty="0">
                <a:solidFill>
                  <a:srgbClr val="434343"/>
                </a:solidFill>
                <a:latin typeface="Open Sans"/>
              </a:rPr>
              <a:t>Mode:</a:t>
            </a:r>
            <a:r>
              <a:rPr lang="en-US" sz="1600" dirty="0">
                <a:solidFill>
                  <a:srgbClr val="434343"/>
                </a:solidFill>
                <a:latin typeface="Open Sans"/>
              </a:rPr>
              <a:t> For requests, this will be between 01-0A. For responses the 0 is replaced by 4 (i.e. 41, 42, … , 4A). There are 10 modes as described in the SAE J1979 OBD2 standard. Mode 1 shows Current Data and is e.g. used for looking at real-time vehicle speed, RPM etc. Other modes are used to e.g. show or clear stored diagnostic trouble codes and show freeze frame data.</a:t>
            </a:r>
          </a:p>
          <a:p>
            <a:r>
              <a:rPr lang="en-US" sz="1600" b="1" dirty="0">
                <a:solidFill>
                  <a:srgbClr val="434343"/>
                </a:solidFill>
                <a:latin typeface="Open Sans"/>
              </a:rPr>
              <a:t>PID:</a:t>
            </a:r>
            <a:r>
              <a:rPr lang="en-US" sz="1600" dirty="0">
                <a:solidFill>
                  <a:srgbClr val="434343"/>
                </a:solidFill>
                <a:latin typeface="Open Sans"/>
              </a:rPr>
              <a:t> For each mode, a list of standard OBD2 PIDs exist - e.g. in Mode 01, PID 0D is Vehicle Speed. For the full list, check out our </a:t>
            </a:r>
            <a:r>
              <a:rPr lang="en-US" sz="1600" dirty="0">
                <a:solidFill>
                  <a:srgbClr val="434343"/>
                </a:solidFill>
                <a:latin typeface="Open Sans"/>
                <a:hlinkClick r:id="rId3"/>
              </a:rPr>
              <a:t>OBD2 PID overview</a:t>
            </a:r>
            <a:r>
              <a:rPr lang="en-US" sz="1600" dirty="0">
                <a:solidFill>
                  <a:srgbClr val="434343"/>
                </a:solidFill>
                <a:latin typeface="Open Sans"/>
              </a:rPr>
              <a:t>. Each PID has a description and some have a specified min/max and conversion formula.</a:t>
            </a:r>
          </a:p>
          <a:p>
            <a:r>
              <a:rPr lang="en-US" sz="1600" dirty="0">
                <a:solidFill>
                  <a:srgbClr val="434343"/>
                </a:solidFill>
                <a:latin typeface="Open Sans"/>
              </a:rPr>
              <a:t>The formula for speed is e.g. simply A, meaning that the A data byte (which is in HEX) is converted to decimal to get the km/h converted value (i.e. 32 becomes 50 km/h above). For e.g. RPM (PID 0C), the formula is (256*A + B) / 4.</a:t>
            </a:r>
          </a:p>
          <a:p>
            <a:r>
              <a:rPr lang="en-US" sz="1600" b="1" dirty="0">
                <a:solidFill>
                  <a:srgbClr val="434343"/>
                </a:solidFill>
                <a:latin typeface="Open Sans"/>
              </a:rPr>
              <a:t>A, B, C, D:</a:t>
            </a:r>
            <a:r>
              <a:rPr lang="en-US" sz="1600" dirty="0">
                <a:solidFill>
                  <a:srgbClr val="434343"/>
                </a:solidFill>
                <a:latin typeface="Open Sans"/>
              </a:rPr>
              <a:t> These are the data bytes in HEX, which need to be converted to decimal form before they are used in the PID formula calculations. Note that the last data byte (after Dh) is not used.</a:t>
            </a:r>
            <a:endParaRPr lang="en-US" sz="1600" b="0" i="0" dirty="0">
              <a:solidFill>
                <a:srgbClr val="434343"/>
              </a:solidFill>
              <a:effectLst/>
              <a:latin typeface="Open Sans"/>
            </a:endParaRPr>
          </a:p>
        </p:txBody>
      </p:sp>
    </p:spTree>
    <p:extLst>
      <p:ext uri="{BB962C8B-B14F-4D97-AF65-F5344CB8AC3E}">
        <p14:creationId xmlns:p14="http://schemas.microsoft.com/office/powerpoint/2010/main" val="22180930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951" r="51737"/>
          <a:stretch/>
        </p:blipFill>
        <p:spPr>
          <a:xfrm>
            <a:off x="1336414" y="2839655"/>
            <a:ext cx="6524696" cy="3884005"/>
          </a:xfrm>
          <a:prstGeom prst="rect">
            <a:avLst/>
          </a:prstGeom>
        </p:spPr>
      </p:pic>
      <p:sp>
        <p:nvSpPr>
          <p:cNvPr id="3" name="Rectangle 2"/>
          <p:cNvSpPr/>
          <p:nvPr/>
        </p:nvSpPr>
        <p:spPr>
          <a:xfrm>
            <a:off x="1000835" y="615553"/>
            <a:ext cx="8743666" cy="2308324"/>
          </a:xfrm>
          <a:prstGeom prst="rect">
            <a:avLst/>
          </a:prstGeom>
        </p:spPr>
        <p:txBody>
          <a:bodyPr wrap="square">
            <a:spAutoFit/>
          </a:bodyPr>
          <a:lstStyle/>
          <a:p>
            <a:r>
              <a:rPr lang="en-US" b="1" dirty="0">
                <a:solidFill>
                  <a:srgbClr val="434343"/>
                </a:solidFill>
                <a:latin typeface="JetBrains Mono"/>
              </a:rPr>
              <a:t/>
            </a:r>
            <a:br>
              <a:rPr lang="en-US" b="1" dirty="0">
                <a:solidFill>
                  <a:srgbClr val="434343"/>
                </a:solidFill>
                <a:latin typeface="JetBrains Mono"/>
              </a:rPr>
            </a:br>
            <a:r>
              <a:rPr lang="en-US" b="1" dirty="0">
                <a:solidFill>
                  <a:srgbClr val="434343"/>
                </a:solidFill>
                <a:latin typeface="JetBrains Mono"/>
              </a:rPr>
              <a:t>The 10 OBD2 services (aka modes)</a:t>
            </a:r>
          </a:p>
          <a:p>
            <a:r>
              <a:rPr lang="en-US" dirty="0">
                <a:solidFill>
                  <a:srgbClr val="434343"/>
                </a:solidFill>
                <a:latin typeface="Open Sans"/>
              </a:rPr>
              <a:t>There are 10 OBD2 diagnostic services (or modes) as described in the SAE J1979 OBD2 standard. Mode 1 shows Current Data and is used for looking at real-time parameters like vehicle speed, RPM, throttle position etc. Other modes are e.g. used to show/clear diagnostic trouble codes (DTCs) and show freeze frame data.</a:t>
            </a:r>
          </a:p>
          <a:p>
            <a:r>
              <a:rPr lang="en-US" dirty="0">
                <a:solidFill>
                  <a:srgbClr val="434343"/>
                </a:solidFill>
                <a:latin typeface="Open Sans"/>
              </a:rPr>
              <a:t>Manufacturers do not have to support all diagnostic services - and they may support modes outside these 10 services (i.e. manufacturer specific OBD2 services).</a:t>
            </a:r>
            <a:endParaRPr lang="en-US" b="0" i="0" dirty="0">
              <a:solidFill>
                <a:srgbClr val="434343"/>
              </a:solidFill>
              <a:effectLst/>
              <a:latin typeface="Open Sans"/>
            </a:endParaRPr>
          </a:p>
        </p:txBody>
      </p:sp>
    </p:spTree>
    <p:extLst>
      <p:ext uri="{BB962C8B-B14F-4D97-AF65-F5344CB8AC3E}">
        <p14:creationId xmlns:p14="http://schemas.microsoft.com/office/powerpoint/2010/main" val="6218767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76" r="1" b="9558"/>
          <a:stretch/>
        </p:blipFill>
        <p:spPr>
          <a:xfrm>
            <a:off x="723753" y="3103064"/>
            <a:ext cx="11078308" cy="406132"/>
          </a:xfrm>
          <a:prstGeom prst="rect">
            <a:avLst/>
          </a:prstGeom>
        </p:spPr>
      </p:pic>
      <p:pic>
        <p:nvPicPr>
          <p:cNvPr id="3" name="Picture 2"/>
          <p:cNvPicPr>
            <a:picLocks noChangeAspect="1"/>
          </p:cNvPicPr>
          <p:nvPr/>
        </p:nvPicPr>
        <p:blipFill>
          <a:blip r:embed="rId3"/>
          <a:stretch>
            <a:fillRect/>
          </a:stretch>
        </p:blipFill>
        <p:spPr>
          <a:xfrm>
            <a:off x="639345" y="1629565"/>
            <a:ext cx="11099410" cy="819264"/>
          </a:xfrm>
          <a:prstGeom prst="rect">
            <a:avLst/>
          </a:prstGeom>
        </p:spPr>
      </p:pic>
      <p:pic>
        <p:nvPicPr>
          <p:cNvPr id="4" name="Picture 3"/>
          <p:cNvPicPr>
            <a:picLocks noChangeAspect="1"/>
          </p:cNvPicPr>
          <p:nvPr/>
        </p:nvPicPr>
        <p:blipFill rotWithShape="1">
          <a:blip r:embed="rId4"/>
          <a:srcRect l="381" t="60393"/>
          <a:stretch/>
        </p:blipFill>
        <p:spPr>
          <a:xfrm>
            <a:off x="681549" y="2854961"/>
            <a:ext cx="11057206" cy="286003"/>
          </a:xfrm>
          <a:prstGeom prst="rect">
            <a:avLst/>
          </a:prstGeom>
        </p:spPr>
      </p:pic>
      <p:pic>
        <p:nvPicPr>
          <p:cNvPr id="5" name="Picture 4"/>
          <p:cNvPicPr>
            <a:picLocks noChangeAspect="1"/>
          </p:cNvPicPr>
          <p:nvPr/>
        </p:nvPicPr>
        <p:blipFill>
          <a:blip r:embed="rId5"/>
          <a:stretch>
            <a:fillRect/>
          </a:stretch>
        </p:blipFill>
        <p:spPr>
          <a:xfrm>
            <a:off x="692100" y="4280059"/>
            <a:ext cx="11099410" cy="733749"/>
          </a:xfrm>
          <a:prstGeom prst="rect">
            <a:avLst/>
          </a:prstGeom>
        </p:spPr>
      </p:pic>
      <p:pic>
        <p:nvPicPr>
          <p:cNvPr id="6" name="Picture 5"/>
          <p:cNvPicPr>
            <a:picLocks noChangeAspect="1"/>
          </p:cNvPicPr>
          <p:nvPr/>
        </p:nvPicPr>
        <p:blipFill>
          <a:blip r:embed="rId6"/>
          <a:stretch>
            <a:fillRect/>
          </a:stretch>
        </p:blipFill>
        <p:spPr>
          <a:xfrm>
            <a:off x="681549" y="5445058"/>
            <a:ext cx="11099410" cy="372698"/>
          </a:xfrm>
          <a:prstGeom prst="rect">
            <a:avLst/>
          </a:prstGeom>
        </p:spPr>
      </p:pic>
      <p:pic>
        <p:nvPicPr>
          <p:cNvPr id="7" name="Picture 6"/>
          <p:cNvPicPr>
            <a:picLocks noChangeAspect="1"/>
          </p:cNvPicPr>
          <p:nvPr/>
        </p:nvPicPr>
        <p:blipFill>
          <a:blip r:embed="rId7"/>
          <a:stretch>
            <a:fillRect/>
          </a:stretch>
        </p:blipFill>
        <p:spPr>
          <a:xfrm>
            <a:off x="681549" y="3547096"/>
            <a:ext cx="11099410" cy="412983"/>
          </a:xfrm>
          <a:prstGeom prst="rect">
            <a:avLst/>
          </a:prstGeom>
        </p:spPr>
      </p:pic>
      <p:pic>
        <p:nvPicPr>
          <p:cNvPr id="9" name="Picture 8"/>
          <p:cNvPicPr>
            <a:picLocks noChangeAspect="1"/>
          </p:cNvPicPr>
          <p:nvPr/>
        </p:nvPicPr>
        <p:blipFill>
          <a:blip r:embed="rId8"/>
          <a:stretch>
            <a:fillRect/>
          </a:stretch>
        </p:blipFill>
        <p:spPr>
          <a:xfrm>
            <a:off x="681549" y="5027632"/>
            <a:ext cx="11099410" cy="393896"/>
          </a:xfrm>
          <a:prstGeom prst="rect">
            <a:avLst/>
          </a:prstGeom>
        </p:spPr>
      </p:pic>
      <p:pic>
        <p:nvPicPr>
          <p:cNvPr id="10" name="Picture 9"/>
          <p:cNvPicPr>
            <a:picLocks noChangeAspect="1"/>
          </p:cNvPicPr>
          <p:nvPr/>
        </p:nvPicPr>
        <p:blipFill>
          <a:blip r:embed="rId9"/>
          <a:stretch>
            <a:fillRect/>
          </a:stretch>
        </p:blipFill>
        <p:spPr>
          <a:xfrm>
            <a:off x="660447" y="2448829"/>
            <a:ext cx="11099410" cy="417012"/>
          </a:xfrm>
          <a:prstGeom prst="rect">
            <a:avLst/>
          </a:prstGeom>
        </p:spPr>
      </p:pic>
      <p:pic>
        <p:nvPicPr>
          <p:cNvPr id="11" name="Picture 10"/>
          <p:cNvPicPr>
            <a:picLocks noChangeAspect="1"/>
          </p:cNvPicPr>
          <p:nvPr/>
        </p:nvPicPr>
        <p:blipFill rotWithShape="1">
          <a:blip r:embed="rId4"/>
          <a:srcRect b="35710"/>
          <a:stretch/>
        </p:blipFill>
        <p:spPr>
          <a:xfrm>
            <a:off x="681549" y="5817756"/>
            <a:ext cx="11099410" cy="464234"/>
          </a:xfrm>
          <a:prstGeom prst="rect">
            <a:avLst/>
          </a:prstGeom>
        </p:spPr>
      </p:pic>
      <p:pic>
        <p:nvPicPr>
          <p:cNvPr id="12" name="Picture 11"/>
          <p:cNvPicPr>
            <a:picLocks noChangeAspect="1"/>
          </p:cNvPicPr>
          <p:nvPr/>
        </p:nvPicPr>
        <p:blipFill>
          <a:blip r:embed="rId10"/>
          <a:stretch>
            <a:fillRect/>
          </a:stretch>
        </p:blipFill>
        <p:spPr>
          <a:xfrm>
            <a:off x="702651" y="3983466"/>
            <a:ext cx="11078308" cy="344939"/>
          </a:xfrm>
          <a:prstGeom prst="rect">
            <a:avLst/>
          </a:prstGeom>
        </p:spPr>
      </p:pic>
      <p:sp>
        <p:nvSpPr>
          <p:cNvPr id="8" name="TextBox 7"/>
          <p:cNvSpPr txBox="1"/>
          <p:nvPr/>
        </p:nvSpPr>
        <p:spPr>
          <a:xfrm>
            <a:off x="1787857" y="34562"/>
            <a:ext cx="6739217" cy="461665"/>
          </a:xfrm>
          <a:prstGeom prst="rect">
            <a:avLst/>
          </a:prstGeom>
          <a:noFill/>
        </p:spPr>
        <p:txBody>
          <a:bodyPr wrap="none" rtlCol="0">
            <a:spAutoFit/>
          </a:bodyPr>
          <a:lstStyle/>
          <a:p>
            <a:r>
              <a:rPr lang="en-US" sz="2400" b="1" dirty="0" smtClean="0"/>
              <a:t>Formula for actual value of data received from OBD</a:t>
            </a:r>
            <a:endParaRPr lang="en-IN" sz="2400" b="1" dirty="0"/>
          </a:p>
        </p:txBody>
      </p:sp>
      <p:pic>
        <p:nvPicPr>
          <p:cNvPr id="13" name="Picture 12"/>
          <p:cNvPicPr>
            <a:picLocks noChangeAspect="1"/>
          </p:cNvPicPr>
          <p:nvPr/>
        </p:nvPicPr>
        <p:blipFill rotWithShape="1">
          <a:blip r:embed="rId11"/>
          <a:srcRect l="19014" t="30991" r="1730" b="21255"/>
          <a:stretch/>
        </p:blipFill>
        <p:spPr>
          <a:xfrm>
            <a:off x="1787857" y="562012"/>
            <a:ext cx="7810081" cy="1001768"/>
          </a:xfrm>
          <a:prstGeom prst="rect">
            <a:avLst/>
          </a:prstGeom>
        </p:spPr>
      </p:pic>
      <p:sp>
        <p:nvSpPr>
          <p:cNvPr id="14" name="TextBox 13"/>
          <p:cNvSpPr txBox="1"/>
          <p:nvPr/>
        </p:nvSpPr>
        <p:spPr>
          <a:xfrm>
            <a:off x="2101755" y="573001"/>
            <a:ext cx="436728" cy="307777"/>
          </a:xfrm>
          <a:prstGeom prst="rect">
            <a:avLst/>
          </a:prstGeom>
          <a:noFill/>
        </p:spPr>
        <p:txBody>
          <a:bodyPr wrap="square" rtlCol="0">
            <a:spAutoFit/>
          </a:bodyPr>
          <a:lstStyle/>
          <a:p>
            <a:r>
              <a:rPr lang="en-US" sz="1400" dirty="0" smtClean="0"/>
              <a:t>[0]</a:t>
            </a:r>
            <a:endParaRPr lang="en-IN" sz="1400" dirty="0"/>
          </a:p>
        </p:txBody>
      </p:sp>
      <p:sp>
        <p:nvSpPr>
          <p:cNvPr id="15" name="TextBox 14"/>
          <p:cNvSpPr txBox="1"/>
          <p:nvPr/>
        </p:nvSpPr>
        <p:spPr>
          <a:xfrm>
            <a:off x="8035754" y="577493"/>
            <a:ext cx="436728" cy="307777"/>
          </a:xfrm>
          <a:prstGeom prst="rect">
            <a:avLst/>
          </a:prstGeom>
          <a:noFill/>
        </p:spPr>
        <p:txBody>
          <a:bodyPr wrap="square" rtlCol="0">
            <a:spAutoFit/>
          </a:bodyPr>
          <a:lstStyle/>
          <a:p>
            <a:r>
              <a:rPr lang="en-US" sz="1400" dirty="0" smtClean="0"/>
              <a:t>[6]</a:t>
            </a:r>
            <a:endParaRPr lang="en-IN" sz="1400" dirty="0"/>
          </a:p>
        </p:txBody>
      </p:sp>
      <p:sp>
        <p:nvSpPr>
          <p:cNvPr id="16" name="TextBox 15"/>
          <p:cNvSpPr txBox="1"/>
          <p:nvPr/>
        </p:nvSpPr>
        <p:spPr>
          <a:xfrm>
            <a:off x="8902889" y="601231"/>
            <a:ext cx="436728" cy="307777"/>
          </a:xfrm>
          <a:prstGeom prst="rect">
            <a:avLst/>
          </a:prstGeom>
          <a:noFill/>
        </p:spPr>
        <p:txBody>
          <a:bodyPr wrap="square" rtlCol="0">
            <a:spAutoFit/>
          </a:bodyPr>
          <a:lstStyle/>
          <a:p>
            <a:r>
              <a:rPr lang="en-US" sz="1400" dirty="0" smtClean="0"/>
              <a:t>[7]</a:t>
            </a:r>
            <a:endParaRPr lang="en-IN" sz="1400" dirty="0"/>
          </a:p>
        </p:txBody>
      </p:sp>
      <p:sp>
        <p:nvSpPr>
          <p:cNvPr id="17" name="TextBox 16"/>
          <p:cNvSpPr txBox="1"/>
          <p:nvPr/>
        </p:nvSpPr>
        <p:spPr>
          <a:xfrm>
            <a:off x="4939101" y="577493"/>
            <a:ext cx="436728" cy="307777"/>
          </a:xfrm>
          <a:prstGeom prst="rect">
            <a:avLst/>
          </a:prstGeom>
          <a:noFill/>
        </p:spPr>
        <p:txBody>
          <a:bodyPr wrap="square" rtlCol="0">
            <a:spAutoFit/>
          </a:bodyPr>
          <a:lstStyle/>
          <a:p>
            <a:r>
              <a:rPr lang="en-US" sz="1400" dirty="0" smtClean="0"/>
              <a:t>[3]</a:t>
            </a:r>
            <a:endParaRPr lang="en-IN" sz="1400" dirty="0"/>
          </a:p>
        </p:txBody>
      </p:sp>
      <p:sp>
        <p:nvSpPr>
          <p:cNvPr id="18" name="TextBox 17"/>
          <p:cNvSpPr txBox="1"/>
          <p:nvPr/>
        </p:nvSpPr>
        <p:spPr>
          <a:xfrm>
            <a:off x="6040003" y="577493"/>
            <a:ext cx="436728" cy="307777"/>
          </a:xfrm>
          <a:prstGeom prst="rect">
            <a:avLst/>
          </a:prstGeom>
          <a:noFill/>
        </p:spPr>
        <p:txBody>
          <a:bodyPr wrap="square" rtlCol="0">
            <a:spAutoFit/>
          </a:bodyPr>
          <a:lstStyle/>
          <a:p>
            <a:r>
              <a:rPr lang="en-US" sz="1400" dirty="0" smtClean="0"/>
              <a:t>[4]</a:t>
            </a:r>
            <a:endParaRPr lang="en-IN" sz="1400" dirty="0"/>
          </a:p>
        </p:txBody>
      </p:sp>
      <p:sp>
        <p:nvSpPr>
          <p:cNvPr id="19" name="TextBox 18"/>
          <p:cNvSpPr txBox="1"/>
          <p:nvPr/>
        </p:nvSpPr>
        <p:spPr>
          <a:xfrm>
            <a:off x="6910298" y="579561"/>
            <a:ext cx="436728" cy="307777"/>
          </a:xfrm>
          <a:prstGeom prst="rect">
            <a:avLst/>
          </a:prstGeom>
          <a:noFill/>
        </p:spPr>
        <p:txBody>
          <a:bodyPr wrap="square" rtlCol="0">
            <a:spAutoFit/>
          </a:bodyPr>
          <a:lstStyle/>
          <a:p>
            <a:r>
              <a:rPr lang="en-US" sz="1400" dirty="0" smtClean="0"/>
              <a:t>[5]</a:t>
            </a:r>
            <a:endParaRPr lang="en-IN" sz="1400" dirty="0"/>
          </a:p>
        </p:txBody>
      </p:sp>
      <p:sp>
        <p:nvSpPr>
          <p:cNvPr id="20" name="TextBox 19"/>
          <p:cNvSpPr txBox="1"/>
          <p:nvPr/>
        </p:nvSpPr>
        <p:spPr>
          <a:xfrm>
            <a:off x="3008847" y="601231"/>
            <a:ext cx="436728" cy="307777"/>
          </a:xfrm>
          <a:prstGeom prst="rect">
            <a:avLst/>
          </a:prstGeom>
          <a:noFill/>
        </p:spPr>
        <p:txBody>
          <a:bodyPr wrap="square" rtlCol="0">
            <a:spAutoFit/>
          </a:bodyPr>
          <a:lstStyle/>
          <a:p>
            <a:r>
              <a:rPr lang="en-US" sz="1400" dirty="0" smtClean="0"/>
              <a:t>[1]</a:t>
            </a:r>
            <a:endParaRPr lang="en-IN" sz="1400" dirty="0"/>
          </a:p>
        </p:txBody>
      </p:sp>
      <p:sp>
        <p:nvSpPr>
          <p:cNvPr id="21" name="TextBox 20"/>
          <p:cNvSpPr txBox="1"/>
          <p:nvPr/>
        </p:nvSpPr>
        <p:spPr>
          <a:xfrm>
            <a:off x="4070879" y="577493"/>
            <a:ext cx="436728" cy="307777"/>
          </a:xfrm>
          <a:prstGeom prst="rect">
            <a:avLst/>
          </a:prstGeom>
          <a:noFill/>
        </p:spPr>
        <p:txBody>
          <a:bodyPr wrap="square" rtlCol="0">
            <a:spAutoFit/>
          </a:bodyPr>
          <a:lstStyle/>
          <a:p>
            <a:r>
              <a:rPr lang="en-US" sz="1400" dirty="0" smtClean="0"/>
              <a:t>[2]</a:t>
            </a:r>
            <a:endParaRPr lang="en-IN" sz="1400" dirty="0"/>
          </a:p>
        </p:txBody>
      </p:sp>
      <p:sp>
        <p:nvSpPr>
          <p:cNvPr id="22" name="TextBox 21"/>
          <p:cNvSpPr txBox="1"/>
          <p:nvPr/>
        </p:nvSpPr>
        <p:spPr>
          <a:xfrm>
            <a:off x="207858" y="792820"/>
            <a:ext cx="1635576" cy="369332"/>
          </a:xfrm>
          <a:prstGeom prst="rect">
            <a:avLst/>
          </a:prstGeom>
          <a:noFill/>
        </p:spPr>
        <p:txBody>
          <a:bodyPr wrap="none" rtlCol="0">
            <a:spAutoFit/>
          </a:bodyPr>
          <a:lstStyle/>
          <a:p>
            <a:r>
              <a:rPr lang="en-US" dirty="0" smtClean="0"/>
              <a:t>Received frame</a:t>
            </a:r>
            <a:endParaRPr lang="en-IN" dirty="0"/>
          </a:p>
        </p:txBody>
      </p:sp>
    </p:spTree>
    <p:extLst>
      <p:ext uri="{BB962C8B-B14F-4D97-AF65-F5344CB8AC3E}">
        <p14:creationId xmlns:p14="http://schemas.microsoft.com/office/powerpoint/2010/main" val="2933654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83698477"/>
              </p:ext>
            </p:extLst>
          </p:nvPr>
        </p:nvGraphicFramePr>
        <p:xfrm>
          <a:off x="520700" y="688320"/>
          <a:ext cx="10121900" cy="6031273"/>
        </p:xfrm>
        <a:graphic>
          <a:graphicData uri="http://schemas.openxmlformats.org/drawingml/2006/table">
            <a:tbl>
              <a:tblPr firstRow="1" firstCol="1" bandRow="1">
                <a:tableStyleId>{5C22544A-7EE6-4342-B048-85BDC9FD1C3A}</a:tableStyleId>
              </a:tblPr>
              <a:tblGrid>
                <a:gridCol w="2387369"/>
                <a:gridCol w="2754090"/>
                <a:gridCol w="2302564"/>
                <a:gridCol w="2677877"/>
              </a:tblGrid>
              <a:tr h="516466">
                <a:tc>
                  <a:txBody>
                    <a:bodyPr/>
                    <a:lstStyle/>
                    <a:p>
                      <a:pPr algn="l">
                        <a:lnSpc>
                          <a:spcPct val="107000"/>
                        </a:lnSpc>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ctr">
                        <a:lnSpc>
                          <a:spcPct val="107000"/>
                        </a:lnSpc>
                        <a:spcAft>
                          <a:spcPts val="0"/>
                        </a:spcAft>
                      </a:pPr>
                      <a:r>
                        <a:rPr lang="en-IN" sz="2800">
                          <a:effectLst/>
                        </a:rPr>
                        <a:t>BLE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ctr">
                        <a:lnSpc>
                          <a:spcPct val="107000"/>
                        </a:lnSpc>
                        <a:spcAft>
                          <a:spcPts val="0"/>
                        </a:spcAft>
                      </a:pPr>
                      <a:r>
                        <a:rPr lang="en-IN" sz="2800">
                          <a:effectLst/>
                        </a:rPr>
                        <a:t>WIFI</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ctr">
                        <a:lnSpc>
                          <a:spcPct val="107000"/>
                        </a:lnSpc>
                        <a:spcAft>
                          <a:spcPts val="0"/>
                        </a:spcAft>
                      </a:pPr>
                      <a:r>
                        <a:rPr lang="en-IN" sz="2800">
                          <a:effectLst/>
                        </a:rPr>
                        <a:t>UWB</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516466">
                <a:tc>
                  <a:txBody>
                    <a:bodyPr/>
                    <a:lstStyle/>
                    <a:p>
                      <a:pPr algn="l">
                        <a:lnSpc>
                          <a:spcPct val="107000"/>
                        </a:lnSpc>
                        <a:spcAft>
                          <a:spcPts val="0"/>
                        </a:spcAft>
                      </a:pPr>
                      <a:r>
                        <a:rPr lang="en-IN" sz="1600" spc="20">
                          <a:effectLst/>
                        </a:rPr>
                        <a:t>Location Accuracy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&lt; 5 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&lt; 10 m*</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&lt; 50 cm*</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539695">
                <a:tc>
                  <a:txBody>
                    <a:bodyPr/>
                    <a:lstStyle/>
                    <a:p>
                      <a:pPr algn="l">
                        <a:lnSpc>
                          <a:spcPct val="107000"/>
                        </a:lnSpc>
                        <a:spcAft>
                          <a:spcPts val="0"/>
                        </a:spcAft>
                      </a:pPr>
                      <a:r>
                        <a:rPr lang="en-IN" sz="1600" spc="20">
                          <a:effectLst/>
                        </a:rPr>
                        <a:t>Range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Optimal: 0-25 m*</a:t>
                      </a:r>
                      <a:br>
                        <a:rPr lang="en-IN" sz="1600" spc="20" dirty="0">
                          <a:effectLst/>
                        </a:rPr>
                      </a:br>
                      <a:r>
                        <a:rPr lang="en-IN" sz="1600" spc="20" dirty="0">
                          <a:effectLst/>
                        </a:rPr>
                        <a:t>Up to 100 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Optimal: 0-50 m*</a:t>
                      </a:r>
                      <a:br>
                        <a:rPr lang="en-IN" sz="1600" spc="20">
                          <a:effectLst/>
                        </a:rPr>
                      </a:br>
                      <a:r>
                        <a:rPr lang="en-IN" sz="1600" spc="20">
                          <a:effectLst/>
                        </a:rPr>
                        <a:t>Up to 100 m*</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Optimal: 0-50 m*</a:t>
                      </a:r>
                      <a:br>
                        <a:rPr lang="en-IN" sz="1600" spc="20">
                          <a:effectLst/>
                        </a:rPr>
                      </a:br>
                      <a:r>
                        <a:rPr lang="en-IN" sz="1600" spc="20">
                          <a:effectLst/>
                        </a:rPr>
                        <a:t>Up to 200 m*</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520552">
                <a:tc>
                  <a:txBody>
                    <a:bodyPr/>
                    <a:lstStyle/>
                    <a:p>
                      <a:pPr algn="l">
                        <a:lnSpc>
                          <a:spcPct val="107000"/>
                        </a:lnSpc>
                        <a:spcAft>
                          <a:spcPts val="0"/>
                        </a:spcAft>
                      </a:pPr>
                      <a:r>
                        <a:rPr lang="en-IN" sz="1600" spc="20">
                          <a:effectLst/>
                        </a:rPr>
                        <a:t>Latency</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Typically, 3-5 s to get location*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Typically, 3-5 s to get location*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&lt; 1 ms to get location*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786755">
                <a:tc>
                  <a:txBody>
                    <a:bodyPr/>
                    <a:lstStyle/>
                    <a:p>
                      <a:pPr algn="l">
                        <a:lnSpc>
                          <a:spcPct val="107000"/>
                        </a:lnSpc>
                        <a:spcAft>
                          <a:spcPts val="0"/>
                        </a:spcAft>
                      </a:pPr>
                      <a:r>
                        <a:rPr lang="en-IN" sz="1600" spc="20">
                          <a:effectLst/>
                        </a:rPr>
                        <a:t>Power Consumption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Low, option for coin cell battery in select hardware options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Moderate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Low, option for coin cell battery in select hardware options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786755">
                <a:tc>
                  <a:txBody>
                    <a:bodyPr/>
                    <a:lstStyle/>
                    <a:p>
                      <a:pPr algn="l">
                        <a:lnSpc>
                          <a:spcPct val="107000"/>
                        </a:lnSpc>
                        <a:spcAft>
                          <a:spcPts val="0"/>
                        </a:spcAft>
                      </a:pPr>
                      <a:r>
                        <a:rPr lang="en-IN" sz="1600">
                          <a:effectLst/>
                        </a:rPr>
                        <a:t>Cost</a:t>
                      </a:r>
                      <a:endParaRPr lang="en-IN" sz="1200">
                        <a:effectLst/>
                      </a:endParaRPr>
                    </a:p>
                    <a:p>
                      <a:pPr algn="l">
                        <a:lnSpc>
                          <a:spcPct val="107000"/>
                        </a:lnSpc>
                        <a:spcAft>
                          <a:spcPts val="0"/>
                        </a:spcAft>
                      </a:pPr>
                      <a:r>
                        <a:rPr lang="en-IN" sz="16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 low cost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 high cost</a:t>
                      </a:r>
                      <a:br>
                        <a:rPr lang="en-IN" sz="1600" spc="20">
                          <a:effectLst/>
                        </a:rPr>
                      </a:br>
                      <a:r>
                        <a:rPr lang="en-IN" sz="1600" spc="20">
                          <a:effectLst/>
                        </a:rPr>
                        <a:t>Low cost with existing Wi-Fi access points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 high cost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516466">
                <a:tc>
                  <a:txBody>
                    <a:bodyPr/>
                    <a:lstStyle/>
                    <a:p>
                      <a:pPr algn="l">
                        <a:lnSpc>
                          <a:spcPct val="107000"/>
                        </a:lnSpc>
                        <a:spcAft>
                          <a:spcPts val="0"/>
                        </a:spcAft>
                      </a:pPr>
                      <a:r>
                        <a:rPr lang="en-IN" sz="1600" spc="20">
                          <a:effectLst/>
                        </a:rPr>
                        <a:t>Frequencies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2.4 GHz</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2.4, 5 GHz</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3.1 – 10.6 GHz</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501686">
                <a:tc>
                  <a:txBody>
                    <a:bodyPr/>
                    <a:lstStyle/>
                    <a:p>
                      <a:pPr algn="l">
                        <a:lnSpc>
                          <a:spcPct val="107000"/>
                        </a:lnSpc>
                        <a:spcAft>
                          <a:spcPts val="800"/>
                        </a:spcAft>
                      </a:pPr>
                      <a:r>
                        <a:rPr lang="en-IN" sz="1600" spc="20">
                          <a:effectLst/>
                        </a:rPr>
                        <a:t>Data Rate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Up to 2 Mbps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a:effectLst/>
                        </a:rPr>
                        <a:t>Up to 1 GBps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600" spc="20" dirty="0">
                          <a:effectLst/>
                        </a:rPr>
                        <a:t>Up to 27 Mbps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656731">
                <a:tc>
                  <a:txBody>
                    <a:bodyPr/>
                    <a:lstStyle/>
                    <a:p>
                      <a:pPr algn="l">
                        <a:lnSpc>
                          <a:spcPct val="107000"/>
                        </a:lnSpc>
                        <a:spcAft>
                          <a:spcPts val="0"/>
                        </a:spcAft>
                      </a:pPr>
                      <a:r>
                        <a:rPr lang="en-US" sz="1200" dirty="0">
                          <a:effectLst/>
                        </a:rPr>
                        <a:t> </a:t>
                      </a:r>
                      <a:endParaRPr lang="en-IN" sz="1200" dirty="0">
                        <a:effectLst/>
                      </a:endParaRPr>
                    </a:p>
                    <a:p>
                      <a:pPr algn="l">
                        <a:lnSpc>
                          <a:spcPct val="107000"/>
                        </a:lnSpc>
                        <a:spcAft>
                          <a:spcPts val="0"/>
                        </a:spcAft>
                      </a:pPr>
                      <a:r>
                        <a:rPr lang="en-US" sz="1600" dirty="0">
                          <a:effectLst/>
                        </a:rPr>
                        <a:t>Life time</a:t>
                      </a:r>
                      <a:endParaRPr lang="en-IN" sz="1200" dirty="0">
                        <a:effectLst/>
                      </a:endParaRPr>
                    </a:p>
                    <a:p>
                      <a:pPr algn="l">
                        <a:lnSpc>
                          <a:spcPct val="107000"/>
                        </a:lnSpc>
                        <a:spcAft>
                          <a:spcPts val="800"/>
                        </a:spcAft>
                      </a:pPr>
                      <a:r>
                        <a:rPr lang="en-US"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US" sz="1600">
                          <a:effectLst/>
                        </a:rPr>
                        <a:t>More than 3 years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US" sz="1600">
                          <a:effectLst/>
                        </a:rPr>
                        <a:t>Less than 3 years</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US" sz="1600" dirty="0">
                          <a:effectLst/>
                        </a:rPr>
                        <a:t>Less than 3 years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r h="688410">
                <a:tc>
                  <a:txBody>
                    <a:bodyPr/>
                    <a:lstStyle/>
                    <a:p>
                      <a:pPr algn="l">
                        <a:lnSpc>
                          <a:spcPct val="107000"/>
                        </a:lnSpc>
                        <a:spcAft>
                          <a:spcPts val="800"/>
                        </a:spcAft>
                      </a:pPr>
                      <a:r>
                        <a:rPr lang="en-IN" sz="1400" dirty="0" smtClean="0">
                          <a:effectLst/>
                          <a:latin typeface="Calibri" panose="020F0502020204030204" pitchFamily="34" charset="0"/>
                          <a:ea typeface="Calibri" panose="020F0502020204030204" pitchFamily="34" charset="0"/>
                          <a:cs typeface="Times New Roman" panose="02020603050405020304" pitchFamily="18" charset="0"/>
                        </a:rPr>
                        <a:t>Availability</a:t>
                      </a:r>
                      <a:r>
                        <a:rPr lang="en-IN" sz="1400" baseline="0" dirty="0" smtClean="0">
                          <a:effectLst/>
                          <a:latin typeface="Calibri" panose="020F0502020204030204" pitchFamily="34" charset="0"/>
                          <a:ea typeface="Calibri" panose="020F0502020204030204" pitchFamily="34" charset="0"/>
                          <a:cs typeface="Times New Roman" panose="02020603050405020304" pitchFamily="18" charset="0"/>
                        </a:rPr>
                        <a:t> in Mobile Phones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400"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400" dirty="0" smtClean="0">
                          <a:effectLst/>
                          <a:latin typeface="Calibri" panose="020F0502020204030204" pitchFamily="34" charset="0"/>
                          <a:ea typeface="Calibri" panose="020F0502020204030204" pitchFamily="34" charset="0"/>
                          <a:cs typeface="Times New Roman" panose="02020603050405020304" pitchFamily="18" charset="0"/>
                        </a:rPr>
                        <a:t>Yes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c>
                  <a:txBody>
                    <a:bodyPr/>
                    <a:lstStyle/>
                    <a:p>
                      <a:pPr algn="l">
                        <a:lnSpc>
                          <a:spcPct val="107000"/>
                        </a:lnSpc>
                        <a:spcAft>
                          <a:spcPts val="0"/>
                        </a:spcAft>
                      </a:pPr>
                      <a:r>
                        <a:rPr lang="en-IN" sz="1400" dirty="0" smtClean="0">
                          <a:effectLst/>
                          <a:latin typeface="Calibri" panose="020F0502020204030204" pitchFamily="34" charset="0"/>
                          <a:ea typeface="Calibri" panose="020F0502020204030204" pitchFamily="34" charset="0"/>
                          <a:cs typeface="Times New Roman" panose="02020603050405020304" pitchFamily="18" charset="0"/>
                        </a:rPr>
                        <a:t>Only</a:t>
                      </a:r>
                      <a:r>
                        <a:rPr lang="en-IN" sz="1400" baseline="0" dirty="0" smtClean="0">
                          <a:effectLst/>
                          <a:latin typeface="Calibri" panose="020F0502020204030204" pitchFamily="34" charset="0"/>
                          <a:ea typeface="Calibri" panose="020F0502020204030204" pitchFamily="34" charset="0"/>
                          <a:cs typeface="Times New Roman" panose="02020603050405020304" pitchFamily="18" charset="0"/>
                        </a:rPr>
                        <a:t> in Samsung note 20 ultra and i-phone 11 and newer version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0505" marR="40505" marT="0" marB="0"/>
                </a:tc>
              </a:tr>
            </a:tbl>
          </a:graphicData>
        </a:graphic>
      </p:graphicFrame>
      <p:sp>
        <p:nvSpPr>
          <p:cNvPr id="5" name="TextBox 4"/>
          <p:cNvSpPr txBox="1"/>
          <p:nvPr/>
        </p:nvSpPr>
        <p:spPr>
          <a:xfrm>
            <a:off x="1435100" y="165100"/>
            <a:ext cx="9474200" cy="523220"/>
          </a:xfrm>
          <a:prstGeom prst="rect">
            <a:avLst/>
          </a:prstGeom>
          <a:noFill/>
        </p:spPr>
        <p:txBody>
          <a:bodyPr wrap="square" rtlCol="0">
            <a:spAutoFit/>
          </a:bodyPr>
          <a:lstStyle/>
          <a:p>
            <a:r>
              <a:rPr lang="en-IN" sz="2800" b="1" dirty="0" smtClean="0"/>
              <a:t>Technology Comparison for Asset tracking</a:t>
            </a:r>
            <a:endParaRPr lang="en-IN" sz="2800" b="1" dirty="0"/>
          </a:p>
        </p:txBody>
      </p:sp>
    </p:spTree>
    <p:extLst>
      <p:ext uri="{BB962C8B-B14F-4D97-AF65-F5344CB8AC3E}">
        <p14:creationId xmlns:p14="http://schemas.microsoft.com/office/powerpoint/2010/main" val="225417924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60963" y="343146"/>
            <a:ext cx="3004931" cy="6357540"/>
          </a:xfrm>
          <a:prstGeom prst="rect">
            <a:avLst/>
          </a:prstGeom>
        </p:spPr>
      </p:pic>
    </p:spTree>
    <p:extLst>
      <p:ext uri="{BB962C8B-B14F-4D97-AF65-F5344CB8AC3E}">
        <p14:creationId xmlns:p14="http://schemas.microsoft.com/office/powerpoint/2010/main" val="9312436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013" y="2415654"/>
            <a:ext cx="7416249" cy="4442346"/>
          </a:xfrm>
          <a:prstGeom prst="rect">
            <a:avLst/>
          </a:prstGeom>
        </p:spPr>
      </p:pic>
      <p:pic>
        <p:nvPicPr>
          <p:cNvPr id="3" name="Picture 2"/>
          <p:cNvPicPr>
            <a:picLocks noChangeAspect="1"/>
          </p:cNvPicPr>
          <p:nvPr/>
        </p:nvPicPr>
        <p:blipFill>
          <a:blip r:embed="rId3"/>
          <a:stretch>
            <a:fillRect/>
          </a:stretch>
        </p:blipFill>
        <p:spPr>
          <a:xfrm>
            <a:off x="232013" y="98176"/>
            <a:ext cx="9981653" cy="2221943"/>
          </a:xfrm>
          <a:prstGeom prst="rect">
            <a:avLst/>
          </a:prstGeom>
        </p:spPr>
      </p:pic>
      <p:cxnSp>
        <p:nvCxnSpPr>
          <p:cNvPr id="5" name="Straight Connector 4"/>
          <p:cNvCxnSpPr/>
          <p:nvPr/>
        </p:nvCxnSpPr>
        <p:spPr>
          <a:xfrm>
            <a:off x="0" y="2388359"/>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0213666" y="627797"/>
            <a:ext cx="1810012" cy="10508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000" b="1" dirty="0" smtClean="0"/>
              <a:t>Data stored in Simulator program.</a:t>
            </a:r>
            <a:endParaRPr lang="en-IN" sz="2000" b="1" dirty="0"/>
          </a:p>
        </p:txBody>
      </p:sp>
      <p:sp>
        <p:nvSpPr>
          <p:cNvPr id="7" name="TextBox 6"/>
          <p:cNvSpPr txBox="1"/>
          <p:nvPr/>
        </p:nvSpPr>
        <p:spPr>
          <a:xfrm>
            <a:off x="8325134" y="4036662"/>
            <a:ext cx="335735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dirty="0" smtClean="0"/>
              <a:t>Data received </a:t>
            </a:r>
            <a:r>
              <a:rPr lang="en-US" sz="2400" b="1" smtClean="0"/>
              <a:t>from (simulator )ESP32 </a:t>
            </a:r>
            <a:r>
              <a:rPr lang="en-US" sz="2400" b="1" dirty="0" smtClean="0"/>
              <a:t>in other ESP32(CAN sender)</a:t>
            </a:r>
            <a:endParaRPr lang="en-IN" sz="2400" b="1" dirty="0"/>
          </a:p>
        </p:txBody>
      </p:sp>
    </p:spTree>
    <p:extLst>
      <p:ext uri="{BB962C8B-B14F-4D97-AF65-F5344CB8AC3E}">
        <p14:creationId xmlns:p14="http://schemas.microsoft.com/office/powerpoint/2010/main" val="2100932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57250"/>
            <a:ext cx="11430000" cy="5143500"/>
          </a:xfrm>
          <a:prstGeom prst="rect">
            <a:avLst/>
          </a:prstGeom>
        </p:spPr>
      </p:pic>
    </p:spTree>
    <p:extLst>
      <p:ext uri="{BB962C8B-B14F-4D97-AF65-F5344CB8AC3E}">
        <p14:creationId xmlns:p14="http://schemas.microsoft.com/office/powerpoint/2010/main" val="4097405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37898146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8676" y="2088107"/>
            <a:ext cx="9007522" cy="646331"/>
          </a:xfrm>
          <a:prstGeom prst="rect">
            <a:avLst/>
          </a:prstGeom>
          <a:noFill/>
        </p:spPr>
        <p:txBody>
          <a:bodyPr wrap="square" rtlCol="0">
            <a:spAutoFit/>
          </a:bodyPr>
          <a:lstStyle/>
          <a:p>
            <a:r>
              <a:rPr lang="en-IN" sz="3600" dirty="0" smtClean="0"/>
              <a:t>Methods for communication with Car OBD</a:t>
            </a:r>
            <a:endParaRPr lang="en-IN" sz="3600" dirty="0"/>
          </a:p>
        </p:txBody>
      </p:sp>
      <p:sp>
        <p:nvSpPr>
          <p:cNvPr id="3" name="Rectangle 2"/>
          <p:cNvSpPr/>
          <p:nvPr/>
        </p:nvSpPr>
        <p:spPr>
          <a:xfrm>
            <a:off x="3048000" y="3105835"/>
            <a:ext cx="6096000" cy="646331"/>
          </a:xfrm>
          <a:prstGeom prst="rect">
            <a:avLst/>
          </a:prstGeom>
        </p:spPr>
        <p:txBody>
          <a:bodyPr>
            <a:spAutoFit/>
          </a:bodyPr>
          <a:lstStyle/>
          <a:p>
            <a:r>
              <a:rPr lang="en-IN" dirty="0">
                <a:hlinkClick r:id="rId2"/>
              </a:rPr>
              <a:t>https://www.instructables.com/CAN-Bus-Sniffing-and-Broadcasting-with-Arduino</a:t>
            </a:r>
            <a:r>
              <a:rPr lang="en-IN" dirty="0" smtClean="0">
                <a:hlinkClick r:id="rId2"/>
              </a:rPr>
              <a:t>/</a:t>
            </a:r>
            <a:r>
              <a:rPr lang="en-IN" dirty="0" smtClean="0"/>
              <a:t> </a:t>
            </a:r>
            <a:endParaRPr lang="en-IN" dirty="0"/>
          </a:p>
        </p:txBody>
      </p:sp>
    </p:spTree>
    <p:extLst>
      <p:ext uri="{BB962C8B-B14F-4D97-AF65-F5344CB8AC3E}">
        <p14:creationId xmlns:p14="http://schemas.microsoft.com/office/powerpoint/2010/main" val="27638435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320" y="232012"/>
            <a:ext cx="11122926" cy="523220"/>
          </a:xfrm>
          <a:prstGeom prst="rect">
            <a:avLst/>
          </a:prstGeom>
          <a:noFill/>
        </p:spPr>
        <p:txBody>
          <a:bodyPr wrap="square" rtlCol="0">
            <a:spAutoFit/>
          </a:bodyPr>
          <a:lstStyle/>
          <a:p>
            <a:r>
              <a:rPr lang="en-IN" sz="2800" dirty="0" smtClean="0"/>
              <a:t>Method 1 : Directly connecting OBD CAN Bus pins to CAN Receiver</a:t>
            </a:r>
            <a:endParaRPr lang="en-IN" sz="2800" dirty="0"/>
          </a:p>
        </p:txBody>
      </p:sp>
      <p:sp>
        <p:nvSpPr>
          <p:cNvPr id="3" name="Rectangle 2"/>
          <p:cNvSpPr/>
          <p:nvPr/>
        </p:nvSpPr>
        <p:spPr>
          <a:xfrm>
            <a:off x="864358" y="963964"/>
            <a:ext cx="6096000" cy="646331"/>
          </a:xfrm>
          <a:prstGeom prst="rect">
            <a:avLst/>
          </a:prstGeom>
        </p:spPr>
        <p:txBody>
          <a:bodyPr>
            <a:spAutoFit/>
          </a:bodyPr>
          <a:lstStyle/>
          <a:p>
            <a:r>
              <a:rPr lang="en-US" dirty="0">
                <a:solidFill>
                  <a:srgbClr val="555555"/>
                </a:solidFill>
                <a:latin typeface="myriad-pro"/>
              </a:rPr>
              <a:t>CAN-H (shield) &lt;-----&gt; CAN-high (OBD-II)</a:t>
            </a:r>
            <a:r>
              <a:rPr lang="en-US" dirty="0"/>
              <a:t/>
            </a:r>
            <a:br>
              <a:rPr lang="en-US" dirty="0"/>
            </a:br>
            <a:r>
              <a:rPr lang="en-US" dirty="0">
                <a:solidFill>
                  <a:srgbClr val="555555"/>
                </a:solidFill>
                <a:latin typeface="myriad-pro"/>
              </a:rPr>
              <a:t>CAN-L (shield) &lt;-----&gt; CAN-low (OBD-II)</a:t>
            </a:r>
            <a:endParaRPr lang="en-IN" dirty="0"/>
          </a:p>
        </p:txBody>
      </p:sp>
      <p:pic>
        <p:nvPicPr>
          <p:cNvPr id="4" name="Picture 3"/>
          <p:cNvPicPr>
            <a:picLocks noChangeAspect="1"/>
          </p:cNvPicPr>
          <p:nvPr/>
        </p:nvPicPr>
        <p:blipFill>
          <a:blip r:embed="rId2"/>
          <a:stretch>
            <a:fillRect/>
          </a:stretch>
        </p:blipFill>
        <p:spPr>
          <a:xfrm>
            <a:off x="864357" y="1815054"/>
            <a:ext cx="10517875" cy="4620001"/>
          </a:xfrm>
          <a:prstGeom prst="rect">
            <a:avLst/>
          </a:prstGeom>
        </p:spPr>
      </p:pic>
    </p:spTree>
    <p:extLst>
      <p:ext uri="{BB962C8B-B14F-4D97-AF65-F5344CB8AC3E}">
        <p14:creationId xmlns:p14="http://schemas.microsoft.com/office/powerpoint/2010/main" val="36807768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4967" y="218364"/>
            <a:ext cx="9567081" cy="461665"/>
          </a:xfrm>
          <a:prstGeom prst="rect">
            <a:avLst/>
          </a:prstGeom>
          <a:noFill/>
        </p:spPr>
        <p:txBody>
          <a:bodyPr wrap="square" rtlCol="0">
            <a:spAutoFit/>
          </a:bodyPr>
          <a:lstStyle/>
          <a:p>
            <a:r>
              <a:rPr lang="en-IN" sz="2400" dirty="0" smtClean="0"/>
              <a:t>Method 2: Connecting OBD to DB9 Cable to CAN </a:t>
            </a:r>
            <a:r>
              <a:rPr lang="en-IN" sz="2400" dirty="0" err="1" smtClean="0"/>
              <a:t>Sheild</a:t>
            </a:r>
            <a:endParaRPr lang="en-IN" sz="2400" dirty="0"/>
          </a:p>
        </p:txBody>
      </p:sp>
      <p:pic>
        <p:nvPicPr>
          <p:cNvPr id="3" name="Picture 2"/>
          <p:cNvPicPr>
            <a:picLocks noChangeAspect="1"/>
          </p:cNvPicPr>
          <p:nvPr/>
        </p:nvPicPr>
        <p:blipFill rotWithShape="1">
          <a:blip r:embed="rId2"/>
          <a:srcRect l="3619" t="8640" r="5254" b="4164"/>
          <a:stretch/>
        </p:blipFill>
        <p:spPr>
          <a:xfrm>
            <a:off x="107454" y="1282889"/>
            <a:ext cx="3780431" cy="3179929"/>
          </a:xfrm>
          <a:prstGeom prst="rect">
            <a:avLst/>
          </a:prstGeom>
        </p:spPr>
      </p:pic>
      <p:pic>
        <p:nvPicPr>
          <p:cNvPr id="4" name="Picture 3"/>
          <p:cNvPicPr>
            <a:picLocks noChangeAspect="1"/>
          </p:cNvPicPr>
          <p:nvPr/>
        </p:nvPicPr>
        <p:blipFill>
          <a:blip r:embed="rId3"/>
          <a:stretch>
            <a:fillRect/>
          </a:stretch>
        </p:blipFill>
        <p:spPr>
          <a:xfrm>
            <a:off x="4565171" y="1036029"/>
            <a:ext cx="3439237" cy="3327492"/>
          </a:xfrm>
          <a:prstGeom prst="rect">
            <a:avLst/>
          </a:prstGeom>
        </p:spPr>
      </p:pic>
      <p:sp>
        <p:nvSpPr>
          <p:cNvPr id="5" name="TextBox 4"/>
          <p:cNvSpPr txBox="1"/>
          <p:nvPr/>
        </p:nvSpPr>
        <p:spPr>
          <a:xfrm>
            <a:off x="3950990" y="2226522"/>
            <a:ext cx="336092" cy="646331"/>
          </a:xfrm>
          <a:prstGeom prst="rect">
            <a:avLst/>
          </a:prstGeom>
          <a:noFill/>
        </p:spPr>
        <p:txBody>
          <a:bodyPr wrap="square" rtlCol="0">
            <a:spAutoFit/>
          </a:bodyPr>
          <a:lstStyle/>
          <a:p>
            <a:r>
              <a:rPr lang="en-US" sz="3600" dirty="0" smtClean="0"/>
              <a:t>+</a:t>
            </a:r>
            <a:endParaRPr lang="en-IN" dirty="0"/>
          </a:p>
        </p:txBody>
      </p:sp>
      <p:pic>
        <p:nvPicPr>
          <p:cNvPr id="6" name="Picture 5"/>
          <p:cNvPicPr>
            <a:picLocks noChangeAspect="1"/>
          </p:cNvPicPr>
          <p:nvPr/>
        </p:nvPicPr>
        <p:blipFill>
          <a:blip r:embed="rId4"/>
          <a:stretch>
            <a:fillRect/>
          </a:stretch>
        </p:blipFill>
        <p:spPr>
          <a:xfrm>
            <a:off x="8802803" y="1973344"/>
            <a:ext cx="3105583" cy="1152686"/>
          </a:xfrm>
          <a:prstGeom prst="rect">
            <a:avLst/>
          </a:prstGeom>
        </p:spPr>
      </p:pic>
      <p:sp>
        <p:nvSpPr>
          <p:cNvPr id="7" name="TextBox 6"/>
          <p:cNvSpPr txBox="1"/>
          <p:nvPr/>
        </p:nvSpPr>
        <p:spPr>
          <a:xfrm>
            <a:off x="8285904" y="2226521"/>
            <a:ext cx="336092" cy="646331"/>
          </a:xfrm>
          <a:prstGeom prst="rect">
            <a:avLst/>
          </a:prstGeom>
          <a:noFill/>
        </p:spPr>
        <p:txBody>
          <a:bodyPr wrap="square" rtlCol="0">
            <a:spAutoFit/>
          </a:bodyPr>
          <a:lstStyle/>
          <a:p>
            <a:r>
              <a:rPr lang="en-US" sz="3600" dirty="0" smtClean="0"/>
              <a:t>+</a:t>
            </a:r>
            <a:endParaRPr lang="en-IN" dirty="0"/>
          </a:p>
        </p:txBody>
      </p:sp>
      <p:sp>
        <p:nvSpPr>
          <p:cNvPr id="8" name="Rectangle 7"/>
          <p:cNvSpPr/>
          <p:nvPr/>
        </p:nvSpPr>
        <p:spPr>
          <a:xfrm>
            <a:off x="1381668" y="4773290"/>
            <a:ext cx="3906839" cy="584775"/>
          </a:xfrm>
          <a:prstGeom prst="rect">
            <a:avLst/>
          </a:prstGeom>
        </p:spPr>
        <p:txBody>
          <a:bodyPr wrap="none">
            <a:spAutoFit/>
          </a:bodyPr>
          <a:lstStyle/>
          <a:p>
            <a:r>
              <a:rPr lang="en-IN" sz="3200" dirty="0">
                <a:solidFill>
                  <a:schemeClr val="dk1"/>
                </a:solidFill>
              </a:rPr>
              <a:t>₹1,499.00 + ₹1,158.00</a:t>
            </a:r>
            <a:endParaRPr lang="en-IN" sz="3200" dirty="0"/>
          </a:p>
        </p:txBody>
      </p:sp>
      <p:sp>
        <p:nvSpPr>
          <p:cNvPr id="9" name="Rectangle 8"/>
          <p:cNvSpPr/>
          <p:nvPr/>
        </p:nvSpPr>
        <p:spPr>
          <a:xfrm>
            <a:off x="1381668" y="5270647"/>
            <a:ext cx="6096000" cy="1477328"/>
          </a:xfrm>
          <a:prstGeom prst="rect">
            <a:avLst/>
          </a:prstGeom>
        </p:spPr>
        <p:txBody>
          <a:bodyPr>
            <a:spAutoFit/>
          </a:bodyPr>
          <a:lstStyle/>
          <a:p>
            <a:r>
              <a:rPr lang="en-IN" dirty="0">
                <a:hlinkClick r:id="rId5"/>
              </a:rPr>
              <a:t>https://www.amazon.in/gp/product/B07JR221MH/ref=ewc_pr_img_2?smid=A3OFE3UKIO43OW&amp;psc=1</a:t>
            </a:r>
            <a:r>
              <a:rPr lang="en-IN" dirty="0"/>
              <a:t> </a:t>
            </a:r>
          </a:p>
          <a:p>
            <a:endParaRPr lang="en-US" dirty="0"/>
          </a:p>
          <a:p>
            <a:r>
              <a:rPr lang="en-IN" dirty="0">
                <a:hlinkClick r:id="rId6"/>
              </a:rPr>
              <a:t>https://www.amazon.in/dp/B094ZJKVGK?ref_=cm_sw_r_cp_ud_dp_J9A2V2V6CB5JR22R5N3G</a:t>
            </a:r>
            <a:r>
              <a:rPr lang="en-IN" dirty="0"/>
              <a:t> </a:t>
            </a:r>
          </a:p>
        </p:txBody>
      </p:sp>
    </p:spTree>
    <p:extLst>
      <p:ext uri="{BB962C8B-B14F-4D97-AF65-F5344CB8AC3E}">
        <p14:creationId xmlns:p14="http://schemas.microsoft.com/office/powerpoint/2010/main" val="408848136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716" y="286603"/>
            <a:ext cx="7833815" cy="523220"/>
          </a:xfrm>
          <a:prstGeom prst="rect">
            <a:avLst/>
          </a:prstGeom>
          <a:noFill/>
        </p:spPr>
        <p:txBody>
          <a:bodyPr wrap="square" rtlCol="0">
            <a:spAutoFit/>
          </a:bodyPr>
          <a:lstStyle/>
          <a:p>
            <a:r>
              <a:rPr lang="en-IN" sz="2800" dirty="0" smtClean="0"/>
              <a:t>Method 3:  Use </a:t>
            </a:r>
            <a:r>
              <a:rPr lang="en-IN" sz="2800" dirty="0"/>
              <a:t>OBD II ELM327 </a:t>
            </a:r>
            <a:r>
              <a:rPr lang="en-IN" sz="2800" dirty="0" smtClean="0"/>
              <a:t>Scanner  </a:t>
            </a:r>
            <a:endParaRPr lang="en-IN" sz="2800" dirty="0"/>
          </a:p>
        </p:txBody>
      </p:sp>
      <p:pic>
        <p:nvPicPr>
          <p:cNvPr id="4" name="Picture 3"/>
          <p:cNvPicPr>
            <a:picLocks noChangeAspect="1"/>
          </p:cNvPicPr>
          <p:nvPr/>
        </p:nvPicPr>
        <p:blipFill>
          <a:blip r:embed="rId2"/>
          <a:stretch>
            <a:fillRect/>
          </a:stretch>
        </p:blipFill>
        <p:spPr>
          <a:xfrm>
            <a:off x="7025718" y="655935"/>
            <a:ext cx="3483058" cy="3000074"/>
          </a:xfrm>
          <a:prstGeom prst="rect">
            <a:avLst/>
          </a:prstGeom>
        </p:spPr>
      </p:pic>
      <p:sp>
        <p:nvSpPr>
          <p:cNvPr id="10" name="Rectangle 9"/>
          <p:cNvSpPr/>
          <p:nvPr/>
        </p:nvSpPr>
        <p:spPr>
          <a:xfrm>
            <a:off x="1056305" y="5909084"/>
            <a:ext cx="944489" cy="369332"/>
          </a:xfrm>
          <a:prstGeom prst="rect">
            <a:avLst/>
          </a:prstGeom>
        </p:spPr>
        <p:txBody>
          <a:bodyPr wrap="none">
            <a:spAutoFit/>
          </a:bodyPr>
          <a:lstStyle/>
          <a:p>
            <a:r>
              <a:rPr lang="en-IN" dirty="0">
                <a:solidFill>
                  <a:schemeClr val="dk1"/>
                </a:solidFill>
              </a:rPr>
              <a:t>₹799.00</a:t>
            </a:r>
            <a:endParaRPr lang="en-IN" dirty="0"/>
          </a:p>
        </p:txBody>
      </p:sp>
      <p:sp>
        <p:nvSpPr>
          <p:cNvPr id="11" name="Rectangle 10"/>
          <p:cNvSpPr/>
          <p:nvPr/>
        </p:nvSpPr>
        <p:spPr>
          <a:xfrm>
            <a:off x="546789" y="6278416"/>
            <a:ext cx="9265952" cy="369332"/>
          </a:xfrm>
          <a:prstGeom prst="rect">
            <a:avLst/>
          </a:prstGeom>
        </p:spPr>
        <p:txBody>
          <a:bodyPr wrap="square">
            <a:spAutoFit/>
          </a:bodyPr>
          <a:lstStyle/>
          <a:p>
            <a:r>
              <a:rPr lang="en-IN" dirty="0">
                <a:hlinkClick r:id="rId3"/>
              </a:rPr>
              <a:t>https://www.amazon.in/dp/B083LC9YTQ?ref_=cm_sw_r_cp_ud_dp_YJNJ0J2FVK1HPQ47N61X</a:t>
            </a:r>
            <a:r>
              <a:rPr lang="en-IN" dirty="0"/>
              <a:t> </a:t>
            </a:r>
          </a:p>
        </p:txBody>
      </p:sp>
      <p:pic>
        <p:nvPicPr>
          <p:cNvPr id="13" name="Picture 12"/>
          <p:cNvPicPr>
            <a:picLocks noChangeAspect="1"/>
          </p:cNvPicPr>
          <p:nvPr/>
        </p:nvPicPr>
        <p:blipFill>
          <a:blip r:embed="rId4"/>
          <a:stretch>
            <a:fillRect/>
          </a:stretch>
        </p:blipFill>
        <p:spPr>
          <a:xfrm>
            <a:off x="2424994" y="1033297"/>
            <a:ext cx="2638325" cy="2622712"/>
          </a:xfrm>
          <a:prstGeom prst="rect">
            <a:avLst/>
          </a:prstGeom>
        </p:spPr>
      </p:pic>
      <p:sp>
        <p:nvSpPr>
          <p:cNvPr id="14" name="TextBox 13"/>
          <p:cNvSpPr txBox="1"/>
          <p:nvPr/>
        </p:nvSpPr>
        <p:spPr>
          <a:xfrm>
            <a:off x="313898" y="3879483"/>
            <a:ext cx="11491414" cy="1477328"/>
          </a:xfrm>
          <a:prstGeom prst="rect">
            <a:avLst/>
          </a:prstGeom>
          <a:noFill/>
        </p:spPr>
        <p:txBody>
          <a:bodyPr wrap="square" rtlCol="0">
            <a:spAutoFit/>
          </a:bodyPr>
          <a:lstStyle/>
          <a:p>
            <a:r>
              <a:rPr lang="en-IN" dirty="0" smtClean="0"/>
              <a:t>Here either we can use the Bluetooth App provided by them to get OBD Data</a:t>
            </a:r>
          </a:p>
          <a:p>
            <a:r>
              <a:rPr lang="en-IN" dirty="0" smtClean="0"/>
              <a:t>Or </a:t>
            </a:r>
          </a:p>
          <a:p>
            <a:r>
              <a:rPr lang="en-IN" dirty="0" smtClean="0"/>
              <a:t>We can remove the Bluetooth module from scanner and use the UART pins to get data. This task has been implemented in the link given below:</a:t>
            </a:r>
          </a:p>
          <a:p>
            <a:r>
              <a:rPr lang="en-IN" dirty="0">
                <a:hlinkClick r:id="rId5"/>
              </a:rPr>
              <a:t>https://</a:t>
            </a:r>
            <a:r>
              <a:rPr lang="en-IN" dirty="0" smtClean="0">
                <a:hlinkClick r:id="rId5"/>
              </a:rPr>
              <a:t>www.youtube.com/watch?v=EG94t0rqag4</a:t>
            </a:r>
            <a:r>
              <a:rPr lang="en-IN" dirty="0" smtClean="0"/>
              <a:t> </a:t>
            </a:r>
            <a:endParaRPr lang="en-IN" dirty="0"/>
          </a:p>
        </p:txBody>
      </p:sp>
    </p:spTree>
    <p:extLst>
      <p:ext uri="{BB962C8B-B14F-4D97-AF65-F5344CB8AC3E}">
        <p14:creationId xmlns:p14="http://schemas.microsoft.com/office/powerpoint/2010/main" val="4675749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4369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30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110" y="1835951"/>
            <a:ext cx="10426344" cy="4844534"/>
          </a:xfrm>
        </p:spPr>
        <p:txBody>
          <a:bodyPr>
            <a:normAutofit fontScale="85000" lnSpcReduction="20000"/>
          </a:bodyPr>
          <a:lstStyle/>
          <a:p>
            <a:pPr algn="just">
              <a:buFont typeface="Arial" panose="020B0604020202020204" pitchFamily="34" charset="0"/>
              <a:buChar char="•"/>
            </a:pPr>
            <a:r>
              <a:rPr lang="en-US" dirty="0"/>
              <a:t>There are various technologies available for Asset tracking such as WIFI, UWB, BLE etc. But we have selected BLE for our project because of its ultra-low power consumption (0.01 – 0.5 Watts) and availability of this technology in android phones.</a:t>
            </a:r>
            <a:endParaRPr lang="en-IN" dirty="0"/>
          </a:p>
          <a:p>
            <a:pPr algn="just">
              <a:buFont typeface="Arial" panose="020B0604020202020204" pitchFamily="34" charset="0"/>
              <a:buChar char="•"/>
            </a:pPr>
            <a:r>
              <a:rPr lang="en-IN" dirty="0"/>
              <a:t> There are several </a:t>
            </a:r>
            <a:r>
              <a:rPr lang="en-IN" dirty="0" err="1"/>
              <a:t>hardwares</a:t>
            </a:r>
            <a:r>
              <a:rPr lang="en-IN" dirty="0"/>
              <a:t> available such as HM-10, HM-19, ESP32 which support Bluetooth low energy and can work as BLE Beacons. Out of these ESP32 is chosen as it is lesser power consuming:  </a:t>
            </a:r>
            <a:r>
              <a:rPr lang="en-US" dirty="0"/>
              <a:t>3V</a:t>
            </a:r>
            <a:r>
              <a:rPr lang="en-IN" dirty="0"/>
              <a:t>, </a:t>
            </a:r>
            <a:r>
              <a:rPr lang="en-US" dirty="0"/>
              <a:t>3 – 20 mA</a:t>
            </a:r>
            <a:r>
              <a:rPr lang="en-IN" dirty="0"/>
              <a:t>, </a:t>
            </a:r>
            <a:r>
              <a:rPr lang="en-US" dirty="0"/>
              <a:t>Active(Tx): 120mA</a:t>
            </a:r>
            <a:r>
              <a:rPr lang="en-IN" dirty="0"/>
              <a:t>, </a:t>
            </a:r>
            <a:r>
              <a:rPr lang="en-US" dirty="0"/>
              <a:t>Sleep: 10-150uA , and also it has a microcontroller in it which is helpful for connecting alarm. Also, it has a WIFI module which will be useful for communication with Cloud.</a:t>
            </a:r>
          </a:p>
          <a:p>
            <a:pPr algn="just">
              <a:buFont typeface="Arial" panose="020B0604020202020204" pitchFamily="34" charset="0"/>
              <a:buChar char="•"/>
            </a:pPr>
            <a:r>
              <a:rPr lang="en-US" dirty="0"/>
              <a:t> We have chosen MIT APP INVENTOR Platform for android app development as it is easy to use because of its GUI interface.</a:t>
            </a:r>
          </a:p>
          <a:p>
            <a:pPr algn="just">
              <a:buFont typeface="Arial" panose="020B0604020202020204" pitchFamily="34" charset="0"/>
              <a:buChar char="•"/>
            </a:pPr>
            <a:r>
              <a:rPr lang="en-US" dirty="0"/>
              <a:t> We have selected MongoDB as a database Platform because it is an open source platform and it is NoSQL based Platform. NoSQL databases provide a variety of benefits including flexible data models, horizontal scaling, lightning-fast queries, and ease of use for developers.</a:t>
            </a:r>
          </a:p>
          <a:p>
            <a:pPr algn="just">
              <a:buFont typeface="Arial" panose="020B0604020202020204" pitchFamily="34" charset="0"/>
              <a:buChar char="•"/>
            </a:pPr>
            <a:endParaRPr lang="en-US" dirty="0"/>
          </a:p>
          <a:p>
            <a:endParaRPr lang="en-US" dirty="0"/>
          </a:p>
          <a:p>
            <a:endParaRPr lang="en-US" dirty="0"/>
          </a:p>
          <a:p>
            <a:endParaRPr lang="en-IN" dirty="0"/>
          </a:p>
        </p:txBody>
      </p:sp>
      <p:sp>
        <p:nvSpPr>
          <p:cNvPr id="2" name="TextBox 1">
            <a:extLst>
              <a:ext uri="{FF2B5EF4-FFF2-40B4-BE49-F238E27FC236}">
                <a16:creationId xmlns="" xmlns:a16="http://schemas.microsoft.com/office/drawing/2014/main" id="{407C7CF2-A489-435C-ACB9-DCEFF75DD7FF}"/>
              </a:ext>
            </a:extLst>
          </p:cNvPr>
          <p:cNvSpPr txBox="1"/>
          <p:nvPr/>
        </p:nvSpPr>
        <p:spPr>
          <a:xfrm>
            <a:off x="811110" y="1004045"/>
            <a:ext cx="3998259" cy="523220"/>
          </a:xfrm>
          <a:prstGeom prst="rect">
            <a:avLst/>
          </a:prstGeom>
          <a:noFill/>
        </p:spPr>
        <p:txBody>
          <a:bodyPr wrap="square" rtlCol="0">
            <a:spAutoFit/>
          </a:bodyPr>
          <a:lstStyle/>
          <a:p>
            <a:r>
              <a:rPr lang="en-IN" sz="2800" b="1" dirty="0"/>
              <a:t>IMPORTANT POINTS</a:t>
            </a:r>
          </a:p>
        </p:txBody>
      </p:sp>
    </p:spTree>
    <p:extLst>
      <p:ext uri="{BB962C8B-B14F-4D97-AF65-F5344CB8AC3E}">
        <p14:creationId xmlns:p14="http://schemas.microsoft.com/office/powerpoint/2010/main" val="75978207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4880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2128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9809" y="501264"/>
            <a:ext cx="9471546" cy="6183593"/>
          </a:xfrm>
          <a:prstGeom prst="rect">
            <a:avLst/>
          </a:prstGeom>
        </p:spPr>
      </p:pic>
    </p:spTree>
    <p:extLst>
      <p:ext uri="{BB962C8B-B14F-4D97-AF65-F5344CB8AC3E}">
        <p14:creationId xmlns:p14="http://schemas.microsoft.com/office/powerpoint/2010/main" val="418589434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900" y="2407777"/>
            <a:ext cx="11232106" cy="3693319"/>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3A3A3A"/>
                </a:solidFill>
                <a:latin typeface="open sans"/>
              </a:rPr>
              <a:t>GSM </a:t>
            </a:r>
            <a:r>
              <a:rPr lang="en-US" dirty="0" err="1">
                <a:solidFill>
                  <a:srgbClr val="3A3A3A"/>
                </a:solidFill>
                <a:latin typeface="open sans"/>
              </a:rPr>
              <a:t>Tx</a:t>
            </a:r>
            <a:r>
              <a:rPr lang="en-US" dirty="0">
                <a:solidFill>
                  <a:srgbClr val="3A3A3A"/>
                </a:solidFill>
                <a:latin typeface="open sans"/>
              </a:rPr>
              <a:t> –&gt; </a:t>
            </a:r>
            <a:r>
              <a:rPr lang="en-US" dirty="0" err="1">
                <a:solidFill>
                  <a:srgbClr val="3A3A3A"/>
                </a:solidFill>
                <a:latin typeface="open sans"/>
              </a:rPr>
              <a:t>Arduino</a:t>
            </a:r>
            <a:r>
              <a:rPr lang="en-US" dirty="0">
                <a:solidFill>
                  <a:srgbClr val="3A3A3A"/>
                </a:solidFill>
                <a:latin typeface="open sans"/>
              </a:rPr>
              <a:t> Rx and GSM Rx –&gt; </a:t>
            </a:r>
            <a:r>
              <a:rPr lang="en-US" dirty="0" err="1">
                <a:solidFill>
                  <a:srgbClr val="3A3A3A"/>
                </a:solidFill>
                <a:latin typeface="open sans"/>
              </a:rPr>
              <a:t>Arduino</a:t>
            </a:r>
            <a:r>
              <a:rPr lang="en-US" dirty="0">
                <a:solidFill>
                  <a:srgbClr val="3A3A3A"/>
                </a:solidFill>
                <a:latin typeface="open sans"/>
              </a:rPr>
              <a:t> </a:t>
            </a:r>
            <a:r>
              <a:rPr lang="en-US" dirty="0" err="1">
                <a:solidFill>
                  <a:srgbClr val="3A3A3A"/>
                </a:solidFill>
                <a:latin typeface="open sans"/>
              </a:rPr>
              <a:t>Tx</a:t>
            </a:r>
            <a:r>
              <a:rPr lang="en-US" dirty="0">
                <a:solidFill>
                  <a:srgbClr val="3A3A3A"/>
                </a:solidFill>
                <a:latin typeface="open sans"/>
              </a:rPr>
              <a:t>. Now connect the ground pin of </a:t>
            </a:r>
            <a:r>
              <a:rPr lang="en-US" dirty="0" err="1">
                <a:solidFill>
                  <a:srgbClr val="3A3A3A"/>
                </a:solidFill>
                <a:latin typeface="open sans"/>
              </a:rPr>
              <a:t>Arduino</a:t>
            </a:r>
            <a:r>
              <a:rPr lang="en-US" dirty="0">
                <a:solidFill>
                  <a:srgbClr val="3A3A3A"/>
                </a:solidFill>
                <a:latin typeface="open sans"/>
              </a:rPr>
              <a:t> to ground pin of </a:t>
            </a:r>
            <a:r>
              <a:rPr lang="en-US" dirty="0" err="1">
                <a:solidFill>
                  <a:srgbClr val="3A3A3A"/>
                </a:solidFill>
                <a:latin typeface="open sans"/>
              </a:rPr>
              <a:t>gsm</a:t>
            </a:r>
            <a:r>
              <a:rPr lang="en-US" dirty="0">
                <a:solidFill>
                  <a:srgbClr val="3A3A3A"/>
                </a:solidFill>
                <a:latin typeface="open sans"/>
              </a:rPr>
              <a:t> </a:t>
            </a:r>
            <a:r>
              <a:rPr lang="en-US" dirty="0" smtClean="0">
                <a:solidFill>
                  <a:srgbClr val="3A3A3A"/>
                </a:solidFill>
                <a:latin typeface="open sans"/>
              </a:rPr>
              <a:t>module</a:t>
            </a:r>
          </a:p>
          <a:p>
            <a:pPr algn="just"/>
            <a:endParaRPr lang="en-US" dirty="0" smtClean="0">
              <a:solidFill>
                <a:srgbClr val="3A3A3A"/>
              </a:solidFill>
              <a:latin typeface="open sans"/>
            </a:endParaRPr>
          </a:p>
          <a:p>
            <a:pPr marL="285750" indent="-285750" algn="just">
              <a:buFont typeface="Arial" panose="020B0604020202020204" pitchFamily="34" charset="0"/>
              <a:buChar char="•"/>
            </a:pPr>
            <a:r>
              <a:rPr lang="en-US" dirty="0"/>
              <a:t>Note:- The problem with this connection is that, while programming </a:t>
            </a:r>
            <a:r>
              <a:rPr lang="en-US" dirty="0" err="1"/>
              <a:t>Arduino</a:t>
            </a:r>
            <a:r>
              <a:rPr lang="en-US" dirty="0"/>
              <a:t> uses serial ports to load program from the </a:t>
            </a:r>
            <a:r>
              <a:rPr lang="en-US" dirty="0" err="1"/>
              <a:t>Arduino</a:t>
            </a:r>
            <a:r>
              <a:rPr lang="en-US" dirty="0"/>
              <a:t> IDE. If these pins are used in wiring, the program will not be loaded successfully to </a:t>
            </a:r>
            <a:r>
              <a:rPr lang="en-US" dirty="0" err="1"/>
              <a:t>Arduino</a:t>
            </a:r>
            <a:r>
              <a:rPr lang="en-US" dirty="0"/>
              <a:t>. So you have to disconnect wiring in Rx and </a:t>
            </a:r>
            <a:r>
              <a:rPr lang="en-US" dirty="0" err="1"/>
              <a:t>Tx</a:t>
            </a:r>
            <a:r>
              <a:rPr lang="en-US" dirty="0"/>
              <a:t> each time you burn the program to </a:t>
            </a:r>
            <a:r>
              <a:rPr lang="en-US" dirty="0" err="1"/>
              <a:t>Arduino</a:t>
            </a:r>
            <a:r>
              <a:rPr lang="en-US" dirty="0"/>
              <a:t>. Once the program is loaded successfully, you can reconnect these pins and have the system working</a:t>
            </a:r>
            <a:r>
              <a:rPr lang="en-US" dirty="0" smtClean="0"/>
              <a:t>!</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a:t>To avoid this difficulty, I am using an alternate method in which two digital pins of </a:t>
            </a:r>
            <a:r>
              <a:rPr lang="en-US" dirty="0" err="1"/>
              <a:t>Arduino</a:t>
            </a:r>
            <a:r>
              <a:rPr lang="en-US" dirty="0"/>
              <a:t> are used for serial communication. We need to select two PWM enabled pins of </a:t>
            </a:r>
            <a:r>
              <a:rPr lang="en-US" dirty="0" err="1"/>
              <a:t>Arduino</a:t>
            </a:r>
            <a:r>
              <a:rPr lang="en-US" dirty="0"/>
              <a:t> for this method. So I choose pins 9 and 10 (which are PWM enabled pins). This method is made possible with the </a:t>
            </a:r>
            <a:r>
              <a:rPr lang="en-US" dirty="0" err="1"/>
              <a:t>SoftwareSerial</a:t>
            </a:r>
            <a:r>
              <a:rPr lang="en-US" dirty="0"/>
              <a:t> Library of </a:t>
            </a:r>
            <a:r>
              <a:rPr lang="en-US" dirty="0" err="1"/>
              <a:t>Arduino</a:t>
            </a:r>
            <a:r>
              <a:rPr lang="en-US" dirty="0"/>
              <a:t>. Software Serial is a library of </a:t>
            </a:r>
            <a:r>
              <a:rPr lang="en-US" dirty="0" err="1"/>
              <a:t>Arduino</a:t>
            </a:r>
            <a:r>
              <a:rPr lang="en-US" dirty="0"/>
              <a:t> which enables serial data communication through other digital pins of </a:t>
            </a:r>
            <a:r>
              <a:rPr lang="en-US" dirty="0" err="1"/>
              <a:t>Arduino</a:t>
            </a:r>
            <a:r>
              <a:rPr lang="en-US" dirty="0"/>
              <a:t>. The library replicates hardware functions and handles the task of serial communication.</a:t>
            </a:r>
            <a:endParaRPr lang="en-IN" dirty="0"/>
          </a:p>
        </p:txBody>
      </p:sp>
      <p:sp>
        <p:nvSpPr>
          <p:cNvPr id="3" name="Rectangle 2"/>
          <p:cNvSpPr/>
          <p:nvPr/>
        </p:nvSpPr>
        <p:spPr>
          <a:xfrm>
            <a:off x="645993" y="458169"/>
            <a:ext cx="9562531" cy="369332"/>
          </a:xfrm>
          <a:prstGeom prst="rect">
            <a:avLst/>
          </a:prstGeom>
        </p:spPr>
        <p:txBody>
          <a:bodyPr wrap="square">
            <a:spAutoFit/>
          </a:bodyPr>
          <a:lstStyle/>
          <a:p>
            <a:r>
              <a:rPr lang="en-IN" dirty="0">
                <a:hlinkClick r:id="rId2"/>
              </a:rPr>
              <a:t>https://microcontrollerslab.com/gsm-module-interfacing-arduino-send-receive-sms</a:t>
            </a:r>
            <a:r>
              <a:rPr lang="en-IN" dirty="0" smtClean="0">
                <a:hlinkClick r:id="rId2"/>
              </a:rPr>
              <a:t>/</a:t>
            </a:r>
            <a:r>
              <a:rPr lang="en-IN" dirty="0" smtClean="0"/>
              <a:t> </a:t>
            </a:r>
            <a:endParaRPr lang="en-IN" dirty="0"/>
          </a:p>
        </p:txBody>
      </p:sp>
    </p:spTree>
    <p:extLst>
      <p:ext uri="{BB962C8B-B14F-4D97-AF65-F5344CB8AC3E}">
        <p14:creationId xmlns:p14="http://schemas.microsoft.com/office/powerpoint/2010/main" val="3771603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364" y="450376"/>
            <a:ext cx="9758149" cy="954107"/>
          </a:xfrm>
          <a:prstGeom prst="rect">
            <a:avLst/>
          </a:prstGeom>
          <a:noFill/>
        </p:spPr>
        <p:txBody>
          <a:bodyPr wrap="square" rtlCol="0">
            <a:spAutoFit/>
          </a:bodyPr>
          <a:lstStyle/>
          <a:p>
            <a:r>
              <a:rPr lang="en-US" sz="2800" dirty="0">
                <a:solidFill>
                  <a:srgbClr val="FF0000"/>
                </a:solidFill>
              </a:rPr>
              <a:t>Once you open a serial monitor, make sure that ‘Both NL &amp; CR’ option is selected!</a:t>
            </a:r>
            <a:endParaRPr lang="en-IN" sz="2800" dirty="0">
              <a:solidFill>
                <a:srgbClr val="FF0000"/>
              </a:solidFill>
            </a:endParaRPr>
          </a:p>
        </p:txBody>
      </p:sp>
      <p:pic>
        <p:nvPicPr>
          <p:cNvPr id="3" name="Picture 2"/>
          <p:cNvPicPr>
            <a:picLocks noChangeAspect="1"/>
          </p:cNvPicPr>
          <p:nvPr/>
        </p:nvPicPr>
        <p:blipFill>
          <a:blip r:embed="rId2"/>
          <a:stretch>
            <a:fillRect/>
          </a:stretch>
        </p:blipFill>
        <p:spPr>
          <a:xfrm>
            <a:off x="972650" y="1934217"/>
            <a:ext cx="8498897" cy="4115881"/>
          </a:xfrm>
          <a:prstGeom prst="rect">
            <a:avLst/>
          </a:prstGeom>
        </p:spPr>
      </p:pic>
      <p:cxnSp>
        <p:nvCxnSpPr>
          <p:cNvPr id="5" name="Straight Arrow Connector 4"/>
          <p:cNvCxnSpPr/>
          <p:nvPr/>
        </p:nvCxnSpPr>
        <p:spPr>
          <a:xfrm flipV="1">
            <a:off x="6933063" y="5945056"/>
            <a:ext cx="0" cy="7559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8364" y="1241965"/>
            <a:ext cx="10304059" cy="400110"/>
          </a:xfrm>
          <a:prstGeom prst="rect">
            <a:avLst/>
          </a:prstGeom>
          <a:noFill/>
        </p:spPr>
        <p:txBody>
          <a:bodyPr wrap="square" rtlCol="0">
            <a:spAutoFit/>
          </a:bodyPr>
          <a:lstStyle/>
          <a:p>
            <a:r>
              <a:rPr lang="en-US" sz="2000" dirty="0" smtClean="0"/>
              <a:t>Also the </a:t>
            </a:r>
            <a:r>
              <a:rPr lang="en-US" sz="2000" dirty="0" err="1" smtClean="0"/>
              <a:t>sim</a:t>
            </a:r>
            <a:r>
              <a:rPr lang="en-US" sz="2000" dirty="0" smtClean="0"/>
              <a:t> card we are using must </a:t>
            </a:r>
            <a:r>
              <a:rPr lang="en-US" sz="2000" dirty="0" smtClean="0">
                <a:solidFill>
                  <a:srgbClr val="FF0000"/>
                </a:solidFill>
              </a:rPr>
              <a:t>support 2G </a:t>
            </a:r>
            <a:r>
              <a:rPr lang="en-US" sz="2000" dirty="0" smtClean="0"/>
              <a:t>Network, so that the module works.</a:t>
            </a:r>
            <a:endParaRPr lang="en-IN" sz="2000" dirty="0"/>
          </a:p>
        </p:txBody>
      </p:sp>
    </p:spTree>
    <p:extLst>
      <p:ext uri="{BB962C8B-B14F-4D97-AF65-F5344CB8AC3E}">
        <p14:creationId xmlns:p14="http://schemas.microsoft.com/office/powerpoint/2010/main" val="3422316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1779" y="1144097"/>
            <a:ext cx="7569958" cy="1477328"/>
          </a:xfrm>
          <a:prstGeom prst="rect">
            <a:avLst/>
          </a:prstGeom>
        </p:spPr>
        <p:txBody>
          <a:bodyPr wrap="square">
            <a:spAutoFit/>
          </a:bodyPr>
          <a:lstStyle/>
          <a:p>
            <a:r>
              <a:rPr lang="en-IN" dirty="0"/>
              <a:t>/*</a:t>
            </a:r>
          </a:p>
          <a:p>
            <a:r>
              <a:rPr lang="en-IN" dirty="0"/>
              <a:t>Please Read GSM Module </a:t>
            </a:r>
            <a:r>
              <a:rPr lang="en-IN" dirty="0" err="1"/>
              <a:t>Sheild</a:t>
            </a:r>
            <a:r>
              <a:rPr lang="en-IN" dirty="0"/>
              <a:t> must read pdf before using </a:t>
            </a:r>
            <a:r>
              <a:rPr lang="en-IN" dirty="0" smtClean="0"/>
              <a:t>the </a:t>
            </a:r>
            <a:r>
              <a:rPr lang="en-IN" dirty="0"/>
              <a:t>code</a:t>
            </a:r>
          </a:p>
          <a:p>
            <a:r>
              <a:rPr lang="en-IN" dirty="0"/>
              <a:t>OR</a:t>
            </a:r>
          </a:p>
          <a:p>
            <a:r>
              <a:rPr lang="en-IN" dirty="0"/>
              <a:t>visit https://lastminuteengineers.com/sim900-gsm-shield-arduino-tutorial/</a:t>
            </a:r>
          </a:p>
          <a:p>
            <a:r>
              <a:rPr lang="en-IN" dirty="0"/>
              <a:t>*/</a:t>
            </a:r>
          </a:p>
        </p:txBody>
      </p:sp>
    </p:spTree>
    <p:extLst>
      <p:ext uri="{BB962C8B-B14F-4D97-AF65-F5344CB8AC3E}">
        <p14:creationId xmlns:p14="http://schemas.microsoft.com/office/powerpoint/2010/main" val="6407528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A2CC09-4504-44A7-958A-3B7A318469C4}"/>
              </a:ext>
            </a:extLst>
          </p:cNvPr>
          <p:cNvSpPr>
            <a:spLocks noGrp="1"/>
          </p:cNvSpPr>
          <p:nvPr>
            <p:ph type="title"/>
          </p:nvPr>
        </p:nvSpPr>
        <p:spPr>
          <a:xfrm>
            <a:off x="878541" y="92157"/>
            <a:ext cx="5549153" cy="858102"/>
          </a:xfrm>
        </p:spPr>
        <p:txBody>
          <a:bodyPr/>
          <a:lstStyle/>
          <a:p>
            <a:r>
              <a:rPr lang="en-IN" dirty="0"/>
              <a:t>TIME PLAN SUMMARY</a:t>
            </a:r>
          </a:p>
        </p:txBody>
      </p:sp>
      <p:sp>
        <p:nvSpPr>
          <p:cNvPr id="3" name="Content Placeholder 2">
            <a:extLst>
              <a:ext uri="{FF2B5EF4-FFF2-40B4-BE49-F238E27FC236}">
                <a16:creationId xmlns="" xmlns:a16="http://schemas.microsoft.com/office/drawing/2014/main" id="{7896C87B-9174-4D19-9D9E-D39E9EE45669}"/>
              </a:ext>
            </a:extLst>
          </p:cNvPr>
          <p:cNvSpPr>
            <a:spLocks noGrp="1"/>
          </p:cNvSpPr>
          <p:nvPr>
            <p:ph idx="1"/>
          </p:nvPr>
        </p:nvSpPr>
        <p:spPr>
          <a:xfrm>
            <a:off x="815787" y="851647"/>
            <a:ext cx="10927977" cy="5692588"/>
          </a:xfrm>
        </p:spPr>
        <p:txBody>
          <a:bodyPr>
            <a:normAutofit/>
          </a:bodyPr>
          <a:lstStyle/>
          <a:p>
            <a:pPr>
              <a:buFont typeface="Wingdings" panose="05000000000000000000" pitchFamily="2" charset="2"/>
              <a:buChar char="Ø"/>
            </a:pPr>
            <a:r>
              <a:rPr lang="en-IN" sz="2400" dirty="0"/>
              <a:t>Jan – Sept  :  </a:t>
            </a:r>
          </a:p>
          <a:p>
            <a:pPr lvl="8">
              <a:buFont typeface="Wingdings" panose="05000000000000000000" pitchFamily="2" charset="2"/>
              <a:buChar char="Ø"/>
            </a:pPr>
            <a:r>
              <a:rPr lang="en-IN" sz="1600" dirty="0"/>
              <a:t>Pre-study Phase and Study Phase task completion.</a:t>
            </a:r>
          </a:p>
          <a:p>
            <a:pPr lvl="8">
              <a:buFont typeface="Wingdings" panose="05000000000000000000" pitchFamily="2" charset="2"/>
              <a:buChar char="Ø"/>
            </a:pPr>
            <a:r>
              <a:rPr lang="en-IN" sz="1600" dirty="0"/>
              <a:t>Final selection of technology and components to be used for our Project.</a:t>
            </a:r>
          </a:p>
          <a:p>
            <a:pPr lvl="8">
              <a:buFont typeface="Wingdings" panose="05000000000000000000" pitchFamily="2" charset="2"/>
              <a:buChar char="Ø"/>
            </a:pPr>
            <a:r>
              <a:rPr lang="en-IN" sz="1600" dirty="0"/>
              <a:t>Experiments were performed with a similar product SEEK-IT from Panasonic to check the functionality and get a basic understanding of its working.</a:t>
            </a:r>
          </a:p>
          <a:p>
            <a:pPr>
              <a:buFont typeface="Wingdings" panose="05000000000000000000" pitchFamily="2" charset="2"/>
              <a:buChar char="Ø"/>
            </a:pPr>
            <a:r>
              <a:rPr lang="en-IN" sz="2400" dirty="0"/>
              <a:t>Oct – Nov   :</a:t>
            </a:r>
          </a:p>
          <a:p>
            <a:pPr lvl="8">
              <a:buFont typeface="Wingdings" panose="05000000000000000000" pitchFamily="2" charset="2"/>
              <a:buChar char="Ø"/>
            </a:pPr>
            <a:r>
              <a:rPr lang="en-IN" sz="1600" dirty="0"/>
              <a:t> Learning of Basics to handle tools like MIT APP INVENTOR, MongoDB, ESP32 BLE communication, necessary for our Project.</a:t>
            </a:r>
          </a:p>
          <a:p>
            <a:pPr lvl="8">
              <a:buFont typeface="Wingdings" panose="05000000000000000000" pitchFamily="2" charset="2"/>
              <a:buChar char="Ø"/>
            </a:pPr>
            <a:r>
              <a:rPr lang="en-IN" sz="1600" dirty="0"/>
              <a:t>Imaginary Scenario Planning which could lead to failure of our product.</a:t>
            </a:r>
          </a:p>
          <a:p>
            <a:pPr lvl="8">
              <a:buFont typeface="Wingdings" panose="05000000000000000000" pitchFamily="2" charset="2"/>
              <a:buChar char="Ø"/>
            </a:pPr>
            <a:endParaRPr lang="en-IN" sz="1600" dirty="0"/>
          </a:p>
          <a:p>
            <a:pPr>
              <a:buFont typeface="Wingdings" panose="05000000000000000000" pitchFamily="2" charset="2"/>
              <a:buChar char="Ø"/>
            </a:pPr>
            <a:r>
              <a:rPr lang="en-IN" sz="2400" dirty="0"/>
              <a:t>Dec – Jan   :</a:t>
            </a:r>
          </a:p>
          <a:p>
            <a:pPr lvl="7">
              <a:buFont typeface="Wingdings" panose="05000000000000000000" pitchFamily="2" charset="2"/>
              <a:buChar char="Ø"/>
            </a:pPr>
            <a:r>
              <a:rPr lang="en-IN" sz="1600" dirty="0"/>
              <a:t> Building a mini working model of our project with a single beacon and single gateway.</a:t>
            </a:r>
          </a:p>
          <a:p>
            <a:pPr lvl="7">
              <a:buFont typeface="Wingdings" panose="05000000000000000000" pitchFamily="2" charset="2"/>
              <a:buChar char="Ø"/>
            </a:pPr>
            <a:r>
              <a:rPr lang="en-IN" sz="1600" dirty="0"/>
              <a:t>Performing Real-time experiments with that mini model in bus.</a:t>
            </a:r>
          </a:p>
          <a:p>
            <a:pPr>
              <a:buFont typeface="Wingdings" panose="05000000000000000000" pitchFamily="2" charset="2"/>
              <a:buChar char="Ø"/>
            </a:pPr>
            <a:r>
              <a:rPr lang="en-IN" sz="2400" dirty="0"/>
              <a:t>Feb – Mar  :</a:t>
            </a:r>
          </a:p>
          <a:p>
            <a:pPr lvl="7">
              <a:buFont typeface="Wingdings" panose="05000000000000000000" pitchFamily="2" charset="2"/>
              <a:buChar char="Ø"/>
            </a:pPr>
            <a:r>
              <a:rPr lang="en-IN" sz="1600" dirty="0"/>
              <a:t> Building the final working product with multiple beacons and multiple gateways.</a:t>
            </a:r>
          </a:p>
          <a:p>
            <a:pPr lvl="7">
              <a:buFont typeface="Wingdings" panose="05000000000000000000" pitchFamily="2" charset="2"/>
              <a:buChar char="Ø"/>
            </a:pPr>
            <a:r>
              <a:rPr lang="en-IN" sz="1600" dirty="0"/>
              <a:t>Testing and modification of the final working model.</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24752619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99DD74-7C47-4A6D-9094-F06A0FF8F822}"/>
              </a:ext>
            </a:extLst>
          </p:cNvPr>
          <p:cNvSpPr>
            <a:spLocks noGrp="1"/>
          </p:cNvSpPr>
          <p:nvPr>
            <p:ph idx="1"/>
          </p:nvPr>
        </p:nvSpPr>
        <p:spPr>
          <a:xfrm>
            <a:off x="927279" y="831701"/>
            <a:ext cx="6838682" cy="610733"/>
          </a:xfrm>
        </p:spPr>
        <p:txBody>
          <a:bodyPr>
            <a:normAutofit lnSpcReduction="10000"/>
          </a:bodyPr>
          <a:lstStyle/>
          <a:p>
            <a:pPr marL="0" indent="0">
              <a:buNone/>
            </a:pPr>
            <a:r>
              <a:rPr lang="en-US" sz="4000" b="1" dirty="0"/>
              <a:t>Detailed Time Plan of Project</a:t>
            </a:r>
          </a:p>
          <a:p>
            <a:pPr marL="0" indent="0">
              <a:buNone/>
            </a:pPr>
            <a:endParaRPr lang="en-IN" sz="3200" b="1" dirty="0"/>
          </a:p>
        </p:txBody>
      </p:sp>
      <p:sp>
        <p:nvSpPr>
          <p:cNvPr id="2" name="TextBox 1"/>
          <p:cNvSpPr txBox="1"/>
          <p:nvPr/>
        </p:nvSpPr>
        <p:spPr>
          <a:xfrm>
            <a:off x="927279" y="1209351"/>
            <a:ext cx="11101589" cy="5816977"/>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dirty="0"/>
              <a:t> 13</a:t>
            </a:r>
            <a:r>
              <a:rPr lang="en-IN" baseline="30000" dirty="0"/>
              <a:t>th</a:t>
            </a:r>
            <a:r>
              <a:rPr lang="en-IN" dirty="0"/>
              <a:t> Jan – 7</a:t>
            </a:r>
            <a:r>
              <a:rPr lang="en-IN" baseline="30000" dirty="0"/>
              <a:t>th</a:t>
            </a:r>
            <a:r>
              <a:rPr lang="en-IN" dirty="0"/>
              <a:t>  May : </a:t>
            </a:r>
            <a:endParaRPr lang="en-US" sz="1600" dirty="0"/>
          </a:p>
          <a:p>
            <a:pPr marL="2571750" lvl="5" indent="-285750" algn="just">
              <a:buFont typeface="Courier New" panose="02070309020205020404" pitchFamily="49" charset="0"/>
              <a:buChar char="o"/>
            </a:pPr>
            <a:r>
              <a:rPr lang="en-IN" sz="1600" b="0" i="0" u="none" strike="noStrike" baseline="0" dirty="0">
                <a:latin typeface="CIDFont+F1"/>
              </a:rPr>
              <a:t>Product Survey of currently available products was done and </a:t>
            </a:r>
            <a:r>
              <a:rPr lang="en-US" sz="1600" b="0" i="0" u="none" strike="noStrike" baseline="0" dirty="0">
                <a:latin typeface="CIDFont+F1"/>
              </a:rPr>
              <a:t>similar products was studied for </a:t>
            </a:r>
            <a:r>
              <a:rPr lang="en-IN" sz="1600" b="0" i="0" u="none" strike="noStrike" baseline="0" dirty="0">
                <a:latin typeface="CIDFont+F1"/>
              </a:rPr>
              <a:t>features offered by them.</a:t>
            </a:r>
          </a:p>
          <a:p>
            <a:pPr marL="2571750" lvl="5" indent="-285750" algn="just">
              <a:buFont typeface="Courier New" panose="02070309020205020404" pitchFamily="49" charset="0"/>
              <a:buChar char="o"/>
            </a:pPr>
            <a:r>
              <a:rPr lang="en-IN" sz="1600" b="0" i="0" u="none" strike="noStrike" baseline="0" dirty="0">
                <a:latin typeface="CIDFont+F1"/>
              </a:rPr>
              <a:t>Prepared a product comparison table related to the product survey.</a:t>
            </a:r>
          </a:p>
          <a:p>
            <a:pPr marL="2571750" lvl="5" indent="-285750" algn="just">
              <a:buFont typeface="Courier New" panose="02070309020205020404" pitchFamily="49" charset="0"/>
              <a:buChar char="o"/>
            </a:pPr>
            <a:r>
              <a:rPr lang="en-IN" sz="1600" dirty="0">
                <a:latin typeface="CIDFont+F1"/>
              </a:rPr>
              <a:t>Performed market survey and prepared the questionnaire and framed question according to our product.</a:t>
            </a:r>
          </a:p>
          <a:p>
            <a:pPr marL="2571750" lvl="5" indent="-285750" algn="just">
              <a:buFont typeface="Courier New" panose="02070309020205020404" pitchFamily="49" charset="0"/>
              <a:buChar char="o"/>
            </a:pPr>
            <a:r>
              <a:rPr lang="en-IN" sz="1600" b="0" i="0" u="none" strike="noStrike" baseline="0" dirty="0">
                <a:latin typeface="CIDFont+F1"/>
              </a:rPr>
              <a:t>Study the embedded system topics like </a:t>
            </a:r>
            <a:r>
              <a:rPr lang="en-IN" sz="1600" dirty="0">
                <a:latin typeface="CIDFont+F1"/>
              </a:rPr>
              <a:t>C</a:t>
            </a:r>
            <a:r>
              <a:rPr lang="en-IN" sz="1600" b="0" i="0" u="none" strike="noStrike" baseline="0" dirty="0">
                <a:latin typeface="CIDFont+F1"/>
              </a:rPr>
              <a:t>ortex M3/M4 pipeline, peripherals, simple interrupts</a:t>
            </a:r>
          </a:p>
          <a:p>
            <a:pPr marL="2571750" lvl="5" indent="-285750" algn="just">
              <a:buFont typeface="Courier New" panose="02070309020205020404" pitchFamily="49" charset="0"/>
              <a:buChar char="o"/>
            </a:pPr>
            <a:r>
              <a:rPr lang="en-IN" sz="1600" dirty="0">
                <a:latin typeface="CIDFont+F1"/>
              </a:rPr>
              <a:t>Prepared a wish specification, features sheets our components.</a:t>
            </a:r>
          </a:p>
          <a:p>
            <a:pPr marL="2571750" lvl="5" indent="-285750" algn="just">
              <a:buFont typeface="Courier New" panose="02070309020205020404" pitchFamily="49" charset="0"/>
              <a:buChar char="o"/>
            </a:pPr>
            <a:r>
              <a:rPr lang="en-IN" sz="1600" b="0" i="0" u="none" strike="noStrike" baseline="0" dirty="0">
                <a:latin typeface="CIDFont+F1"/>
              </a:rPr>
              <a:t>Prepared a Pre-Phase study report.</a:t>
            </a:r>
            <a:endParaRPr lang="en-IN" sz="1600" dirty="0"/>
          </a:p>
          <a:p>
            <a:pPr lvl="5" algn="just"/>
            <a:endParaRPr lang="en-IN" sz="1200" b="1" dirty="0"/>
          </a:p>
          <a:p>
            <a:pPr marL="285750" indent="-285750" algn="just">
              <a:buFont typeface="Arial" panose="020B0604020202020204" pitchFamily="34" charset="0"/>
              <a:buChar char="•"/>
            </a:pPr>
            <a:r>
              <a:rPr lang="en-IN" sz="1200" b="1" dirty="0"/>
              <a:t> </a:t>
            </a:r>
            <a:r>
              <a:rPr lang="en-IN" dirty="0"/>
              <a:t>15</a:t>
            </a:r>
            <a:r>
              <a:rPr lang="en-IN" baseline="30000" dirty="0"/>
              <a:t>th</a:t>
            </a:r>
            <a:r>
              <a:rPr lang="en-IN" dirty="0"/>
              <a:t>  May – 30</a:t>
            </a:r>
            <a:r>
              <a:rPr lang="en-IN" baseline="30000" dirty="0"/>
              <a:t>th</a:t>
            </a:r>
            <a:r>
              <a:rPr lang="en-IN" dirty="0"/>
              <a:t> Sept : </a:t>
            </a:r>
          </a:p>
          <a:p>
            <a:pPr marL="2571750" lvl="5" indent="-285750" algn="just">
              <a:buFont typeface="Courier New" panose="02070309020205020404" pitchFamily="49" charset="0"/>
              <a:buChar char="o"/>
            </a:pPr>
            <a:r>
              <a:rPr lang="en-IN" sz="1600" dirty="0"/>
              <a:t>Study the Project related papers.</a:t>
            </a:r>
          </a:p>
          <a:p>
            <a:pPr marL="2571750" lvl="5" indent="-285750" algn="just">
              <a:buFont typeface="Courier New" panose="02070309020205020404" pitchFamily="49" charset="0"/>
              <a:buChar char="o"/>
            </a:pPr>
            <a:r>
              <a:rPr lang="en-IN" sz="1600" dirty="0"/>
              <a:t>We searched the different types of methods(BLE, Wi-Fi, UWB) for our project and collected materials for all methods. </a:t>
            </a:r>
          </a:p>
          <a:p>
            <a:pPr marL="2571750" lvl="5" indent="-285750" algn="just">
              <a:buFont typeface="Courier New" panose="02070309020205020404" pitchFamily="49" charset="0"/>
              <a:buChar char="o"/>
            </a:pPr>
            <a:r>
              <a:rPr lang="en-IN" sz="1600" dirty="0"/>
              <a:t>We </a:t>
            </a:r>
            <a:r>
              <a:rPr lang="en-IN" sz="1600" dirty="0" smtClean="0"/>
              <a:t>have studied </a:t>
            </a:r>
            <a:r>
              <a:rPr lang="en-IN" sz="1600" dirty="0"/>
              <a:t>BLE(Bluetooth Low Energy), Wi-fi and UWB(Ultra Wide Band) based asset tracking methods.</a:t>
            </a:r>
          </a:p>
          <a:p>
            <a:pPr marL="2571750" lvl="5" indent="-285750" algn="just">
              <a:buFont typeface="Courier New" panose="02070309020205020404" pitchFamily="49" charset="0"/>
              <a:buChar char="o"/>
            </a:pPr>
            <a:r>
              <a:rPr lang="en-IN" sz="1600" dirty="0"/>
              <a:t>We have compared the BLE based asset tracking method over Wi-Fi and UWB methods.</a:t>
            </a:r>
          </a:p>
          <a:p>
            <a:pPr marL="2571750" lvl="5" indent="-285750" algn="just">
              <a:buFont typeface="Courier New" panose="02070309020205020404" pitchFamily="49" charset="0"/>
              <a:buChar char="o"/>
            </a:pPr>
            <a:r>
              <a:rPr lang="en-IN" sz="1600" dirty="0"/>
              <a:t>Prepared the Study Phase report.</a:t>
            </a:r>
          </a:p>
          <a:p>
            <a:pPr marL="2571750" lvl="5" indent="-285750" algn="just">
              <a:buFont typeface="Courier New" panose="02070309020205020404" pitchFamily="49" charset="0"/>
              <a:buChar char="o"/>
            </a:pPr>
            <a:r>
              <a:rPr lang="en-IN" sz="1600" dirty="0"/>
              <a:t>We have ordered the already available asset tracking product(Panasonic Seekit) in the market, perform an experiment with that device and analyse its working behaviour in open space and inside the metal box.</a:t>
            </a:r>
          </a:p>
          <a:p>
            <a:pPr lvl="5"/>
            <a:endParaRPr lang="en-IN" dirty="0"/>
          </a:p>
        </p:txBody>
      </p:sp>
    </p:spTree>
    <p:extLst>
      <p:ext uri="{BB962C8B-B14F-4D97-AF65-F5344CB8AC3E}">
        <p14:creationId xmlns:p14="http://schemas.microsoft.com/office/powerpoint/2010/main" val="13469704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99DD74-7C47-4A6D-9094-F06A0FF8F822}"/>
              </a:ext>
            </a:extLst>
          </p:cNvPr>
          <p:cNvSpPr>
            <a:spLocks noGrp="1"/>
          </p:cNvSpPr>
          <p:nvPr>
            <p:ph idx="1"/>
          </p:nvPr>
        </p:nvSpPr>
        <p:spPr>
          <a:xfrm>
            <a:off x="927279" y="831701"/>
            <a:ext cx="6838682" cy="610733"/>
          </a:xfrm>
        </p:spPr>
        <p:txBody>
          <a:bodyPr>
            <a:normAutofit lnSpcReduction="10000"/>
          </a:bodyPr>
          <a:lstStyle/>
          <a:p>
            <a:pPr marL="0" indent="0">
              <a:buNone/>
            </a:pPr>
            <a:r>
              <a:rPr lang="en-US" sz="4000" b="1" dirty="0"/>
              <a:t>Detailed Time Plan of Project</a:t>
            </a:r>
          </a:p>
          <a:p>
            <a:pPr marL="0" indent="0">
              <a:buNone/>
            </a:pPr>
            <a:endParaRPr lang="en-IN" sz="3200" b="1" dirty="0"/>
          </a:p>
        </p:txBody>
      </p:sp>
      <p:sp>
        <p:nvSpPr>
          <p:cNvPr id="2" name="TextBox 1"/>
          <p:cNvSpPr txBox="1"/>
          <p:nvPr/>
        </p:nvSpPr>
        <p:spPr>
          <a:xfrm>
            <a:off x="861243" y="1259734"/>
            <a:ext cx="11101589" cy="5355312"/>
          </a:xfrm>
          <a:prstGeom prst="rect">
            <a:avLst/>
          </a:prstGeom>
          <a:noFill/>
        </p:spPr>
        <p:txBody>
          <a:bodyPr wrap="square" rtlCol="0">
            <a:spAutoFit/>
          </a:bodyPr>
          <a:lstStyle/>
          <a:p>
            <a:endParaRPr lang="en-IN" dirty="0"/>
          </a:p>
          <a:p>
            <a:pPr marL="285750" indent="-285750">
              <a:buFont typeface="Arial" panose="020B0604020202020204" pitchFamily="34" charset="0"/>
              <a:buChar char="•"/>
            </a:pPr>
            <a:r>
              <a:rPr lang="en-IN" dirty="0"/>
              <a:t> 1</a:t>
            </a:r>
            <a:r>
              <a:rPr lang="en-IN" baseline="30000" dirty="0"/>
              <a:t>st</a:t>
            </a:r>
            <a:r>
              <a:rPr lang="en-IN" dirty="0"/>
              <a:t>  Oct – 30</a:t>
            </a:r>
            <a:r>
              <a:rPr lang="en-IN" baseline="30000" dirty="0"/>
              <a:t>th</a:t>
            </a:r>
            <a:r>
              <a:rPr lang="en-IN" dirty="0"/>
              <a:t>  Nov : </a:t>
            </a:r>
          </a:p>
          <a:p>
            <a:pPr marL="2571750" lvl="5" indent="-285750">
              <a:buFont typeface="Courier New" panose="02070309020205020404" pitchFamily="49" charset="0"/>
              <a:buChar char="o"/>
            </a:pPr>
            <a:r>
              <a:rPr lang="en-IN" dirty="0"/>
              <a:t>Learn Basic App development using MIT APP INVENTOR.</a:t>
            </a:r>
          </a:p>
          <a:p>
            <a:pPr marL="2571750" lvl="5" indent="-285750">
              <a:buFont typeface="Courier New" panose="02070309020205020404" pitchFamily="49" charset="0"/>
              <a:buChar char="o"/>
            </a:pPr>
            <a:r>
              <a:rPr lang="en-IN" dirty="0"/>
              <a:t>Build a Bluetooth communication App for chatting between 2 devices.</a:t>
            </a:r>
          </a:p>
          <a:p>
            <a:pPr marL="2571750" lvl="5" indent="-285750">
              <a:buFont typeface="Courier New" panose="02070309020205020404" pitchFamily="49" charset="0"/>
              <a:buChar char="o"/>
            </a:pPr>
            <a:r>
              <a:rPr lang="en-IN" dirty="0"/>
              <a:t>Learn basics of MongoDB database and MongoDB Atlas cloud platform.</a:t>
            </a:r>
          </a:p>
          <a:p>
            <a:pPr marL="2571750" lvl="5" indent="-285750">
              <a:buFont typeface="Courier New" panose="02070309020205020404" pitchFamily="49" charset="0"/>
              <a:buChar char="o"/>
            </a:pPr>
            <a:r>
              <a:rPr lang="en-IN" dirty="0"/>
              <a:t>Create a Database for containing information of Assets.</a:t>
            </a:r>
          </a:p>
          <a:p>
            <a:pPr marL="2571750" lvl="5" indent="-285750">
              <a:buFont typeface="Courier New" panose="02070309020205020404" pitchFamily="49" charset="0"/>
              <a:buChar char="o"/>
            </a:pPr>
            <a:r>
              <a:rPr lang="en-IN" dirty="0"/>
              <a:t>Build an App for performing simple tasks like addition, </a:t>
            </a:r>
            <a:r>
              <a:rPr lang="en-IN" dirty="0" err="1"/>
              <a:t>updation</a:t>
            </a:r>
            <a:r>
              <a:rPr lang="en-IN" dirty="0"/>
              <a:t> ,deletion in a database in MongoDB.</a:t>
            </a:r>
          </a:p>
          <a:p>
            <a:pPr marL="2571750" lvl="5" indent="-285750">
              <a:buFont typeface="Courier New" panose="02070309020205020404" pitchFamily="49" charset="0"/>
              <a:buChar char="o"/>
            </a:pPr>
            <a:r>
              <a:rPr lang="en-IN" dirty="0"/>
              <a:t>Learn to establish BLE communication between two ESP32 modules.</a:t>
            </a:r>
          </a:p>
          <a:p>
            <a:pPr marL="2571750" lvl="5" indent="-285750">
              <a:buFont typeface="Courier New" panose="02070309020205020404" pitchFamily="49" charset="0"/>
              <a:buChar char="o"/>
            </a:pPr>
            <a:r>
              <a:rPr lang="en-IN" dirty="0"/>
              <a:t>Learn to establish communication between ESP32 and MongoDB database.</a:t>
            </a:r>
          </a:p>
          <a:p>
            <a:pPr marL="2571750" lvl="5" indent="-285750">
              <a:buFont typeface="Courier New" panose="02070309020205020404" pitchFamily="49" charset="0"/>
              <a:buChar char="o"/>
            </a:pPr>
            <a:r>
              <a:rPr lang="en-IN" dirty="0"/>
              <a:t>Build a document containing list of imaginary scenarios which could lead to failure of our System in real time.</a:t>
            </a:r>
          </a:p>
          <a:p>
            <a:pPr marL="285750" indent="-285750">
              <a:buFont typeface="Arial" panose="020B0604020202020204" pitchFamily="34" charset="0"/>
              <a:buChar char="•"/>
            </a:pPr>
            <a:r>
              <a:rPr lang="en-IN" dirty="0"/>
              <a:t> 1</a:t>
            </a:r>
            <a:r>
              <a:rPr lang="en-IN" baseline="30000" dirty="0"/>
              <a:t>st</a:t>
            </a:r>
            <a:r>
              <a:rPr lang="en-IN" dirty="0"/>
              <a:t> Dec – 31</a:t>
            </a:r>
            <a:r>
              <a:rPr lang="en-IN" baseline="30000" dirty="0"/>
              <a:t>st</a:t>
            </a:r>
            <a:r>
              <a:rPr lang="en-IN" dirty="0"/>
              <a:t> Dec : </a:t>
            </a:r>
          </a:p>
          <a:p>
            <a:pPr marL="2571750" lvl="5" indent="-285750">
              <a:buFont typeface="Courier New" panose="02070309020205020404" pitchFamily="49" charset="0"/>
              <a:buChar char="o"/>
            </a:pPr>
            <a:r>
              <a:rPr lang="en-IN" dirty="0"/>
              <a:t>Build a system which would update any sensor value collected from ESP32 on MongoDB cloud and the value in cloud would be visible to an app.</a:t>
            </a:r>
          </a:p>
          <a:p>
            <a:pPr marL="2571750" lvl="5" indent="-285750">
              <a:buFont typeface="Courier New" panose="02070309020205020404" pitchFamily="49" charset="0"/>
              <a:buChar char="o"/>
            </a:pPr>
            <a:r>
              <a:rPr lang="en-IN" dirty="0"/>
              <a:t>Build a mini working system of our project containing one beacon and one Gateway along with MongoDB cloud and 2 apps for user and conductor.</a:t>
            </a:r>
          </a:p>
          <a:p>
            <a:pPr marL="2571750" lvl="5" indent="-285750">
              <a:buFont typeface="Courier New" panose="02070309020205020404" pitchFamily="49" charset="0"/>
              <a:buChar char="o"/>
            </a:pPr>
            <a:r>
              <a:rPr lang="en-IN" dirty="0"/>
              <a:t>Perform Real time experiment of our model in Bus.</a:t>
            </a:r>
          </a:p>
          <a:p>
            <a:pPr lvl="5"/>
            <a:endParaRPr lang="en-IN" dirty="0"/>
          </a:p>
        </p:txBody>
      </p:sp>
    </p:spTree>
    <p:extLst>
      <p:ext uri="{BB962C8B-B14F-4D97-AF65-F5344CB8AC3E}">
        <p14:creationId xmlns:p14="http://schemas.microsoft.com/office/powerpoint/2010/main" val="75543573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 xmlns:a16="http://schemas.microsoft.com/office/drawing/2014/main" id="{7D99DD74-7C47-4A6D-9094-F06A0FF8F822}"/>
              </a:ext>
            </a:extLst>
          </p:cNvPr>
          <p:cNvSpPr>
            <a:spLocks noGrp="1"/>
          </p:cNvSpPr>
          <p:nvPr>
            <p:ph idx="1"/>
          </p:nvPr>
        </p:nvSpPr>
        <p:spPr>
          <a:xfrm>
            <a:off x="927279" y="831701"/>
            <a:ext cx="6838682" cy="610733"/>
          </a:xfrm>
        </p:spPr>
        <p:txBody>
          <a:bodyPr>
            <a:normAutofit/>
          </a:bodyPr>
          <a:lstStyle/>
          <a:p>
            <a:pPr marL="0" indent="0">
              <a:buNone/>
            </a:pPr>
            <a:r>
              <a:rPr lang="en-US" sz="3200" b="1" dirty="0"/>
              <a:t>Detailed Time Plan of Project</a:t>
            </a:r>
          </a:p>
          <a:p>
            <a:pPr marL="0" indent="0">
              <a:buNone/>
            </a:pPr>
            <a:endParaRPr lang="en-IN" sz="3200" b="1" dirty="0"/>
          </a:p>
        </p:txBody>
      </p:sp>
      <p:sp>
        <p:nvSpPr>
          <p:cNvPr id="7" name="TextBox 6"/>
          <p:cNvSpPr txBox="1"/>
          <p:nvPr/>
        </p:nvSpPr>
        <p:spPr>
          <a:xfrm>
            <a:off x="746975" y="1766809"/>
            <a:ext cx="11101589" cy="4801314"/>
          </a:xfrm>
          <a:prstGeom prst="rect">
            <a:avLst/>
          </a:prstGeom>
          <a:noFill/>
        </p:spPr>
        <p:txBody>
          <a:bodyPr wrap="square" rtlCol="0">
            <a:spAutoFit/>
          </a:bodyPr>
          <a:lstStyle/>
          <a:p>
            <a:r>
              <a:rPr lang="en-IN" dirty="0"/>
              <a:t> </a:t>
            </a:r>
          </a:p>
          <a:p>
            <a:pPr marL="285750" indent="-285750">
              <a:buFont typeface="Arial" panose="020B0604020202020204" pitchFamily="34" charset="0"/>
              <a:buChar char="•"/>
            </a:pPr>
            <a:r>
              <a:rPr lang="en-IN" dirty="0"/>
              <a:t> 1</a:t>
            </a:r>
            <a:r>
              <a:rPr lang="en-IN" baseline="30000" dirty="0"/>
              <a:t>st</a:t>
            </a:r>
            <a:r>
              <a:rPr lang="en-IN" dirty="0"/>
              <a:t> Jan – 15</a:t>
            </a:r>
            <a:r>
              <a:rPr lang="en-IN" baseline="30000" dirty="0"/>
              <a:t>th</a:t>
            </a:r>
            <a:r>
              <a:rPr lang="en-IN" dirty="0"/>
              <a:t> Feb: </a:t>
            </a:r>
          </a:p>
          <a:p>
            <a:pPr marL="2571750" lvl="5" indent="-285750">
              <a:buFont typeface="Courier New" panose="02070309020205020404" pitchFamily="49" charset="0"/>
              <a:buChar char="o"/>
            </a:pPr>
            <a:r>
              <a:rPr lang="en-IN" dirty="0"/>
              <a:t>Find solution to problems listed in Imaginary scenario planning document and problems found in Bus experiment.</a:t>
            </a:r>
          </a:p>
          <a:p>
            <a:pPr marL="2571750" lvl="5" indent="-285750">
              <a:buFont typeface="Courier New" panose="02070309020205020404" pitchFamily="49" charset="0"/>
              <a:buChar char="o"/>
            </a:pPr>
            <a:r>
              <a:rPr lang="en-IN" dirty="0"/>
              <a:t>Implementation of those solution to the mini working model of our project.</a:t>
            </a:r>
          </a:p>
          <a:p>
            <a:pPr marL="2571750" lvl="5" indent="-285750">
              <a:buFont typeface="Courier New" panose="02070309020205020404" pitchFamily="49" charset="0"/>
              <a:buChar char="o"/>
            </a:pPr>
            <a:r>
              <a:rPr lang="en-IN" dirty="0"/>
              <a:t>Build Final System with multiple beacons and multiple gateways.</a:t>
            </a:r>
          </a:p>
          <a:p>
            <a:pPr marL="2571750" lvl="5" indent="-285750">
              <a:buFont typeface="Courier New" panose="02070309020205020404" pitchFamily="49" charset="0"/>
              <a:buChar char="o"/>
            </a:pPr>
            <a:r>
              <a:rPr lang="en-IN" dirty="0"/>
              <a:t>Build Final apps for conductor and user.</a:t>
            </a:r>
          </a:p>
          <a:p>
            <a:pPr marL="285750" indent="-285750">
              <a:buFont typeface="Arial" panose="020B0604020202020204" pitchFamily="34" charset="0"/>
              <a:buChar char="•"/>
            </a:pPr>
            <a:r>
              <a:rPr lang="en-IN" dirty="0"/>
              <a:t> 15</a:t>
            </a:r>
            <a:r>
              <a:rPr lang="en-IN" baseline="30000" dirty="0"/>
              <a:t>th</a:t>
            </a:r>
            <a:r>
              <a:rPr lang="en-IN" dirty="0"/>
              <a:t> Feb – 28</a:t>
            </a:r>
            <a:r>
              <a:rPr lang="en-IN" baseline="30000" dirty="0"/>
              <a:t>th</a:t>
            </a:r>
            <a:r>
              <a:rPr lang="en-IN" dirty="0"/>
              <a:t> Feb: </a:t>
            </a:r>
          </a:p>
          <a:p>
            <a:pPr marL="2571750" lvl="5" indent="-285750">
              <a:buFont typeface="Courier New" panose="02070309020205020404" pitchFamily="49" charset="0"/>
              <a:buChar char="o"/>
            </a:pPr>
            <a:r>
              <a:rPr lang="en-IN" dirty="0"/>
              <a:t>Perform Real time experiment in a Bus.</a:t>
            </a:r>
          </a:p>
          <a:p>
            <a:pPr marL="2571750" lvl="5" indent="-285750">
              <a:buFont typeface="Courier New" panose="02070309020205020404" pitchFamily="49" charset="0"/>
              <a:buChar char="o"/>
            </a:pPr>
            <a:r>
              <a:rPr lang="en-IN" dirty="0"/>
              <a:t>List Problems Found if any.</a:t>
            </a:r>
          </a:p>
          <a:p>
            <a:pPr marL="2571750" lvl="5" indent="-285750">
              <a:buFont typeface="Courier New" panose="02070309020205020404" pitchFamily="49" charset="0"/>
              <a:buChar char="o"/>
            </a:pPr>
            <a:r>
              <a:rPr lang="en-IN" dirty="0"/>
              <a:t>Find Solutions to those Problems.</a:t>
            </a:r>
          </a:p>
          <a:p>
            <a:pPr marL="2571750" lvl="5"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a:t>
            </a:r>
            <a:r>
              <a:rPr lang="en-IN" dirty="0" smtClean="0"/>
              <a:t>1</a:t>
            </a:r>
            <a:r>
              <a:rPr lang="en-IN" baseline="30000" dirty="0"/>
              <a:t>st</a:t>
            </a:r>
            <a:r>
              <a:rPr lang="en-IN" dirty="0"/>
              <a:t> March </a:t>
            </a:r>
            <a:r>
              <a:rPr lang="en-IN" dirty="0" smtClean="0"/>
              <a:t>– 30</a:t>
            </a:r>
            <a:r>
              <a:rPr lang="en-IN" baseline="30000" dirty="0" smtClean="0"/>
              <a:t>th</a:t>
            </a:r>
            <a:r>
              <a:rPr lang="en-IN" dirty="0" smtClean="0"/>
              <a:t> </a:t>
            </a:r>
            <a:r>
              <a:rPr lang="en-IN" dirty="0"/>
              <a:t>J</a:t>
            </a:r>
            <a:r>
              <a:rPr lang="en-IN" dirty="0" smtClean="0"/>
              <a:t>une:</a:t>
            </a:r>
            <a:endParaRPr lang="en-IN" dirty="0"/>
          </a:p>
          <a:p>
            <a:pPr marL="2571750" lvl="5" indent="-285750">
              <a:buFont typeface="Courier New" panose="02070309020205020404" pitchFamily="49" charset="0"/>
              <a:buChar char="o"/>
            </a:pPr>
            <a:r>
              <a:rPr lang="en-IN" dirty="0"/>
              <a:t>Modifications in working model</a:t>
            </a:r>
            <a:r>
              <a:rPr lang="en-IN" dirty="0" smtClean="0"/>
              <a:t>.</a:t>
            </a:r>
          </a:p>
          <a:p>
            <a:pPr marL="2571750" lvl="5" indent="-285750">
              <a:buFont typeface="Courier New" panose="02070309020205020404" pitchFamily="49" charset="0"/>
              <a:buChar char="o"/>
            </a:pPr>
            <a:r>
              <a:rPr lang="en-IN" dirty="0" smtClean="0"/>
              <a:t>Demo.</a:t>
            </a:r>
          </a:p>
          <a:p>
            <a:pPr marL="2571750" lvl="5" indent="-285750">
              <a:buFont typeface="Courier New" panose="02070309020205020404" pitchFamily="49" charset="0"/>
              <a:buChar char="o"/>
            </a:pPr>
            <a:r>
              <a:rPr lang="en-IN" dirty="0" smtClean="0"/>
              <a:t>Thesis Submission.</a:t>
            </a:r>
            <a:endParaRPr lang="en-IN" dirty="0"/>
          </a:p>
          <a:p>
            <a:pPr marL="285750" indent="-285750">
              <a:buFont typeface="Arial" panose="020B0604020202020204" pitchFamily="34" charset="0"/>
              <a:buChar char="•"/>
            </a:pPr>
            <a:endParaRPr lang="en-IN" dirty="0" smtClean="0"/>
          </a:p>
        </p:txBody>
      </p:sp>
    </p:spTree>
    <p:extLst>
      <p:ext uri="{BB962C8B-B14F-4D97-AF65-F5344CB8AC3E}">
        <p14:creationId xmlns:p14="http://schemas.microsoft.com/office/powerpoint/2010/main" val="1448831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097" y="374260"/>
            <a:ext cx="9720072" cy="1499616"/>
          </a:xfrm>
        </p:spPr>
        <p:txBody>
          <a:bodyPr>
            <a:normAutofit/>
          </a:bodyPr>
          <a:lstStyle/>
          <a:p>
            <a:r>
              <a:rPr lang="en-US" sz="4000" b="1" dirty="0"/>
              <a:t>Algorithm</a:t>
            </a:r>
            <a:endParaRPr lang="en-IN" sz="4000" b="1" dirty="0"/>
          </a:p>
        </p:txBody>
      </p:sp>
      <p:sp>
        <p:nvSpPr>
          <p:cNvPr id="3" name="Content Placeholder 2"/>
          <p:cNvSpPr>
            <a:spLocks noGrp="1"/>
          </p:cNvSpPr>
          <p:nvPr>
            <p:ph idx="1"/>
          </p:nvPr>
        </p:nvSpPr>
        <p:spPr>
          <a:xfrm>
            <a:off x="921097" y="1873876"/>
            <a:ext cx="10811557" cy="4797380"/>
          </a:xfrm>
        </p:spPr>
        <p:txBody>
          <a:bodyPr>
            <a:normAutofit lnSpcReduction="10000"/>
          </a:bodyPr>
          <a:lstStyle/>
          <a:p>
            <a:pPr algn="just">
              <a:buFont typeface="Wingdings" panose="05000000000000000000" pitchFamily="2" charset="2"/>
              <a:buChar char="q"/>
            </a:pPr>
            <a:r>
              <a:rPr lang="en-US" dirty="0"/>
              <a:t>App in user’s phone is used to scan QR code on the beacon tag getting attached to their asset. This adds an entry on the Cloud Platform and allows users to get continuous information of their asset’s location.</a:t>
            </a:r>
          </a:p>
          <a:p>
            <a:pPr algn="just">
              <a:buFont typeface="Wingdings" panose="05000000000000000000" pitchFamily="2" charset="2"/>
              <a:buChar char="q"/>
            </a:pPr>
            <a:r>
              <a:rPr lang="en-US" dirty="0"/>
              <a:t>The beacons attached to the user’s assets will be sending BLE signals continuously.</a:t>
            </a:r>
          </a:p>
          <a:p>
            <a:pPr algn="just">
              <a:buFont typeface="Wingdings" panose="05000000000000000000" pitchFamily="2" charset="2"/>
              <a:buChar char="q"/>
            </a:pPr>
            <a:r>
              <a:rPr lang="en-US" dirty="0"/>
              <a:t> The Gateway will receive signals from these Beacons. </a:t>
            </a:r>
            <a:r>
              <a:rPr lang="en-IN" dirty="0"/>
              <a:t>ESP32 as BLE Client with multiple Client   Objects will act as Gateway. </a:t>
            </a:r>
            <a:r>
              <a:rPr lang="en-US" dirty="0"/>
              <a:t>The ESP32 Bluetooth Low Energy supports up to 9 client devices for connection.</a:t>
            </a:r>
            <a:r>
              <a:rPr lang="en-IN" dirty="0"/>
              <a:t> We can use multiple Gateways and round robin technique to connect to all beacons.</a:t>
            </a:r>
          </a:p>
          <a:p>
            <a:pPr marL="91440" lvl="1" indent="-91440" algn="just">
              <a:spcBef>
                <a:spcPts val="1200"/>
              </a:spcBef>
              <a:spcAft>
                <a:spcPts val="200"/>
              </a:spcAft>
              <a:buSzPct val="100000"/>
              <a:buFont typeface="Wingdings" panose="05000000000000000000" pitchFamily="2" charset="2"/>
              <a:buChar char="q"/>
            </a:pPr>
            <a:r>
              <a:rPr lang="en-IN" sz="2400" b="1" dirty="0"/>
              <a:t>Round Robin Algorithm</a:t>
            </a:r>
            <a:r>
              <a:rPr lang="en-IN" sz="2400" dirty="0"/>
              <a:t>: For 96 beacons, We can use 3 Gateways each handling 32 Beacons per second in round robin of 8 Beacons per 250 ms.</a:t>
            </a:r>
          </a:p>
          <a:p>
            <a:pPr marL="0" indent="0" algn="just">
              <a:buNone/>
            </a:pPr>
            <a:endParaRPr lang="en-US" dirty="0"/>
          </a:p>
          <a:p>
            <a:pPr marL="0" indent="0">
              <a:buNone/>
            </a:pPr>
            <a:endParaRPr lang="en-US" dirty="0"/>
          </a:p>
          <a:p>
            <a:pPr marL="0" indent="0">
              <a:buNone/>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6627791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Esp32 as i-Beacon</a:t>
            </a:r>
            <a:endParaRPr lang="en-IN" dirty="0"/>
          </a:p>
        </p:txBody>
      </p:sp>
      <p:sp>
        <p:nvSpPr>
          <p:cNvPr id="3" name="Content Placeholder 2"/>
          <p:cNvSpPr>
            <a:spLocks noGrp="1"/>
          </p:cNvSpPr>
          <p:nvPr>
            <p:ph idx="1"/>
          </p:nvPr>
        </p:nvSpPr>
        <p:spPr/>
        <p:txBody>
          <a:bodyPr>
            <a:normAutofit fontScale="40000" lnSpcReduction="20000"/>
          </a:bodyPr>
          <a:lstStyle/>
          <a:p>
            <a:r>
              <a:rPr lang="en-IN" dirty="0"/>
              <a:t>#include "sys/</a:t>
            </a:r>
            <a:r>
              <a:rPr lang="en-IN" dirty="0" err="1"/>
              <a:t>time.h</a:t>
            </a:r>
            <a:r>
              <a:rPr lang="en-IN" dirty="0"/>
              <a:t>"</a:t>
            </a:r>
          </a:p>
          <a:p>
            <a:r>
              <a:rPr lang="en-IN" dirty="0"/>
              <a:t>#include "</a:t>
            </a:r>
            <a:r>
              <a:rPr lang="en-IN" dirty="0" err="1"/>
              <a:t>BLEDevice.h</a:t>
            </a:r>
            <a:r>
              <a:rPr lang="en-IN" dirty="0"/>
              <a:t>"</a:t>
            </a:r>
          </a:p>
          <a:p>
            <a:r>
              <a:rPr lang="en-IN" dirty="0"/>
              <a:t>#include "</a:t>
            </a:r>
            <a:r>
              <a:rPr lang="en-IN" dirty="0" err="1"/>
              <a:t>BLEUtils.h</a:t>
            </a:r>
            <a:r>
              <a:rPr lang="en-IN" dirty="0"/>
              <a:t>"</a:t>
            </a:r>
          </a:p>
          <a:p>
            <a:r>
              <a:rPr lang="en-IN" dirty="0"/>
              <a:t>#include "</a:t>
            </a:r>
            <a:r>
              <a:rPr lang="en-IN" dirty="0" err="1"/>
              <a:t>BLEServer.h</a:t>
            </a:r>
            <a:r>
              <a:rPr lang="en-IN" dirty="0"/>
              <a:t>"</a:t>
            </a:r>
          </a:p>
          <a:p>
            <a:r>
              <a:rPr lang="en-IN" dirty="0"/>
              <a:t>#include "</a:t>
            </a:r>
            <a:r>
              <a:rPr lang="en-IN" dirty="0" err="1"/>
              <a:t>BLEBeacon.h</a:t>
            </a:r>
            <a:r>
              <a:rPr lang="en-IN" dirty="0"/>
              <a:t>"</a:t>
            </a:r>
          </a:p>
          <a:p>
            <a:r>
              <a:rPr lang="en-IN" dirty="0"/>
              <a:t>#include "</a:t>
            </a:r>
            <a:r>
              <a:rPr lang="en-IN" dirty="0" err="1"/>
              <a:t>esp_sleep.h</a:t>
            </a:r>
            <a:r>
              <a:rPr lang="en-IN" dirty="0"/>
              <a:t>"</a:t>
            </a:r>
          </a:p>
          <a:p>
            <a:endParaRPr lang="en-IN" dirty="0"/>
          </a:p>
          <a:p>
            <a:r>
              <a:rPr lang="en-IN" dirty="0"/>
              <a:t>#define GPIO_DEEP_SLEEP_DURATION     10  // sleep x seconds and then wake up</a:t>
            </a:r>
          </a:p>
          <a:p>
            <a:r>
              <a:rPr lang="en-IN" dirty="0"/>
              <a:t>RTC_DATA_ATTR static </a:t>
            </a:r>
            <a:r>
              <a:rPr lang="en-IN" dirty="0" err="1"/>
              <a:t>time_t</a:t>
            </a:r>
            <a:r>
              <a:rPr lang="en-IN" dirty="0"/>
              <a:t> last;        // remember last boot in RTC Memory</a:t>
            </a:r>
          </a:p>
          <a:p>
            <a:r>
              <a:rPr lang="en-IN" dirty="0"/>
              <a:t>RTC_DATA_ATTR static uint32_t </a:t>
            </a:r>
            <a:r>
              <a:rPr lang="en-IN" dirty="0" err="1"/>
              <a:t>bootcount</a:t>
            </a:r>
            <a:r>
              <a:rPr lang="en-IN" dirty="0"/>
              <a:t>; // remember number of boots in RTC Memory</a:t>
            </a:r>
          </a:p>
          <a:p>
            <a:endParaRPr lang="en-IN" dirty="0"/>
          </a:p>
          <a:p>
            <a:r>
              <a:rPr lang="en-IN" dirty="0"/>
              <a:t>// See the following for generating UUIDs:</a:t>
            </a:r>
          </a:p>
          <a:p>
            <a:r>
              <a:rPr lang="en-IN" dirty="0"/>
              <a:t>// https://www.uuidgenerator.net/</a:t>
            </a:r>
          </a:p>
          <a:p>
            <a:r>
              <a:rPr lang="en-IN" dirty="0" err="1"/>
              <a:t>BLEAdvertising</a:t>
            </a:r>
            <a:r>
              <a:rPr lang="en-IN" dirty="0"/>
              <a:t> *</a:t>
            </a:r>
            <a:r>
              <a:rPr lang="en-IN" dirty="0" err="1"/>
              <a:t>pAdvertising</a:t>
            </a:r>
            <a:r>
              <a:rPr lang="en-IN" dirty="0"/>
              <a:t>;   // BLE Advertisement type</a:t>
            </a:r>
          </a:p>
          <a:p>
            <a:r>
              <a:rPr lang="en-IN" dirty="0" err="1"/>
              <a:t>struct</a:t>
            </a:r>
            <a:r>
              <a:rPr lang="en-IN" dirty="0"/>
              <a:t> </a:t>
            </a:r>
            <a:r>
              <a:rPr lang="en-IN" dirty="0" err="1"/>
              <a:t>timeval</a:t>
            </a:r>
            <a:r>
              <a:rPr lang="en-IN" dirty="0"/>
              <a:t> now;</a:t>
            </a:r>
          </a:p>
          <a:p>
            <a:endParaRPr lang="en-IN" dirty="0"/>
          </a:p>
          <a:p>
            <a:r>
              <a:rPr lang="en-IN" dirty="0"/>
              <a:t>#define BEACON_UUID "8ec76ea3-6668-48da-9866-75be8bc86f4d" // UUID 1 128-Bit (may use </a:t>
            </a:r>
            <a:r>
              <a:rPr lang="en-IN" dirty="0" err="1"/>
              <a:t>linux</a:t>
            </a:r>
            <a:r>
              <a:rPr lang="en-IN" dirty="0"/>
              <a:t> tool </a:t>
            </a:r>
            <a:r>
              <a:rPr lang="en-IN" dirty="0" err="1"/>
              <a:t>uuidgen</a:t>
            </a:r>
            <a:r>
              <a:rPr lang="en-IN" dirty="0"/>
              <a:t> or random numbers via https://www.uuidgenerator.net</a:t>
            </a:r>
            <a:r>
              <a:rPr lang="en-IN" dirty="0" smtClean="0"/>
              <a:t>/)</a:t>
            </a:r>
            <a:endParaRPr lang="en-IN" dirty="0"/>
          </a:p>
        </p:txBody>
      </p:sp>
    </p:spTree>
    <p:extLst>
      <p:ext uri="{BB962C8B-B14F-4D97-AF65-F5344CB8AC3E}">
        <p14:creationId xmlns:p14="http://schemas.microsoft.com/office/powerpoint/2010/main" val="34714179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Esp32 as i-Beacon</a:t>
            </a:r>
            <a:endParaRPr lang="en-IN" dirty="0"/>
          </a:p>
        </p:txBody>
      </p:sp>
      <p:sp>
        <p:nvSpPr>
          <p:cNvPr id="3" name="Content Placeholder 2"/>
          <p:cNvSpPr>
            <a:spLocks noGrp="1"/>
          </p:cNvSpPr>
          <p:nvPr>
            <p:ph idx="1"/>
          </p:nvPr>
        </p:nvSpPr>
        <p:spPr/>
        <p:txBody>
          <a:bodyPr>
            <a:normAutofit fontScale="40000" lnSpcReduction="20000"/>
          </a:bodyPr>
          <a:lstStyle/>
          <a:p>
            <a:endParaRPr lang="en-IN" dirty="0"/>
          </a:p>
          <a:p>
            <a:r>
              <a:rPr lang="en-IN" dirty="0"/>
              <a:t>void </a:t>
            </a:r>
            <a:r>
              <a:rPr lang="en-IN" dirty="0" err="1"/>
              <a:t>setBeacon</a:t>
            </a:r>
            <a:r>
              <a:rPr lang="en-IN" dirty="0"/>
              <a:t>() {</a:t>
            </a:r>
          </a:p>
          <a:p>
            <a:endParaRPr lang="en-IN" dirty="0"/>
          </a:p>
          <a:p>
            <a:r>
              <a:rPr lang="en-IN" dirty="0"/>
              <a:t>  </a:t>
            </a:r>
            <a:r>
              <a:rPr lang="en-IN" dirty="0" err="1"/>
              <a:t>BLEBeacon</a:t>
            </a:r>
            <a:r>
              <a:rPr lang="en-IN" dirty="0"/>
              <a:t> </a:t>
            </a:r>
            <a:r>
              <a:rPr lang="en-IN" dirty="0" err="1"/>
              <a:t>oBeacon</a:t>
            </a:r>
            <a:r>
              <a:rPr lang="en-IN" dirty="0"/>
              <a:t> = </a:t>
            </a:r>
            <a:r>
              <a:rPr lang="en-IN" dirty="0" err="1"/>
              <a:t>BLEBeacon</a:t>
            </a:r>
            <a:r>
              <a:rPr lang="en-IN" dirty="0"/>
              <a:t>();</a:t>
            </a:r>
          </a:p>
          <a:p>
            <a:r>
              <a:rPr lang="en-IN" dirty="0"/>
              <a:t>  </a:t>
            </a:r>
            <a:r>
              <a:rPr lang="en-IN" dirty="0" err="1"/>
              <a:t>oBeacon.setManufacturerId</a:t>
            </a:r>
            <a:r>
              <a:rPr lang="en-IN" dirty="0"/>
              <a:t>(0x4C00); // fake Apple 0x004C LSB (ENDIAN_CHANGE_U16!)</a:t>
            </a:r>
          </a:p>
          <a:p>
            <a:r>
              <a:rPr lang="en-IN" dirty="0"/>
              <a:t>  </a:t>
            </a:r>
            <a:r>
              <a:rPr lang="en-IN" dirty="0" err="1"/>
              <a:t>oBeacon.setProximityUUID</a:t>
            </a:r>
            <a:r>
              <a:rPr lang="en-IN" dirty="0"/>
              <a:t>(BLEUUID(BEACON_UUID));</a:t>
            </a:r>
          </a:p>
          <a:p>
            <a:r>
              <a:rPr lang="en-IN" dirty="0"/>
              <a:t>  </a:t>
            </a:r>
            <a:r>
              <a:rPr lang="en-IN" dirty="0" err="1"/>
              <a:t>oBeacon.setMajor</a:t>
            </a:r>
            <a:r>
              <a:rPr lang="en-IN" dirty="0"/>
              <a:t>((</a:t>
            </a:r>
            <a:r>
              <a:rPr lang="en-IN" dirty="0" err="1"/>
              <a:t>bootcount</a:t>
            </a:r>
            <a:r>
              <a:rPr lang="en-IN" dirty="0"/>
              <a:t> &amp; 0xFFFF0000) &gt;&gt; 16);</a:t>
            </a:r>
          </a:p>
          <a:p>
            <a:r>
              <a:rPr lang="en-IN" dirty="0"/>
              <a:t>  </a:t>
            </a:r>
            <a:r>
              <a:rPr lang="en-IN" dirty="0" err="1"/>
              <a:t>oBeacon.setMinor</a:t>
            </a:r>
            <a:r>
              <a:rPr lang="en-IN" dirty="0"/>
              <a:t>(</a:t>
            </a:r>
            <a:r>
              <a:rPr lang="en-IN" dirty="0" err="1"/>
              <a:t>bootcount</a:t>
            </a:r>
            <a:r>
              <a:rPr lang="en-IN" dirty="0"/>
              <a:t> &amp; 0xFFFF);</a:t>
            </a:r>
          </a:p>
          <a:p>
            <a:r>
              <a:rPr lang="en-IN" dirty="0"/>
              <a:t>  </a:t>
            </a:r>
            <a:r>
              <a:rPr lang="en-IN" dirty="0" err="1"/>
              <a:t>BLEAdvertisementData</a:t>
            </a:r>
            <a:r>
              <a:rPr lang="en-IN" dirty="0"/>
              <a:t> </a:t>
            </a:r>
            <a:r>
              <a:rPr lang="en-IN" dirty="0" err="1"/>
              <a:t>oAdvertisementData</a:t>
            </a:r>
            <a:r>
              <a:rPr lang="en-IN" dirty="0"/>
              <a:t> = </a:t>
            </a:r>
            <a:r>
              <a:rPr lang="en-IN" dirty="0" err="1"/>
              <a:t>BLEAdvertisementData</a:t>
            </a:r>
            <a:r>
              <a:rPr lang="en-IN" dirty="0"/>
              <a:t>();</a:t>
            </a:r>
          </a:p>
          <a:p>
            <a:r>
              <a:rPr lang="en-IN" dirty="0"/>
              <a:t>  </a:t>
            </a:r>
            <a:r>
              <a:rPr lang="en-IN" dirty="0" err="1"/>
              <a:t>BLEAdvertisementData</a:t>
            </a:r>
            <a:r>
              <a:rPr lang="en-IN" dirty="0"/>
              <a:t> </a:t>
            </a:r>
            <a:r>
              <a:rPr lang="en-IN" dirty="0" err="1"/>
              <a:t>oScanResponseData</a:t>
            </a:r>
            <a:r>
              <a:rPr lang="en-IN" dirty="0"/>
              <a:t> = </a:t>
            </a:r>
            <a:r>
              <a:rPr lang="en-IN" dirty="0" err="1"/>
              <a:t>BLEAdvertisementData</a:t>
            </a:r>
            <a:r>
              <a:rPr lang="en-IN" dirty="0"/>
              <a:t>();</a:t>
            </a:r>
          </a:p>
          <a:p>
            <a:endParaRPr lang="en-IN" dirty="0"/>
          </a:p>
          <a:p>
            <a:r>
              <a:rPr lang="en-IN" dirty="0"/>
              <a:t>  </a:t>
            </a:r>
            <a:r>
              <a:rPr lang="en-IN" dirty="0" err="1"/>
              <a:t>oAdvertisementData.setFlags</a:t>
            </a:r>
            <a:r>
              <a:rPr lang="en-IN" dirty="0"/>
              <a:t>(0x04); // BR_EDR_NOT_SUPPORTED 0x04</a:t>
            </a:r>
          </a:p>
          <a:p>
            <a:endParaRPr lang="en-IN" dirty="0"/>
          </a:p>
          <a:p>
            <a:r>
              <a:rPr lang="en-IN" dirty="0"/>
              <a:t>  </a:t>
            </a:r>
            <a:r>
              <a:rPr lang="en-IN" dirty="0" err="1"/>
              <a:t>std</a:t>
            </a:r>
            <a:r>
              <a:rPr lang="en-IN" dirty="0"/>
              <a:t>::string </a:t>
            </a:r>
            <a:r>
              <a:rPr lang="en-IN" dirty="0" err="1"/>
              <a:t>strServiceData</a:t>
            </a:r>
            <a:r>
              <a:rPr lang="en-IN" dirty="0"/>
              <a:t> = "";</a:t>
            </a:r>
          </a:p>
          <a:p>
            <a:endParaRPr lang="en-IN" dirty="0"/>
          </a:p>
          <a:p>
            <a:r>
              <a:rPr lang="en-IN" dirty="0"/>
              <a:t>  </a:t>
            </a:r>
            <a:r>
              <a:rPr lang="en-IN" dirty="0" err="1"/>
              <a:t>strServiceData</a:t>
            </a:r>
            <a:r>
              <a:rPr lang="en-IN" dirty="0"/>
              <a:t> += (char)26;     // Len</a:t>
            </a:r>
          </a:p>
          <a:p>
            <a:r>
              <a:rPr lang="en-IN" dirty="0"/>
              <a:t>  </a:t>
            </a:r>
            <a:r>
              <a:rPr lang="en-IN" dirty="0" err="1"/>
              <a:t>strServiceData</a:t>
            </a:r>
            <a:r>
              <a:rPr lang="en-IN" dirty="0"/>
              <a:t> += (char)0xFF;   // </a:t>
            </a:r>
            <a:r>
              <a:rPr lang="en-IN" dirty="0" smtClean="0"/>
              <a:t>Type</a:t>
            </a:r>
            <a:endParaRPr lang="en-IN" dirty="0"/>
          </a:p>
        </p:txBody>
      </p:sp>
    </p:spTree>
    <p:extLst>
      <p:ext uri="{BB962C8B-B14F-4D97-AF65-F5344CB8AC3E}">
        <p14:creationId xmlns:p14="http://schemas.microsoft.com/office/powerpoint/2010/main" val="35245124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Esp32 as i-Beacon</a:t>
            </a:r>
            <a:endParaRPr lang="en-IN" dirty="0"/>
          </a:p>
        </p:txBody>
      </p:sp>
      <p:sp>
        <p:nvSpPr>
          <p:cNvPr id="3" name="Content Placeholder 2"/>
          <p:cNvSpPr>
            <a:spLocks noGrp="1"/>
          </p:cNvSpPr>
          <p:nvPr>
            <p:ph idx="1"/>
          </p:nvPr>
        </p:nvSpPr>
        <p:spPr/>
        <p:txBody>
          <a:bodyPr>
            <a:normAutofit fontScale="40000" lnSpcReduction="20000"/>
          </a:bodyPr>
          <a:lstStyle/>
          <a:p>
            <a:r>
              <a:rPr lang="en-IN" dirty="0" smtClean="0"/>
              <a:t>  </a:t>
            </a:r>
            <a:r>
              <a:rPr lang="en-IN" dirty="0" err="1"/>
              <a:t>strServiceData</a:t>
            </a:r>
            <a:r>
              <a:rPr lang="en-IN" dirty="0"/>
              <a:t> += </a:t>
            </a:r>
            <a:r>
              <a:rPr lang="en-IN" dirty="0" err="1"/>
              <a:t>oBeacon.getData</a:t>
            </a:r>
            <a:r>
              <a:rPr lang="en-IN" dirty="0"/>
              <a:t>();</a:t>
            </a:r>
          </a:p>
          <a:p>
            <a:r>
              <a:rPr lang="en-IN" dirty="0"/>
              <a:t>  </a:t>
            </a:r>
            <a:r>
              <a:rPr lang="en-IN" dirty="0" err="1"/>
              <a:t>oAdvertisementData.addData</a:t>
            </a:r>
            <a:r>
              <a:rPr lang="en-IN" dirty="0"/>
              <a:t>(</a:t>
            </a:r>
            <a:r>
              <a:rPr lang="en-IN" dirty="0" err="1"/>
              <a:t>strServiceData</a:t>
            </a:r>
            <a:r>
              <a:rPr lang="en-IN" dirty="0"/>
              <a:t>);</a:t>
            </a:r>
          </a:p>
          <a:p>
            <a:endParaRPr lang="en-IN" dirty="0"/>
          </a:p>
          <a:p>
            <a:r>
              <a:rPr lang="en-IN" dirty="0"/>
              <a:t>  </a:t>
            </a:r>
            <a:r>
              <a:rPr lang="en-IN" dirty="0" err="1"/>
              <a:t>pAdvertising</a:t>
            </a:r>
            <a:r>
              <a:rPr lang="en-IN" dirty="0"/>
              <a:t>-&gt;</a:t>
            </a:r>
            <a:r>
              <a:rPr lang="en-IN" dirty="0" err="1"/>
              <a:t>setAdvertisementData</a:t>
            </a:r>
            <a:r>
              <a:rPr lang="en-IN" dirty="0"/>
              <a:t>(</a:t>
            </a:r>
            <a:r>
              <a:rPr lang="en-IN" dirty="0" err="1"/>
              <a:t>oAdvertisementData</a:t>
            </a:r>
            <a:r>
              <a:rPr lang="en-IN" dirty="0"/>
              <a:t>);</a:t>
            </a:r>
          </a:p>
          <a:p>
            <a:r>
              <a:rPr lang="en-IN" dirty="0"/>
              <a:t>  </a:t>
            </a:r>
            <a:r>
              <a:rPr lang="en-IN" dirty="0" err="1"/>
              <a:t>pAdvertising</a:t>
            </a:r>
            <a:r>
              <a:rPr lang="en-IN" dirty="0"/>
              <a:t>-&gt;</a:t>
            </a:r>
            <a:r>
              <a:rPr lang="en-IN" dirty="0" err="1"/>
              <a:t>setScanResponseData</a:t>
            </a:r>
            <a:r>
              <a:rPr lang="en-IN" dirty="0"/>
              <a:t>(</a:t>
            </a:r>
            <a:r>
              <a:rPr lang="en-IN" dirty="0" err="1"/>
              <a:t>oScanResponseData</a:t>
            </a:r>
            <a:r>
              <a:rPr lang="en-IN" dirty="0"/>
              <a:t>);</a:t>
            </a:r>
          </a:p>
          <a:p>
            <a:r>
              <a:rPr lang="en-IN" dirty="0"/>
              <a:t>}</a:t>
            </a:r>
          </a:p>
          <a:p>
            <a:endParaRPr lang="en-IN" dirty="0"/>
          </a:p>
          <a:p>
            <a:r>
              <a:rPr lang="en-IN" dirty="0"/>
              <a:t>void setup() {</a:t>
            </a:r>
          </a:p>
          <a:p>
            <a:endParaRPr lang="en-IN" dirty="0"/>
          </a:p>
          <a:p>
            <a:r>
              <a:rPr lang="en-IN" dirty="0"/>
              <a:t>  </a:t>
            </a:r>
            <a:r>
              <a:rPr lang="en-IN" dirty="0" err="1"/>
              <a:t>Serial.begin</a:t>
            </a:r>
            <a:r>
              <a:rPr lang="en-IN" dirty="0"/>
              <a:t>(115200);</a:t>
            </a:r>
          </a:p>
          <a:p>
            <a:r>
              <a:rPr lang="en-IN" dirty="0"/>
              <a:t>  </a:t>
            </a:r>
            <a:r>
              <a:rPr lang="en-IN" dirty="0" err="1"/>
              <a:t>gettimeofday</a:t>
            </a:r>
            <a:r>
              <a:rPr lang="en-IN" dirty="0"/>
              <a:t>(&amp;now, NULL);</a:t>
            </a:r>
          </a:p>
          <a:p>
            <a:r>
              <a:rPr lang="en-IN" dirty="0"/>
              <a:t>  </a:t>
            </a:r>
            <a:r>
              <a:rPr lang="en-IN" dirty="0" err="1"/>
              <a:t>Serial.printf</a:t>
            </a:r>
            <a:r>
              <a:rPr lang="en-IN" dirty="0"/>
              <a:t>("start ESP32 %d\n", </a:t>
            </a:r>
            <a:r>
              <a:rPr lang="en-IN" dirty="0" err="1"/>
              <a:t>bootcount</a:t>
            </a:r>
            <a:r>
              <a:rPr lang="en-IN" dirty="0"/>
              <a:t>++);</a:t>
            </a:r>
          </a:p>
          <a:p>
            <a:r>
              <a:rPr lang="en-IN" dirty="0"/>
              <a:t>  </a:t>
            </a:r>
            <a:r>
              <a:rPr lang="en-IN" dirty="0" err="1"/>
              <a:t>Serial.printf</a:t>
            </a:r>
            <a:r>
              <a:rPr lang="en-IN" dirty="0"/>
              <a:t>("deep sleep (%</a:t>
            </a:r>
            <a:r>
              <a:rPr lang="en-IN" dirty="0" err="1"/>
              <a:t>lds</a:t>
            </a:r>
            <a:r>
              <a:rPr lang="en-IN" dirty="0"/>
              <a:t> since last reset, %</a:t>
            </a:r>
            <a:r>
              <a:rPr lang="en-IN" dirty="0" err="1"/>
              <a:t>lds</a:t>
            </a:r>
            <a:r>
              <a:rPr lang="en-IN" dirty="0"/>
              <a:t> since last boot)\n", </a:t>
            </a:r>
            <a:r>
              <a:rPr lang="en-IN" dirty="0" err="1"/>
              <a:t>now.tv_sec</a:t>
            </a:r>
            <a:r>
              <a:rPr lang="en-IN" dirty="0"/>
              <a:t>, </a:t>
            </a:r>
            <a:r>
              <a:rPr lang="en-IN" dirty="0" err="1"/>
              <a:t>now.tv_sec</a:t>
            </a:r>
            <a:r>
              <a:rPr lang="en-IN" dirty="0"/>
              <a:t> - last);</a:t>
            </a:r>
          </a:p>
          <a:p>
            <a:r>
              <a:rPr lang="en-IN" dirty="0"/>
              <a:t>  last = </a:t>
            </a:r>
            <a:r>
              <a:rPr lang="en-IN" dirty="0" err="1"/>
              <a:t>now.tv_sec</a:t>
            </a:r>
            <a:r>
              <a:rPr lang="en-IN" dirty="0"/>
              <a:t>;</a:t>
            </a:r>
          </a:p>
          <a:p>
            <a:endParaRPr lang="en-IN" dirty="0"/>
          </a:p>
          <a:p>
            <a:r>
              <a:rPr lang="en-IN" dirty="0"/>
              <a:t>  // Create the BLE Device</a:t>
            </a:r>
          </a:p>
          <a:p>
            <a:r>
              <a:rPr lang="en-IN" dirty="0"/>
              <a:t>  </a:t>
            </a:r>
            <a:r>
              <a:rPr lang="en-IN" dirty="0" err="1"/>
              <a:t>BLEDevice</a:t>
            </a:r>
            <a:r>
              <a:rPr lang="en-IN" dirty="0"/>
              <a:t>::</a:t>
            </a:r>
            <a:r>
              <a:rPr lang="en-IN" dirty="0" err="1"/>
              <a:t>init</a:t>
            </a:r>
            <a:r>
              <a:rPr lang="en-IN" dirty="0"/>
              <a:t>("ESP32 as </a:t>
            </a:r>
            <a:r>
              <a:rPr lang="en-IN" dirty="0" err="1"/>
              <a:t>iBeacon</a:t>
            </a:r>
            <a:r>
              <a:rPr lang="en-IN" dirty="0" smtClean="0"/>
              <a:t>");</a:t>
            </a:r>
            <a:endParaRPr lang="en-IN" dirty="0"/>
          </a:p>
        </p:txBody>
      </p:sp>
    </p:spTree>
    <p:extLst>
      <p:ext uri="{BB962C8B-B14F-4D97-AF65-F5344CB8AC3E}">
        <p14:creationId xmlns:p14="http://schemas.microsoft.com/office/powerpoint/2010/main" val="18359515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Esp32 as i-Beacon</a:t>
            </a:r>
            <a:endParaRPr lang="en-IN" dirty="0"/>
          </a:p>
        </p:txBody>
      </p:sp>
      <p:sp>
        <p:nvSpPr>
          <p:cNvPr id="3" name="Content Placeholder 2"/>
          <p:cNvSpPr>
            <a:spLocks noGrp="1"/>
          </p:cNvSpPr>
          <p:nvPr>
            <p:ph idx="1"/>
          </p:nvPr>
        </p:nvSpPr>
        <p:spPr/>
        <p:txBody>
          <a:bodyPr>
            <a:normAutofit fontScale="40000" lnSpcReduction="20000"/>
          </a:bodyPr>
          <a:lstStyle/>
          <a:p>
            <a:r>
              <a:rPr lang="en-IN" smtClean="0"/>
              <a:t>  </a:t>
            </a:r>
            <a:r>
              <a:rPr lang="en-IN" dirty="0"/>
              <a:t>// Create the BLE Server</a:t>
            </a:r>
          </a:p>
          <a:p>
            <a:r>
              <a:rPr lang="en-IN" dirty="0"/>
              <a:t>  </a:t>
            </a:r>
            <a:r>
              <a:rPr lang="en-IN" dirty="0" err="1"/>
              <a:t>BLEServer</a:t>
            </a:r>
            <a:r>
              <a:rPr lang="en-IN" dirty="0"/>
              <a:t> *</a:t>
            </a:r>
            <a:r>
              <a:rPr lang="en-IN" dirty="0" err="1"/>
              <a:t>pServer</a:t>
            </a:r>
            <a:r>
              <a:rPr lang="en-IN" dirty="0"/>
              <a:t> = </a:t>
            </a:r>
            <a:r>
              <a:rPr lang="en-IN" dirty="0" err="1"/>
              <a:t>BLEDevice</a:t>
            </a:r>
            <a:r>
              <a:rPr lang="en-IN" dirty="0"/>
              <a:t>::</a:t>
            </a:r>
            <a:r>
              <a:rPr lang="en-IN" dirty="0" err="1"/>
              <a:t>createServer</a:t>
            </a:r>
            <a:r>
              <a:rPr lang="en-IN" dirty="0"/>
              <a:t>(); // &lt;-- no longer required to instantiate </a:t>
            </a:r>
            <a:r>
              <a:rPr lang="en-IN" dirty="0" err="1"/>
              <a:t>BLEServer</a:t>
            </a:r>
            <a:r>
              <a:rPr lang="en-IN" dirty="0"/>
              <a:t>, less flash and ram usage</a:t>
            </a:r>
          </a:p>
          <a:p>
            <a:r>
              <a:rPr lang="en-IN" dirty="0"/>
              <a:t>  </a:t>
            </a:r>
            <a:r>
              <a:rPr lang="en-IN" dirty="0" err="1"/>
              <a:t>pAdvertising</a:t>
            </a:r>
            <a:r>
              <a:rPr lang="en-IN" dirty="0"/>
              <a:t> = </a:t>
            </a:r>
            <a:r>
              <a:rPr lang="en-IN" dirty="0" err="1"/>
              <a:t>BLEDevice</a:t>
            </a:r>
            <a:r>
              <a:rPr lang="en-IN" dirty="0"/>
              <a:t>::</a:t>
            </a:r>
            <a:r>
              <a:rPr lang="en-IN" dirty="0" err="1"/>
              <a:t>getAdvertising</a:t>
            </a:r>
            <a:r>
              <a:rPr lang="en-IN" dirty="0"/>
              <a:t>();</a:t>
            </a:r>
          </a:p>
          <a:p>
            <a:r>
              <a:rPr lang="en-IN" dirty="0"/>
              <a:t>  </a:t>
            </a:r>
            <a:r>
              <a:rPr lang="en-IN" dirty="0" err="1"/>
              <a:t>BLEDevice</a:t>
            </a:r>
            <a:r>
              <a:rPr lang="en-IN" dirty="0"/>
              <a:t>::</a:t>
            </a:r>
            <a:r>
              <a:rPr lang="en-IN" dirty="0" err="1"/>
              <a:t>startAdvertising</a:t>
            </a:r>
            <a:r>
              <a:rPr lang="en-IN" dirty="0"/>
              <a:t>();</a:t>
            </a:r>
          </a:p>
          <a:p>
            <a:r>
              <a:rPr lang="en-IN" dirty="0"/>
              <a:t>  </a:t>
            </a:r>
            <a:r>
              <a:rPr lang="en-IN" dirty="0" err="1"/>
              <a:t>setBeacon</a:t>
            </a:r>
            <a:r>
              <a:rPr lang="en-IN" dirty="0"/>
              <a:t>();</a:t>
            </a:r>
          </a:p>
          <a:p>
            <a:r>
              <a:rPr lang="en-IN" dirty="0"/>
              <a:t>  // Start advertising</a:t>
            </a:r>
          </a:p>
          <a:p>
            <a:r>
              <a:rPr lang="en-IN" dirty="0"/>
              <a:t>  </a:t>
            </a:r>
            <a:r>
              <a:rPr lang="en-IN" dirty="0" err="1"/>
              <a:t>pAdvertising</a:t>
            </a:r>
            <a:r>
              <a:rPr lang="en-IN" dirty="0"/>
              <a:t>-&gt;start();</a:t>
            </a:r>
          </a:p>
          <a:p>
            <a:r>
              <a:rPr lang="en-IN" dirty="0"/>
              <a:t>  </a:t>
            </a:r>
            <a:r>
              <a:rPr lang="en-IN" dirty="0" err="1"/>
              <a:t>Serial.println</a:t>
            </a:r>
            <a:r>
              <a:rPr lang="en-IN" dirty="0"/>
              <a:t>("</a:t>
            </a:r>
            <a:r>
              <a:rPr lang="en-IN" dirty="0" err="1"/>
              <a:t>Advertizing</a:t>
            </a:r>
            <a:r>
              <a:rPr lang="en-IN" dirty="0"/>
              <a:t> started...");</a:t>
            </a:r>
          </a:p>
          <a:p>
            <a:r>
              <a:rPr lang="en-IN" dirty="0"/>
              <a:t>  delay(100);</a:t>
            </a:r>
          </a:p>
          <a:p>
            <a:r>
              <a:rPr lang="en-IN" dirty="0"/>
              <a:t>  </a:t>
            </a:r>
            <a:r>
              <a:rPr lang="en-IN" dirty="0" err="1"/>
              <a:t>pAdvertising</a:t>
            </a:r>
            <a:r>
              <a:rPr lang="en-IN" dirty="0"/>
              <a:t>-&gt;stop();</a:t>
            </a:r>
          </a:p>
          <a:p>
            <a:r>
              <a:rPr lang="en-IN" dirty="0"/>
              <a:t>  </a:t>
            </a:r>
            <a:r>
              <a:rPr lang="en-IN" dirty="0" err="1"/>
              <a:t>Serial.printf</a:t>
            </a:r>
            <a:r>
              <a:rPr lang="en-IN" dirty="0"/>
              <a:t>("enter deep sleep\n");</a:t>
            </a:r>
          </a:p>
          <a:p>
            <a:r>
              <a:rPr lang="en-IN" dirty="0"/>
              <a:t>  </a:t>
            </a:r>
            <a:r>
              <a:rPr lang="en-IN" dirty="0" err="1"/>
              <a:t>esp_deep_sleep</a:t>
            </a:r>
            <a:r>
              <a:rPr lang="en-IN" dirty="0"/>
              <a:t>(1000000LL * GPIO_DEEP_SLEEP_DURATION);</a:t>
            </a:r>
          </a:p>
          <a:p>
            <a:r>
              <a:rPr lang="en-IN" dirty="0"/>
              <a:t>  </a:t>
            </a:r>
            <a:r>
              <a:rPr lang="en-IN" dirty="0" err="1"/>
              <a:t>Serial.printf</a:t>
            </a:r>
            <a:r>
              <a:rPr lang="en-IN" dirty="0"/>
              <a:t>("in deep sleep\n");</a:t>
            </a:r>
          </a:p>
          <a:p>
            <a:r>
              <a:rPr lang="en-IN" dirty="0"/>
              <a:t>}</a:t>
            </a:r>
          </a:p>
          <a:p>
            <a:endParaRPr lang="en-IN" dirty="0"/>
          </a:p>
          <a:p>
            <a:r>
              <a:rPr lang="en-IN" dirty="0"/>
              <a:t>void loop() {</a:t>
            </a:r>
          </a:p>
          <a:p>
            <a:r>
              <a:rPr lang="en-IN" dirty="0"/>
              <a:t>}</a:t>
            </a:r>
          </a:p>
          <a:p>
            <a:endParaRPr lang="en-IN" dirty="0"/>
          </a:p>
        </p:txBody>
      </p:sp>
    </p:spTree>
    <p:extLst>
      <p:ext uri="{BB962C8B-B14F-4D97-AF65-F5344CB8AC3E}">
        <p14:creationId xmlns:p14="http://schemas.microsoft.com/office/powerpoint/2010/main" val="7822024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656" y="2124222"/>
            <a:ext cx="10509738" cy="1353063"/>
          </a:xfrm>
        </p:spPr>
        <p:txBody>
          <a:bodyPr/>
          <a:lstStyle/>
          <a:p>
            <a:r>
              <a:rPr lang="en-IN" b="1" dirty="0" smtClean="0"/>
              <a:t>Connect to MongoDB using python and show status</a:t>
            </a:r>
            <a:endParaRPr lang="en-IN" b="1" dirty="0"/>
          </a:p>
        </p:txBody>
      </p:sp>
    </p:spTree>
    <p:extLst>
      <p:ext uri="{BB962C8B-B14F-4D97-AF65-F5344CB8AC3E}">
        <p14:creationId xmlns:p14="http://schemas.microsoft.com/office/powerpoint/2010/main" val="40466223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895" y="211015"/>
            <a:ext cx="10959905" cy="5965948"/>
          </a:xfrm>
        </p:spPr>
        <p:txBody>
          <a:bodyPr>
            <a:normAutofit/>
          </a:bodyPr>
          <a:lstStyle/>
          <a:p>
            <a:pPr marL="0" indent="0">
              <a:buNone/>
            </a:pPr>
            <a:r>
              <a:rPr lang="en-US" dirty="0"/>
              <a:t>from </a:t>
            </a:r>
            <a:r>
              <a:rPr lang="en-US" dirty="0" err="1"/>
              <a:t>pymongo</a:t>
            </a:r>
            <a:r>
              <a:rPr lang="en-US" dirty="0"/>
              <a:t> import </a:t>
            </a:r>
            <a:r>
              <a:rPr lang="en-US" dirty="0" err="1"/>
              <a:t>MongoClient</a:t>
            </a:r>
            <a:endParaRPr lang="en-US" dirty="0"/>
          </a:p>
          <a:p>
            <a:pPr marL="0" indent="0">
              <a:buNone/>
            </a:pPr>
            <a:r>
              <a:rPr lang="en-US" dirty="0"/>
              <a:t># </a:t>
            </a:r>
            <a:r>
              <a:rPr lang="en-US" dirty="0" err="1"/>
              <a:t>pprint</a:t>
            </a:r>
            <a:r>
              <a:rPr lang="en-US" dirty="0"/>
              <a:t> library is used to make the output look more pretty</a:t>
            </a:r>
          </a:p>
          <a:p>
            <a:pPr marL="0" indent="0">
              <a:buNone/>
            </a:pPr>
            <a:r>
              <a:rPr lang="en-US" dirty="0"/>
              <a:t>from </a:t>
            </a:r>
            <a:r>
              <a:rPr lang="en-US" dirty="0" err="1"/>
              <a:t>pprint</a:t>
            </a:r>
            <a:r>
              <a:rPr lang="en-US" dirty="0"/>
              <a:t> import </a:t>
            </a:r>
            <a:r>
              <a:rPr lang="en-US" dirty="0" err="1"/>
              <a:t>pprint</a:t>
            </a:r>
            <a:endParaRPr lang="en-US" dirty="0"/>
          </a:p>
          <a:p>
            <a:pPr marL="0" indent="0">
              <a:buNone/>
            </a:pPr>
            <a:r>
              <a:rPr lang="en-US" dirty="0"/>
              <a:t># connect to MongoDB, change the &lt;&lt; MONGODB URL &gt;&gt; to reflect your own connection string</a:t>
            </a:r>
          </a:p>
          <a:p>
            <a:pPr marL="0" indent="0">
              <a:buNone/>
            </a:pPr>
            <a:r>
              <a:rPr lang="en-US" dirty="0"/>
              <a:t>client = </a:t>
            </a:r>
            <a:r>
              <a:rPr lang="en-US" dirty="0" err="1"/>
              <a:t>MongoClient</a:t>
            </a:r>
            <a:r>
              <a:rPr lang="en-US" dirty="0"/>
              <a:t>("</a:t>
            </a:r>
            <a:r>
              <a:rPr lang="en-US" dirty="0" err="1"/>
              <a:t>mongodb+srv</a:t>
            </a:r>
            <a:r>
              <a:rPr lang="en-US" dirty="0"/>
              <a:t>://shubham:Shubham100@cluster0.zqakj.mongodb.net/</a:t>
            </a:r>
            <a:r>
              <a:rPr lang="en-US" dirty="0" err="1"/>
              <a:t>ASSET_INFO?retryWrites</a:t>
            </a:r>
            <a:r>
              <a:rPr lang="en-US" dirty="0"/>
              <a:t>=</a:t>
            </a:r>
            <a:r>
              <a:rPr lang="en-US" dirty="0" err="1"/>
              <a:t>true&amp;w</a:t>
            </a:r>
            <a:r>
              <a:rPr lang="en-US" dirty="0"/>
              <a:t>=majority")</a:t>
            </a:r>
          </a:p>
          <a:p>
            <a:pPr marL="0" indent="0">
              <a:buNone/>
            </a:pPr>
            <a:r>
              <a:rPr lang="en-US" dirty="0" err="1"/>
              <a:t>db</a:t>
            </a:r>
            <a:r>
              <a:rPr lang="en-US" dirty="0"/>
              <a:t>=</a:t>
            </a:r>
            <a:r>
              <a:rPr lang="en-US" dirty="0" err="1"/>
              <a:t>client.admin</a:t>
            </a:r>
            <a:endParaRPr lang="en-US" dirty="0"/>
          </a:p>
          <a:p>
            <a:pPr marL="0" indent="0">
              <a:buNone/>
            </a:pPr>
            <a:r>
              <a:rPr lang="en-US" dirty="0"/>
              <a:t># Issue the </a:t>
            </a:r>
            <a:r>
              <a:rPr lang="en-US" dirty="0" err="1"/>
              <a:t>serverStatus</a:t>
            </a:r>
            <a:r>
              <a:rPr lang="en-US" dirty="0"/>
              <a:t> command and print the results</a:t>
            </a:r>
          </a:p>
          <a:p>
            <a:pPr marL="0" indent="0">
              <a:buNone/>
            </a:pPr>
            <a:r>
              <a:rPr lang="en-US" dirty="0" err="1"/>
              <a:t>serverStatusResult</a:t>
            </a:r>
            <a:r>
              <a:rPr lang="en-US" dirty="0"/>
              <a:t>=</a:t>
            </a:r>
            <a:r>
              <a:rPr lang="en-US" dirty="0" err="1"/>
              <a:t>db.command</a:t>
            </a:r>
            <a:r>
              <a:rPr lang="en-US" dirty="0"/>
              <a:t>("</a:t>
            </a:r>
            <a:r>
              <a:rPr lang="en-US" dirty="0" err="1"/>
              <a:t>serverStatus</a:t>
            </a:r>
            <a:r>
              <a:rPr lang="en-US" dirty="0"/>
              <a:t>")</a:t>
            </a:r>
          </a:p>
          <a:p>
            <a:pPr marL="0" indent="0">
              <a:buNone/>
            </a:pPr>
            <a:r>
              <a:rPr lang="en-US" dirty="0" err="1"/>
              <a:t>pprint</a:t>
            </a:r>
            <a:r>
              <a:rPr lang="en-US" dirty="0"/>
              <a:t>(</a:t>
            </a:r>
            <a:r>
              <a:rPr lang="en-US" dirty="0" err="1"/>
              <a:t>serverStatusResult</a:t>
            </a:r>
            <a:r>
              <a:rPr lang="en-US" dirty="0"/>
              <a:t>)</a:t>
            </a:r>
            <a:endParaRPr lang="en-IN" dirty="0"/>
          </a:p>
        </p:txBody>
      </p:sp>
    </p:spTree>
    <p:extLst>
      <p:ext uri="{BB962C8B-B14F-4D97-AF65-F5344CB8AC3E}">
        <p14:creationId xmlns:p14="http://schemas.microsoft.com/office/powerpoint/2010/main" val="22726734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382" y="2739835"/>
            <a:ext cx="10515600" cy="1325563"/>
          </a:xfrm>
        </p:spPr>
        <p:txBody>
          <a:bodyPr/>
          <a:lstStyle/>
          <a:p>
            <a:r>
              <a:rPr lang="en-IN" dirty="0" smtClean="0"/>
              <a:t>Insert data in </a:t>
            </a:r>
            <a:r>
              <a:rPr lang="en-IN" dirty="0" err="1" smtClean="0"/>
              <a:t>Mongodb</a:t>
            </a:r>
            <a:r>
              <a:rPr lang="en-IN" dirty="0" smtClean="0"/>
              <a:t> using PYTHON </a:t>
            </a:r>
            <a:endParaRPr lang="en-IN" dirty="0"/>
          </a:p>
        </p:txBody>
      </p:sp>
    </p:spTree>
    <p:extLst>
      <p:ext uri="{BB962C8B-B14F-4D97-AF65-F5344CB8AC3E}">
        <p14:creationId xmlns:p14="http://schemas.microsoft.com/office/powerpoint/2010/main" val="38605729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6" y="150126"/>
            <a:ext cx="11573302" cy="6605516"/>
          </a:xfrm>
        </p:spPr>
        <p:txBody>
          <a:bodyPr>
            <a:normAutofit fontScale="55000" lnSpcReduction="20000"/>
          </a:bodyPr>
          <a:lstStyle/>
          <a:p>
            <a:pPr marL="0" indent="0">
              <a:buNone/>
            </a:pPr>
            <a:r>
              <a:rPr lang="en-IN" dirty="0"/>
              <a:t>from </a:t>
            </a:r>
            <a:r>
              <a:rPr lang="en-IN" dirty="0" err="1"/>
              <a:t>pymongo</a:t>
            </a:r>
            <a:r>
              <a:rPr lang="en-IN" dirty="0"/>
              <a:t> import </a:t>
            </a:r>
            <a:r>
              <a:rPr lang="en-IN" dirty="0" err="1"/>
              <a:t>MongoClient</a:t>
            </a:r>
            <a:endParaRPr lang="en-IN" dirty="0"/>
          </a:p>
          <a:p>
            <a:pPr marL="0" indent="0">
              <a:buNone/>
            </a:pPr>
            <a:r>
              <a:rPr lang="en-IN" dirty="0"/>
              <a:t>from random import </a:t>
            </a:r>
            <a:r>
              <a:rPr lang="en-IN" dirty="0" err="1"/>
              <a:t>randint</a:t>
            </a:r>
            <a:endParaRPr lang="en-IN" dirty="0"/>
          </a:p>
          <a:p>
            <a:pPr marL="0" indent="0">
              <a:buNone/>
            </a:pPr>
            <a:r>
              <a:rPr lang="en-IN" dirty="0"/>
              <a:t>#Step 1: Connect to MongoDB - Note: Change connection string as needed</a:t>
            </a:r>
          </a:p>
          <a:p>
            <a:pPr marL="0" indent="0">
              <a:buNone/>
            </a:pPr>
            <a:r>
              <a:rPr lang="en-IN" dirty="0"/>
              <a:t>client = </a:t>
            </a:r>
            <a:r>
              <a:rPr lang="en-IN" dirty="0" err="1"/>
              <a:t>MongoClient</a:t>
            </a:r>
            <a:r>
              <a:rPr lang="en-IN" dirty="0"/>
              <a:t>("</a:t>
            </a:r>
            <a:r>
              <a:rPr lang="en-IN" dirty="0" err="1"/>
              <a:t>mongodb+srv</a:t>
            </a:r>
            <a:r>
              <a:rPr lang="en-IN" dirty="0"/>
              <a:t>://shubham:Shubham100@cluster0.zqakj.mongodb.net/</a:t>
            </a:r>
            <a:r>
              <a:rPr lang="en-IN" dirty="0" err="1"/>
              <a:t>ASSET_INFO?retryWrites</a:t>
            </a:r>
            <a:r>
              <a:rPr lang="en-IN" dirty="0"/>
              <a:t>=</a:t>
            </a:r>
            <a:r>
              <a:rPr lang="en-IN" dirty="0" err="1"/>
              <a:t>true&amp;w</a:t>
            </a:r>
            <a:r>
              <a:rPr lang="en-IN" dirty="0"/>
              <a:t>=majority")</a:t>
            </a:r>
          </a:p>
          <a:p>
            <a:pPr marL="0" indent="0">
              <a:buNone/>
            </a:pPr>
            <a:r>
              <a:rPr lang="en-IN" dirty="0" err="1"/>
              <a:t>db</a:t>
            </a:r>
            <a:r>
              <a:rPr lang="en-IN" dirty="0"/>
              <a:t>=</a:t>
            </a:r>
            <a:r>
              <a:rPr lang="en-IN" dirty="0" err="1"/>
              <a:t>client.business</a:t>
            </a:r>
            <a:endParaRPr lang="en-IN" dirty="0"/>
          </a:p>
          <a:p>
            <a:pPr marL="0" indent="0">
              <a:buNone/>
            </a:pPr>
            <a:r>
              <a:rPr lang="en-IN" dirty="0"/>
              <a:t>#Step 2: Create sample data</a:t>
            </a:r>
          </a:p>
          <a:p>
            <a:pPr marL="0" indent="0">
              <a:buNone/>
            </a:pPr>
            <a:r>
              <a:rPr lang="en-IN" dirty="0"/>
              <a:t>names = ['</a:t>
            </a:r>
            <a:r>
              <a:rPr lang="en-IN" dirty="0" err="1"/>
              <a:t>Kitchen','Animal','State</a:t>
            </a:r>
            <a:r>
              <a:rPr lang="en-IN" dirty="0"/>
              <a:t>', '</a:t>
            </a:r>
            <a:r>
              <a:rPr lang="en-IN" dirty="0" err="1"/>
              <a:t>Tastey</a:t>
            </a:r>
            <a:r>
              <a:rPr lang="en-IN" dirty="0"/>
              <a:t>', '</a:t>
            </a:r>
            <a:r>
              <a:rPr lang="en-IN" dirty="0" err="1"/>
              <a:t>Big','City','Fish</a:t>
            </a:r>
            <a:r>
              <a:rPr lang="en-IN" dirty="0"/>
              <a:t>', '</a:t>
            </a:r>
            <a:r>
              <a:rPr lang="en-IN" dirty="0" err="1"/>
              <a:t>Pizza','Goat</a:t>
            </a:r>
            <a:r>
              <a:rPr lang="en-IN" dirty="0"/>
              <a:t>', '</a:t>
            </a:r>
            <a:r>
              <a:rPr lang="en-IN" dirty="0" err="1"/>
              <a:t>Salty','Sandwich','Lazy</a:t>
            </a:r>
            <a:r>
              <a:rPr lang="en-IN" dirty="0"/>
              <a:t>', 'Fun']</a:t>
            </a:r>
          </a:p>
          <a:p>
            <a:pPr marL="0" indent="0">
              <a:buNone/>
            </a:pPr>
            <a:r>
              <a:rPr lang="en-IN" dirty="0" err="1"/>
              <a:t>company_type</a:t>
            </a:r>
            <a:r>
              <a:rPr lang="en-IN" dirty="0"/>
              <a:t> = ['LLC','</a:t>
            </a:r>
            <a:r>
              <a:rPr lang="en-IN" dirty="0" err="1"/>
              <a:t>Inc</a:t>
            </a:r>
            <a:r>
              <a:rPr lang="en-IN" dirty="0"/>
              <a:t>','</a:t>
            </a:r>
            <a:r>
              <a:rPr lang="en-IN" dirty="0" err="1"/>
              <a:t>Company','Corporation</a:t>
            </a:r>
            <a:r>
              <a:rPr lang="en-IN" dirty="0"/>
              <a:t>']</a:t>
            </a:r>
          </a:p>
          <a:p>
            <a:pPr marL="0" indent="0">
              <a:buNone/>
            </a:pPr>
            <a:r>
              <a:rPr lang="en-IN" dirty="0" err="1"/>
              <a:t>company_cuisine</a:t>
            </a:r>
            <a:r>
              <a:rPr lang="en-IN" dirty="0"/>
              <a:t> = ['Pizza', 'Bar Food', 'Fast Food', 'Italian', 'Mexican', 'American', 'Sushi Bar', 'Vegetarian']</a:t>
            </a:r>
          </a:p>
          <a:p>
            <a:pPr marL="0" indent="0">
              <a:buNone/>
            </a:pPr>
            <a:r>
              <a:rPr lang="en-IN" dirty="0"/>
              <a:t>for x in range(1, 501):</a:t>
            </a:r>
          </a:p>
          <a:p>
            <a:pPr marL="0" indent="0">
              <a:buNone/>
            </a:pPr>
            <a:r>
              <a:rPr lang="en-IN" dirty="0"/>
              <a:t>    business = {</a:t>
            </a:r>
          </a:p>
          <a:p>
            <a:pPr marL="0" indent="0">
              <a:buNone/>
            </a:pPr>
            <a:r>
              <a:rPr lang="en-IN" dirty="0"/>
              <a:t>        'name' : names[</a:t>
            </a:r>
            <a:r>
              <a:rPr lang="en-IN" dirty="0" err="1"/>
              <a:t>randint</a:t>
            </a:r>
            <a:r>
              <a:rPr lang="en-IN" dirty="0"/>
              <a:t>(0, (</a:t>
            </a:r>
            <a:r>
              <a:rPr lang="en-IN" dirty="0" err="1"/>
              <a:t>len</a:t>
            </a:r>
            <a:r>
              <a:rPr lang="en-IN" dirty="0"/>
              <a:t>(names)-1))] + ' ' + names[</a:t>
            </a:r>
            <a:r>
              <a:rPr lang="en-IN" dirty="0" err="1"/>
              <a:t>randint</a:t>
            </a:r>
            <a:r>
              <a:rPr lang="en-IN" dirty="0"/>
              <a:t>(0, (</a:t>
            </a:r>
            <a:r>
              <a:rPr lang="en-IN" dirty="0" err="1"/>
              <a:t>len</a:t>
            </a:r>
            <a:r>
              <a:rPr lang="en-IN" dirty="0"/>
              <a:t>(names)-1))]  + ' ' + </a:t>
            </a:r>
            <a:r>
              <a:rPr lang="en-IN" dirty="0" err="1"/>
              <a:t>company_type</a:t>
            </a:r>
            <a:r>
              <a:rPr lang="en-IN" dirty="0"/>
              <a:t>[</a:t>
            </a:r>
            <a:r>
              <a:rPr lang="en-IN" dirty="0" err="1"/>
              <a:t>randint</a:t>
            </a:r>
            <a:r>
              <a:rPr lang="en-IN" dirty="0"/>
              <a:t>(0, (</a:t>
            </a:r>
            <a:r>
              <a:rPr lang="en-IN" dirty="0" err="1"/>
              <a:t>len</a:t>
            </a:r>
            <a:r>
              <a:rPr lang="en-IN" dirty="0"/>
              <a:t>(</a:t>
            </a:r>
            <a:r>
              <a:rPr lang="en-IN" dirty="0" err="1"/>
              <a:t>company_type</a:t>
            </a:r>
            <a:r>
              <a:rPr lang="en-IN" dirty="0"/>
              <a:t>)-1))],</a:t>
            </a:r>
          </a:p>
          <a:p>
            <a:pPr marL="0" indent="0">
              <a:buNone/>
            </a:pPr>
            <a:r>
              <a:rPr lang="en-IN" dirty="0"/>
              <a:t>        'rating' : </a:t>
            </a:r>
            <a:r>
              <a:rPr lang="en-IN" dirty="0" err="1"/>
              <a:t>randint</a:t>
            </a:r>
            <a:r>
              <a:rPr lang="en-IN" dirty="0"/>
              <a:t>(1, 5),</a:t>
            </a:r>
          </a:p>
          <a:p>
            <a:pPr marL="0" indent="0">
              <a:buNone/>
            </a:pPr>
            <a:r>
              <a:rPr lang="en-IN" dirty="0"/>
              <a:t>        'cuisine' : </a:t>
            </a:r>
            <a:r>
              <a:rPr lang="en-IN" dirty="0" err="1"/>
              <a:t>company_cuisine</a:t>
            </a:r>
            <a:r>
              <a:rPr lang="en-IN" dirty="0"/>
              <a:t>[</a:t>
            </a:r>
            <a:r>
              <a:rPr lang="en-IN" dirty="0" err="1"/>
              <a:t>randint</a:t>
            </a:r>
            <a:r>
              <a:rPr lang="en-IN" dirty="0"/>
              <a:t>(0, (</a:t>
            </a:r>
            <a:r>
              <a:rPr lang="en-IN" dirty="0" err="1"/>
              <a:t>len</a:t>
            </a:r>
            <a:r>
              <a:rPr lang="en-IN" dirty="0"/>
              <a:t>(</a:t>
            </a:r>
            <a:r>
              <a:rPr lang="en-IN" dirty="0" err="1"/>
              <a:t>company_cuisine</a:t>
            </a:r>
            <a:r>
              <a:rPr lang="en-IN" dirty="0"/>
              <a:t>)-1))] </a:t>
            </a:r>
          </a:p>
          <a:p>
            <a:pPr marL="0" indent="0">
              <a:buNone/>
            </a:pPr>
            <a:r>
              <a:rPr lang="en-IN" dirty="0"/>
              <a:t>    }</a:t>
            </a:r>
          </a:p>
          <a:p>
            <a:pPr marL="0" indent="0">
              <a:buNone/>
            </a:pPr>
            <a:r>
              <a:rPr lang="en-IN" dirty="0"/>
              <a:t>    #Step 3: Insert business object directly into MongoDB via </a:t>
            </a:r>
            <a:r>
              <a:rPr lang="en-IN" dirty="0" err="1"/>
              <a:t>insert_one</a:t>
            </a:r>
            <a:endParaRPr lang="en-IN" dirty="0"/>
          </a:p>
          <a:p>
            <a:pPr marL="0" indent="0">
              <a:buNone/>
            </a:pPr>
            <a:r>
              <a:rPr lang="en-IN" dirty="0"/>
              <a:t>    result=</a:t>
            </a:r>
            <a:r>
              <a:rPr lang="en-IN" dirty="0" err="1"/>
              <a:t>db.reviews.insert_one</a:t>
            </a:r>
            <a:r>
              <a:rPr lang="en-IN" dirty="0"/>
              <a:t>(business)</a:t>
            </a:r>
          </a:p>
          <a:p>
            <a:pPr marL="0" indent="0">
              <a:buNone/>
            </a:pPr>
            <a:r>
              <a:rPr lang="en-IN" dirty="0"/>
              <a:t>    #Step 4: Print to the console the </a:t>
            </a:r>
            <a:r>
              <a:rPr lang="en-IN" dirty="0" err="1"/>
              <a:t>ObjectID</a:t>
            </a:r>
            <a:r>
              <a:rPr lang="en-IN" dirty="0"/>
              <a:t> of the new document</a:t>
            </a:r>
          </a:p>
          <a:p>
            <a:pPr marL="0" indent="0">
              <a:buNone/>
            </a:pPr>
            <a:r>
              <a:rPr lang="en-IN" dirty="0"/>
              <a:t>    print('Created {0} of 500 as {1}'.format(</a:t>
            </a:r>
            <a:r>
              <a:rPr lang="en-IN" dirty="0" err="1"/>
              <a:t>x,result.inserted_id</a:t>
            </a:r>
            <a:r>
              <a:rPr lang="en-IN" dirty="0"/>
              <a:t>))</a:t>
            </a:r>
          </a:p>
          <a:p>
            <a:pPr marL="0" indent="0">
              <a:buNone/>
            </a:pPr>
            <a:r>
              <a:rPr lang="en-IN" dirty="0"/>
              <a:t>#Step 5: Tell us that you are done</a:t>
            </a:r>
          </a:p>
          <a:p>
            <a:pPr marL="0" indent="0">
              <a:buNone/>
            </a:pPr>
            <a:r>
              <a:rPr lang="en-IN" dirty="0"/>
              <a:t>print('finished creating 500 business reviews')</a:t>
            </a:r>
          </a:p>
        </p:txBody>
      </p:sp>
    </p:spTree>
    <p:extLst>
      <p:ext uri="{BB962C8B-B14F-4D97-AF65-F5344CB8AC3E}">
        <p14:creationId xmlns:p14="http://schemas.microsoft.com/office/powerpoint/2010/main" val="4149524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ASSET_INFO UPDATE:</a:t>
            </a:r>
            <a:endParaRPr lang="en-IN"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from </a:t>
            </a:r>
            <a:r>
              <a:rPr lang="en-US" dirty="0" err="1"/>
              <a:t>pymongo</a:t>
            </a:r>
            <a:r>
              <a:rPr lang="en-US" dirty="0"/>
              <a:t> import </a:t>
            </a:r>
            <a:r>
              <a:rPr lang="en-US" dirty="0" err="1"/>
              <a:t>MongoClient</a:t>
            </a:r>
            <a:endParaRPr lang="en-US" dirty="0"/>
          </a:p>
          <a:p>
            <a:pPr marL="0" indent="0">
              <a:buNone/>
            </a:pPr>
            <a:r>
              <a:rPr lang="en-US" dirty="0"/>
              <a:t>from random import </a:t>
            </a:r>
            <a:r>
              <a:rPr lang="en-US" dirty="0" err="1"/>
              <a:t>randint</a:t>
            </a:r>
            <a:endParaRPr lang="en-US" dirty="0"/>
          </a:p>
          <a:p>
            <a:pPr marL="0" indent="0">
              <a:buNone/>
            </a:pPr>
            <a:r>
              <a:rPr lang="en-US" dirty="0"/>
              <a:t>#Step 1: Connect to MongoDB - Note: Change connection string as needed</a:t>
            </a:r>
          </a:p>
          <a:p>
            <a:pPr marL="0" indent="0">
              <a:buNone/>
            </a:pPr>
            <a:r>
              <a:rPr lang="en-US" dirty="0"/>
              <a:t>client = </a:t>
            </a:r>
            <a:r>
              <a:rPr lang="en-US" dirty="0" err="1"/>
              <a:t>MongoClient</a:t>
            </a:r>
            <a:r>
              <a:rPr lang="en-US" dirty="0"/>
              <a:t>("</a:t>
            </a:r>
            <a:r>
              <a:rPr lang="en-US" dirty="0" err="1"/>
              <a:t>mongodb+srv</a:t>
            </a:r>
            <a:r>
              <a:rPr lang="en-US" dirty="0"/>
              <a:t>://shubham:Shubham100@cluster0.zqakj.mongodb.net/</a:t>
            </a:r>
            <a:r>
              <a:rPr lang="en-US" dirty="0" err="1"/>
              <a:t>ASSET_INFO?retryWrites</a:t>
            </a:r>
            <a:r>
              <a:rPr lang="en-US" dirty="0"/>
              <a:t>=</a:t>
            </a:r>
            <a:r>
              <a:rPr lang="en-US" dirty="0" err="1"/>
              <a:t>true&amp;w</a:t>
            </a:r>
            <a:r>
              <a:rPr lang="en-US" dirty="0"/>
              <a:t>=majority")</a:t>
            </a:r>
          </a:p>
          <a:p>
            <a:pPr marL="0" indent="0">
              <a:buNone/>
            </a:pPr>
            <a:r>
              <a:rPr lang="en-US" dirty="0" err="1"/>
              <a:t>db</a:t>
            </a:r>
            <a:r>
              <a:rPr lang="en-US" dirty="0"/>
              <a:t>=</a:t>
            </a:r>
            <a:r>
              <a:rPr lang="en-US" dirty="0" err="1"/>
              <a:t>client.ASSET_INFO</a:t>
            </a:r>
            <a:endParaRPr lang="en-US" dirty="0"/>
          </a:p>
          <a:p>
            <a:pPr marL="0" indent="0">
              <a:buNone/>
            </a:pPr>
            <a:endParaRPr lang="en-US" dirty="0"/>
          </a:p>
          <a:p>
            <a:pPr marL="0" indent="0">
              <a:buNone/>
            </a:pPr>
            <a:r>
              <a:rPr lang="en-US" dirty="0"/>
              <a:t># dictionary to be added in the database</a:t>
            </a:r>
          </a:p>
          <a:p>
            <a:pPr marL="0" indent="0">
              <a:buNone/>
            </a:pPr>
            <a:r>
              <a:rPr lang="en-US" dirty="0"/>
              <a:t>record={</a:t>
            </a:r>
          </a:p>
          <a:p>
            <a:pPr marL="0" indent="0">
              <a:buNone/>
            </a:pPr>
            <a:r>
              <a:rPr lang="en-US" dirty="0"/>
              <a:t>"title": "MongoDB and Python number 2"</a:t>
            </a:r>
          </a:p>
          <a:p>
            <a:pPr marL="0" indent="0">
              <a:buNone/>
            </a:pPr>
            <a:r>
              <a:rPr lang="en-US" dirty="0"/>
              <a:t>}</a:t>
            </a:r>
          </a:p>
          <a:p>
            <a:pPr marL="0" indent="0">
              <a:buNone/>
            </a:pPr>
            <a:endParaRPr lang="en-US" dirty="0"/>
          </a:p>
          <a:p>
            <a:pPr marL="0" indent="0">
              <a:buNone/>
            </a:pPr>
            <a:r>
              <a:rPr lang="en-US" dirty="0"/>
              <a:t># inserting the data in the database</a:t>
            </a:r>
          </a:p>
          <a:p>
            <a:pPr marL="0" indent="0">
              <a:buNone/>
            </a:pPr>
            <a:r>
              <a:rPr lang="en-US" dirty="0"/>
              <a:t>rec = </a:t>
            </a:r>
            <a:r>
              <a:rPr lang="en-US" dirty="0" err="1"/>
              <a:t>db.Luggage_data.insert_one</a:t>
            </a:r>
            <a:r>
              <a:rPr lang="en-US" dirty="0"/>
              <a:t>(record)</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35316153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531" y="2589710"/>
            <a:ext cx="10515600" cy="1325563"/>
          </a:xfrm>
        </p:spPr>
        <p:txBody>
          <a:bodyPr/>
          <a:lstStyle/>
          <a:p>
            <a:r>
              <a:rPr lang="en-IN" b="1" dirty="0" smtClean="0"/>
              <a:t>MONGODB and ESP32</a:t>
            </a:r>
            <a:endParaRPr lang="en-IN" b="1" dirty="0"/>
          </a:p>
        </p:txBody>
      </p:sp>
    </p:spTree>
    <p:extLst>
      <p:ext uri="{BB962C8B-B14F-4D97-AF65-F5344CB8AC3E}">
        <p14:creationId xmlns:p14="http://schemas.microsoft.com/office/powerpoint/2010/main" val="208609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0612" y="753793"/>
            <a:ext cx="10998557" cy="5716932"/>
          </a:xfrm>
        </p:spPr>
        <p:txBody>
          <a:bodyPr>
            <a:normAutofit fontScale="85000" lnSpcReduction="20000"/>
          </a:bodyPr>
          <a:lstStyle/>
          <a:p>
            <a:pPr algn="just">
              <a:buFont typeface="Wingdings" panose="05000000000000000000" pitchFamily="2" charset="2"/>
              <a:buChar char="q"/>
            </a:pPr>
            <a:r>
              <a:rPr lang="en-US" dirty="0"/>
              <a:t> </a:t>
            </a:r>
            <a:r>
              <a:rPr lang="en-US" b="1" dirty="0"/>
              <a:t>Calculation of Approximate distance: </a:t>
            </a:r>
            <a:r>
              <a:rPr lang="en-US" dirty="0"/>
              <a:t>The received signal strength index of a signal is a value between 0 to 255 which indicates the strength of received signal. This value decreases with distance of travel. Distance travelled is given by the relation: </a:t>
            </a:r>
          </a:p>
          <a:p>
            <a:pPr marL="0" indent="0" algn="just">
              <a:buNone/>
            </a:pPr>
            <a:r>
              <a:rPr lang="en-US" dirty="0"/>
              <a:t>Distance = 10 ^ ((Measured Power -RSSI)/(10 * N)) where N is a value between 2 and 3 depending on environmental condition.</a:t>
            </a:r>
          </a:p>
          <a:p>
            <a:pPr marL="0" indent="0" algn="just">
              <a:buNone/>
            </a:pPr>
            <a:r>
              <a:rPr lang="en-US" dirty="0"/>
              <a:t>We get a RSSI of 80-100 for 5 meters distance.</a:t>
            </a:r>
          </a:p>
          <a:p>
            <a:pPr algn="just">
              <a:buFont typeface="Wingdings" panose="05000000000000000000" pitchFamily="2" charset="2"/>
              <a:buChar char="q"/>
            </a:pPr>
            <a:r>
              <a:rPr lang="en-US" dirty="0"/>
              <a:t>There is an array which contains the last ten measured RSSI values. The approximate RSSI is calculated by taking an average of these ten values. This average value is used finally to decide whether our asset is in safe zone or not. When the calculated distance is more than 5 meters it sets the status flag in Cloud Platform as Unsafe, and an alarm is triggered to mobile phones of User and conductor as well as the alarm connected to beacons also starts to buzz.</a:t>
            </a:r>
          </a:p>
          <a:p>
            <a:pPr algn="just">
              <a:buFont typeface="Wingdings" panose="05000000000000000000" pitchFamily="2" charset="2"/>
              <a:buChar char="q"/>
            </a:pPr>
            <a:r>
              <a:rPr lang="en-US" dirty="0"/>
              <a:t>Data in Cloud gets updated continuously from Gateway. There will be a status flag indicating Safe/Unsafe value depending on the calculated distance from Gateway.</a:t>
            </a:r>
          </a:p>
          <a:p>
            <a:pPr algn="just">
              <a:buFont typeface="Wingdings" panose="05000000000000000000" pitchFamily="2" charset="2"/>
              <a:buChar char="q"/>
            </a:pPr>
            <a:r>
              <a:rPr lang="en-US" dirty="0"/>
              <a:t>App in conductor’s phone will be getting data directly from Gateway through Bluetooth communication. In case user have any problems like weak network, Low battery etc., this app can be used to perform actions like collect data of asset, disconnect beacon tag etc.</a:t>
            </a:r>
            <a:endParaRPr lang="en-IN" dirty="0"/>
          </a:p>
        </p:txBody>
      </p:sp>
    </p:spTree>
    <p:extLst>
      <p:ext uri="{BB962C8B-B14F-4D97-AF65-F5344CB8AC3E}">
        <p14:creationId xmlns:p14="http://schemas.microsoft.com/office/powerpoint/2010/main" val="221666631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432" y="367284"/>
            <a:ext cx="7451678" cy="6127318"/>
          </a:xfrm>
          <a:prstGeom prst="rect">
            <a:avLst/>
          </a:prstGeom>
        </p:spPr>
        <p:txBody>
          <a:bodyPr wrap="square">
            <a:spAutoFit/>
          </a:bodyPr>
          <a:lstStyle/>
          <a:p>
            <a:pPr>
              <a:lnSpc>
                <a:spcPct val="107000"/>
              </a:lnSpc>
              <a:spcAft>
                <a:spcPts val="800"/>
              </a:spcAft>
            </a:pPr>
            <a:r>
              <a:rPr lang="en-IN" sz="2800" b="1" dirty="0" err="1">
                <a:latin typeface="Calibri" panose="020F0502020204030204" pitchFamily="34" charset="0"/>
                <a:ea typeface="Calibri" panose="020F0502020204030204" pitchFamily="34" charset="0"/>
                <a:cs typeface="Times New Roman" panose="02020603050405020304" pitchFamily="18" charset="0"/>
              </a:rPr>
              <a:t>Secrets.h</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char* </a:t>
            </a:r>
            <a:r>
              <a:rPr lang="en-IN" dirty="0" err="1">
                <a:latin typeface="Calibri" panose="020F0502020204030204" pitchFamily="34" charset="0"/>
                <a:ea typeface="Calibri" panose="020F0502020204030204" pitchFamily="34" charset="0"/>
                <a:cs typeface="Times New Roman" panose="02020603050405020304" pitchFamily="18" charset="0"/>
              </a:rPr>
              <a:t>ssid</a:t>
            </a:r>
            <a:r>
              <a:rPr lang="en-IN" dirty="0">
                <a:latin typeface="Calibri" panose="020F0502020204030204" pitchFamily="34" charset="0"/>
                <a:ea typeface="Calibri" panose="020F0502020204030204" pitchFamily="34" charset="0"/>
                <a:cs typeface="Times New Roman" panose="02020603050405020304" pitchFamily="18" charset="0"/>
              </a:rPr>
              <a:t> = "</a:t>
            </a:r>
            <a:r>
              <a:rPr lang="en-IN" dirty="0" err="1">
                <a:latin typeface="Calibri" panose="020F0502020204030204" pitchFamily="34" charset="0"/>
                <a:ea typeface="Calibri" panose="020F0502020204030204" pitchFamily="34" charset="0"/>
                <a:cs typeface="Times New Roman" panose="02020603050405020304" pitchFamily="18" charset="0"/>
              </a:rPr>
              <a:t>Shubham</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saurav</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char* password = "1.2.3.4.";</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char* </a:t>
            </a:r>
            <a:r>
              <a:rPr lang="en-IN" dirty="0" err="1">
                <a:latin typeface="Calibri" panose="020F0502020204030204" pitchFamily="34" charset="0"/>
                <a:ea typeface="Calibri" panose="020F0502020204030204" pitchFamily="34" charset="0"/>
                <a:cs typeface="Times New Roman" panose="02020603050405020304" pitchFamily="18" charset="0"/>
              </a:rPr>
              <a:t>serverName</a:t>
            </a:r>
            <a:r>
              <a:rPr lang="en-IN" dirty="0">
                <a:latin typeface="Calibri" panose="020F0502020204030204" pitchFamily="34" charset="0"/>
                <a:ea typeface="Calibri" panose="020F0502020204030204" pitchFamily="34" charset="0"/>
                <a:cs typeface="Times New Roman" panose="02020603050405020304" pitchFamily="18" charset="0"/>
              </a:rPr>
              <a:t> ="https://us-east-1.aws.data.mongodb-api.com/app/10minexample-fzdpe/endpoint/10minapi";</a:t>
            </a:r>
          </a:p>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 "https://us-east-1.aws.data.mongodb-api.com/app/application-0-kokbp/endpoint/application0";</a:t>
            </a:r>
          </a:p>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Times New Roman" panose="02020603050405020304" pitchFamily="18" charset="0"/>
              </a:rPr>
              <a:t>-- Project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#define CLIENT                  "Office </a:t>
            </a:r>
            <a:r>
              <a:rPr lang="en-IN" dirty="0" err="1">
                <a:latin typeface="Calibri" panose="020F0502020204030204" pitchFamily="34" charset="0"/>
                <a:ea typeface="Calibri" panose="020F0502020204030204" pitchFamily="34" charset="0"/>
                <a:cs typeface="Times New Roman" panose="02020603050405020304" pitchFamily="18" charset="0"/>
              </a:rPr>
              <a:t>Acera</a:t>
            </a:r>
            <a:r>
              <a:rPr lang="en-IN" dirty="0">
                <a:latin typeface="Calibri" panose="020F0502020204030204" pitchFamily="34" charset="0"/>
                <a:ea typeface="Calibri" panose="020F0502020204030204" pitchFamily="34" charset="0"/>
                <a:cs typeface="Times New Roman" panose="02020603050405020304" pitchFamily="18" charset="0"/>
              </a:rPr>
              <a:t>"        // Client ID for the ESP (or something descriptive "Front Garden")</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#define TYPE                    "ESP32"               // Type of Sensor ("Hornbill ESP32" or "</a:t>
            </a:r>
            <a:r>
              <a:rPr lang="en-IN" dirty="0" err="1">
                <a:latin typeface="Calibri" panose="020F0502020204030204" pitchFamily="34" charset="0"/>
                <a:ea typeface="Calibri" panose="020F0502020204030204" pitchFamily="34" charset="0"/>
                <a:cs typeface="Times New Roman" panose="02020603050405020304" pitchFamily="18" charset="0"/>
              </a:rPr>
              <a:t>Higrow</a:t>
            </a:r>
            <a:r>
              <a:rPr lang="en-IN" dirty="0">
                <a:latin typeface="Calibri" panose="020F0502020204030204" pitchFamily="34" charset="0"/>
                <a:ea typeface="Calibri" panose="020F0502020204030204" pitchFamily="34" charset="0"/>
                <a:cs typeface="Times New Roman" panose="02020603050405020304" pitchFamily="18" charset="0"/>
              </a:rPr>
              <a:t>" or "ESP8266" etc.)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 Other - Helpers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9335069" y="1323833"/>
            <a:ext cx="3090590" cy="369332"/>
          </a:xfrm>
          <a:prstGeom prst="rect">
            <a:avLst/>
          </a:prstGeom>
          <a:noFill/>
        </p:spPr>
        <p:txBody>
          <a:bodyPr wrap="none" rtlCol="0">
            <a:spAutoFit/>
          </a:bodyPr>
          <a:lstStyle/>
          <a:p>
            <a:r>
              <a:rPr lang="en-IN" dirty="0" smtClean="0"/>
              <a:t>URL copied from http Endpoint</a:t>
            </a:r>
            <a:endParaRPr lang="en-IN" dirty="0"/>
          </a:p>
        </p:txBody>
      </p:sp>
      <p:cxnSp>
        <p:nvCxnSpPr>
          <p:cNvPr id="7" name="Straight Arrow Connector 6"/>
          <p:cNvCxnSpPr/>
          <p:nvPr/>
        </p:nvCxnSpPr>
        <p:spPr>
          <a:xfrm flipH="1">
            <a:off x="7055893" y="1563090"/>
            <a:ext cx="2388358" cy="54591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949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7629" y="105295"/>
            <a:ext cx="4553804" cy="6138732"/>
          </a:xfrm>
          <a:prstGeom prst="rect">
            <a:avLst/>
          </a:prstGeom>
        </p:spPr>
        <p:txBody>
          <a:bodyPr wrap="square">
            <a:spAutoFit/>
          </a:bodyPr>
          <a:lstStyle/>
          <a:p>
            <a:pPr>
              <a:lnSpc>
                <a:spcPct val="107000"/>
              </a:lnSpc>
              <a:spcAft>
                <a:spcPts val="800"/>
              </a:spcAft>
            </a:pPr>
            <a:r>
              <a:rPr lang="en-IN" sz="2800" b="1" dirty="0">
                <a:latin typeface="Calibri" panose="020F0502020204030204" pitchFamily="34" charset="0"/>
                <a:ea typeface="Calibri" panose="020F0502020204030204" pitchFamily="34" charset="0"/>
                <a:cs typeface="Times New Roman" panose="02020603050405020304" pitchFamily="18" charset="0"/>
              </a:rPr>
              <a:t>Sketch:</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&lt;</a:t>
            </a:r>
            <a:r>
              <a:rPr lang="en-IN" dirty="0" err="1">
                <a:latin typeface="Calibri" panose="020F0502020204030204" pitchFamily="34" charset="0"/>
                <a:ea typeface="Calibri" panose="020F0502020204030204" pitchFamily="34" charset="0"/>
                <a:cs typeface="Times New Roman" panose="02020603050405020304" pitchFamily="18" charset="0"/>
              </a:rPr>
              <a:t>Arduino.h</a:t>
            </a:r>
            <a:r>
              <a:rPr lang="en-IN" dirty="0">
                <a:latin typeface="Calibri" panose="020F0502020204030204" pitchFamily="34" charset="0"/>
                <a:ea typeface="Calibri" panose="020F0502020204030204" pitchFamily="34" charset="0"/>
                <a:cs typeface="Times New Roman" panose="02020603050405020304" pitchFamily="18" charset="0"/>
              </a:rPr>
              <a:t>&gt;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&lt;WEMOS_SHT3X.h&gt;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&lt;</a:t>
            </a:r>
            <a:r>
              <a:rPr lang="en-IN" dirty="0" err="1">
                <a:latin typeface="Calibri" panose="020F0502020204030204" pitchFamily="34" charset="0"/>
                <a:ea typeface="Calibri" panose="020F0502020204030204" pitchFamily="34" charset="0"/>
                <a:cs typeface="Times New Roman" panose="02020603050405020304" pitchFamily="18" charset="0"/>
              </a:rPr>
              <a:t>ArduinoJson.h</a:t>
            </a:r>
            <a:r>
              <a:rPr lang="en-IN" dirty="0">
                <a:latin typeface="Calibri" panose="020F0502020204030204" pitchFamily="34" charset="0"/>
                <a:ea typeface="Calibri" panose="020F0502020204030204" pitchFamily="34" charset="0"/>
                <a:cs typeface="Times New Roman" panose="02020603050405020304" pitchFamily="18" charset="0"/>
              </a:rPr>
              <a:t>&gt;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&lt;</a:t>
            </a:r>
            <a:r>
              <a:rPr lang="en-IN" dirty="0" err="1">
                <a:latin typeface="Calibri" panose="020F0502020204030204" pitchFamily="34" charset="0"/>
                <a:ea typeface="Calibri" panose="020F0502020204030204" pitchFamily="34" charset="0"/>
                <a:cs typeface="Times New Roman" panose="02020603050405020304" pitchFamily="18" charset="0"/>
              </a:rPr>
              <a:t>WiFi.h</a:t>
            </a:r>
            <a:r>
              <a:rPr lang="en-IN" dirty="0">
                <a:latin typeface="Calibri" panose="020F0502020204030204" pitchFamily="34" charset="0"/>
                <a:ea typeface="Calibri" panose="020F0502020204030204" pitchFamily="34" charset="0"/>
                <a:cs typeface="Times New Roman" panose="02020603050405020304" pitchFamily="18" charset="0"/>
              </a:rPr>
              <a:t>&gt;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&lt;</a:t>
            </a:r>
            <a:r>
              <a:rPr lang="en-IN" dirty="0" err="1">
                <a:latin typeface="Calibri" panose="020F0502020204030204" pitchFamily="34" charset="0"/>
                <a:ea typeface="Calibri" panose="020F0502020204030204" pitchFamily="34" charset="0"/>
                <a:cs typeface="Times New Roman" panose="02020603050405020304" pitchFamily="18" charset="0"/>
              </a:rPr>
              <a:t>HTTPClient.h</a:t>
            </a:r>
            <a:r>
              <a:rPr lang="en-IN" dirty="0">
                <a:latin typeface="Calibri" panose="020F0502020204030204" pitchFamily="34" charset="0"/>
                <a:ea typeface="Calibri" panose="020F0502020204030204" pitchFamily="34" charset="0"/>
                <a:cs typeface="Times New Roman" panose="02020603050405020304" pitchFamily="18" charset="0"/>
              </a:rPr>
              <a:t>&gt;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#include "</a:t>
            </a:r>
            <a:r>
              <a:rPr lang="en-IN" dirty="0" err="1">
                <a:latin typeface="Calibri" panose="020F0502020204030204" pitchFamily="34" charset="0"/>
                <a:ea typeface="Calibri" panose="020F0502020204030204" pitchFamily="34" charset="0"/>
                <a:cs typeface="Times New Roman" panose="02020603050405020304" pitchFamily="18" charset="0"/>
              </a:rPr>
              <a:t>secrets.h</a:t>
            </a:r>
            <a:r>
              <a:rPr lang="en-IN"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SAMPLES= 10;</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LDR_READ_PIN= 36;</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MOIST_POWER_PIN= 26;</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const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MOIST_READ_PIN= 39</a:t>
            </a:r>
            <a:r>
              <a:rPr lang="en-IN"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RTC_DATA_ATTR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bootCount</a:t>
            </a:r>
            <a:r>
              <a:rPr lang="en-IN" dirty="0">
                <a:latin typeface="Calibri" panose="020F0502020204030204" pitchFamily="34" charset="0"/>
                <a:ea typeface="Calibri" panose="020F0502020204030204" pitchFamily="34" charset="0"/>
                <a:cs typeface="Times New Roman" panose="02020603050405020304" pitchFamily="18" charset="0"/>
              </a:rPr>
              <a:t> = 0;</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RTC_DATA_ATTR char name[15] = CLIENT</a:t>
            </a:r>
            <a:r>
              <a:rPr lang="en-IN"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SHT3X sht30(0x45);</a:t>
            </a:r>
          </a:p>
          <a:p>
            <a:pPr>
              <a:lnSpc>
                <a:spcPct val="107000"/>
              </a:lnSpc>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StaticJsonDocument</a:t>
            </a:r>
            <a:r>
              <a:rPr lang="en-IN" dirty="0">
                <a:latin typeface="Calibri" panose="020F0502020204030204" pitchFamily="34" charset="0"/>
                <a:ea typeface="Calibri" panose="020F0502020204030204" pitchFamily="34" charset="0"/>
                <a:cs typeface="Times New Roman" panose="02020603050405020304" pitchFamily="18" charset="0"/>
              </a:rPr>
              <a:t>&lt;500&gt; doc</a:t>
            </a:r>
            <a:r>
              <a:rPr lang="en-IN"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5349922" y="0"/>
            <a:ext cx="6314053" cy="7151573"/>
          </a:xfrm>
          <a:prstGeom prst="rect">
            <a:avLst/>
          </a:prstGeom>
          <a:noFill/>
        </p:spPr>
        <p:txBody>
          <a:bodyPr wrap="square" rtlCol="0">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void setup()</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pinMode</a:t>
            </a:r>
            <a:r>
              <a:rPr lang="en-IN" dirty="0">
                <a:latin typeface="Calibri" panose="020F0502020204030204" pitchFamily="34" charset="0"/>
                <a:ea typeface="Calibri" panose="020F0502020204030204" pitchFamily="34" charset="0"/>
                <a:cs typeface="Times New Roman" panose="02020603050405020304" pitchFamily="18" charset="0"/>
              </a:rPr>
              <a:t>(LED_BUILTIN, OUTPUT);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Serial.begin</a:t>
            </a:r>
            <a:r>
              <a:rPr lang="en-IN" dirty="0">
                <a:latin typeface="Calibri" panose="020F0502020204030204" pitchFamily="34" charset="0"/>
                <a:ea typeface="Calibri" panose="020F0502020204030204" pitchFamily="34" charset="0"/>
                <a:cs typeface="Times New Roman" panose="02020603050405020304" pitchFamily="18" charset="0"/>
              </a:rPr>
              <a:t>(115200);</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digitalWrite</a:t>
            </a:r>
            <a:r>
              <a:rPr lang="en-IN" dirty="0">
                <a:latin typeface="Calibri" panose="020F0502020204030204" pitchFamily="34" charset="0"/>
                <a:ea typeface="Calibri" panose="020F0502020204030204" pitchFamily="34" charset="0"/>
                <a:cs typeface="Times New Roman" panose="02020603050405020304" pitchFamily="18" charset="0"/>
              </a:rPr>
              <a:t>(LED_BUILTIN, HIGH);</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a:t>
            </a:r>
            <a:r>
              <a:rPr lang="en-IN" dirty="0">
                <a:latin typeface="Calibri" panose="020F0502020204030204" pitchFamily="34" charset="0"/>
                <a:ea typeface="Calibri" panose="020F0502020204030204" pitchFamily="34" charset="0"/>
                <a:cs typeface="Times New Roman" panose="02020603050405020304" pitchFamily="18" charset="0"/>
              </a:rPr>
              <a:t>("Connecting to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ssid</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a:t>
            </a:r>
            <a:r>
              <a:rPr lang="en-IN" dirty="0">
                <a:latin typeface="Calibri" panose="020F0502020204030204" pitchFamily="34" charset="0"/>
                <a:ea typeface="Calibri" panose="020F0502020204030204" pitchFamily="34" charset="0"/>
                <a:cs typeface="Times New Roman" panose="02020603050405020304" pitchFamily="18" charset="0"/>
              </a:rPr>
              <a:t>(" with password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(password</a:t>
            </a:r>
            <a:r>
              <a:rPr lang="en-IN" dirty="0" smtClean="0">
                <a:latin typeface="Calibri" panose="020F0502020204030204" pitchFamily="34"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WiFi.begin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ssid</a:t>
            </a:r>
            <a:r>
              <a:rPr lang="en-IN" dirty="0">
                <a:latin typeface="Calibri" panose="020F0502020204030204" pitchFamily="34" charset="0"/>
                <a:ea typeface="Calibri" panose="020F0502020204030204" pitchFamily="34" charset="0"/>
                <a:cs typeface="Times New Roman" panose="02020603050405020304" pitchFamily="18" charset="0"/>
              </a:rPr>
              <a:t>, password);</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while(</a:t>
            </a:r>
            <a:r>
              <a:rPr lang="en-IN" dirty="0" err="1">
                <a:latin typeface="Calibri" panose="020F0502020204030204" pitchFamily="34" charset="0"/>
                <a:ea typeface="Calibri" panose="020F0502020204030204" pitchFamily="34" charset="0"/>
                <a:cs typeface="Times New Roman" panose="02020603050405020304" pitchFamily="18" charset="0"/>
              </a:rPr>
              <a:t>WiFi.status</a:t>
            </a:r>
            <a:r>
              <a:rPr lang="en-IN" dirty="0">
                <a:latin typeface="Calibri" panose="020F0502020204030204" pitchFamily="34" charset="0"/>
                <a:ea typeface="Calibri" panose="020F0502020204030204" pitchFamily="34" charset="0"/>
                <a:cs typeface="Times New Roman" panose="02020603050405020304" pitchFamily="18" charset="0"/>
              </a:rPr>
              <a:t>() != WL_CONNECTED)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delay(500);</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a:t>
            </a:r>
            <a:r>
              <a:rPr lang="en-IN" dirty="0" smtClean="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a:t>
            </a:r>
            <a:r>
              <a:rPr lang="en-IN" dirty="0">
                <a:latin typeface="Calibri" panose="020F0502020204030204" pitchFamily="34" charset="0"/>
                <a:ea typeface="Calibri" panose="020F0502020204030204" pitchFamily="34" charset="0"/>
                <a:cs typeface="Times New Roman" panose="02020603050405020304" pitchFamily="18" charset="0"/>
              </a:rPr>
              <a:t>("Connected to </a:t>
            </a:r>
            <a:r>
              <a:rPr lang="en-IN" dirty="0" err="1">
                <a:latin typeface="Calibri" panose="020F0502020204030204" pitchFamily="34" charset="0"/>
                <a:ea typeface="Calibri" panose="020F0502020204030204" pitchFamily="34" charset="0"/>
                <a:cs typeface="Times New Roman" panose="02020603050405020304" pitchFamily="18" charset="0"/>
              </a:rPr>
              <a:t>WiFi</a:t>
            </a:r>
            <a:r>
              <a:rPr lang="en-IN" dirty="0">
                <a:latin typeface="Calibri" panose="020F0502020204030204" pitchFamily="34" charset="0"/>
                <a:ea typeface="Calibri" panose="020F0502020204030204" pitchFamily="34" charset="0"/>
                <a:cs typeface="Times New Roman" panose="02020603050405020304" pitchFamily="18" charset="0"/>
              </a:rPr>
              <a:t> network with IP Address: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WiFi.localIP</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digitalWrite</a:t>
            </a:r>
            <a:r>
              <a:rPr lang="en-IN" dirty="0">
                <a:latin typeface="Calibri" panose="020F0502020204030204" pitchFamily="34" charset="0"/>
                <a:ea typeface="Calibri" panose="020F0502020204030204" pitchFamily="34" charset="0"/>
                <a:cs typeface="Times New Roman" panose="02020603050405020304" pitchFamily="18" charset="0"/>
              </a:rPr>
              <a:t>(LED_BUILTIN, LOW</a:t>
            </a:r>
            <a:r>
              <a:rPr lang="en-IN" dirty="0" smtClean="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820255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322" y="37143"/>
            <a:ext cx="6096000" cy="6752618"/>
          </a:xfrm>
          <a:prstGeom prst="rect">
            <a:avLst/>
          </a:prstGeom>
        </p:spPr>
        <p:txBody>
          <a:bodyPr>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void </a:t>
            </a:r>
            <a:r>
              <a:rPr lang="en-IN" dirty="0" err="1">
                <a:latin typeface="Calibri" panose="020F0502020204030204" pitchFamily="34" charset="0"/>
                <a:ea typeface="Calibri" panose="020F0502020204030204" pitchFamily="34" charset="0"/>
                <a:cs typeface="Times New Roman" panose="02020603050405020304" pitchFamily="18" charset="0"/>
              </a:rPr>
              <a:t>POSTData</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if(</a:t>
            </a:r>
            <a:r>
              <a:rPr lang="en-IN" dirty="0" err="1">
                <a:latin typeface="Calibri" panose="020F0502020204030204" pitchFamily="34" charset="0"/>
                <a:ea typeface="Calibri" panose="020F0502020204030204" pitchFamily="34" charset="0"/>
                <a:cs typeface="Times New Roman" panose="02020603050405020304" pitchFamily="18" charset="0"/>
              </a:rPr>
              <a:t>WiFi.status</a:t>
            </a:r>
            <a:r>
              <a:rPr lang="en-IN" dirty="0">
                <a:latin typeface="Calibri" panose="020F0502020204030204" pitchFamily="34" charset="0"/>
                <a:ea typeface="Calibri" panose="020F0502020204030204" pitchFamily="34" charset="0"/>
                <a:cs typeface="Times New Roman" panose="02020603050405020304" pitchFamily="18" charset="0"/>
              </a:rPr>
              <a:t>()== WL_CONNECTED){</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HTTPClient</a:t>
            </a:r>
            <a:r>
              <a:rPr lang="en-IN" dirty="0">
                <a:latin typeface="Calibri" panose="020F0502020204030204" pitchFamily="34" charset="0"/>
                <a:ea typeface="Calibri" panose="020F0502020204030204" pitchFamily="34" charset="0"/>
                <a:cs typeface="Times New Roman" panose="02020603050405020304" pitchFamily="18" charset="0"/>
              </a:rPr>
              <a:t> http;</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http.begin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serverName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http.addHeader</a:t>
            </a:r>
            <a:r>
              <a:rPr lang="en-IN" dirty="0">
                <a:latin typeface="Calibri" panose="020F0502020204030204" pitchFamily="34" charset="0"/>
                <a:ea typeface="Calibri" panose="020F0502020204030204" pitchFamily="34" charset="0"/>
                <a:cs typeface="Times New Roman" panose="02020603050405020304" pitchFamily="18" charset="0"/>
              </a:rPr>
              <a:t>("Content-Type", "application/</a:t>
            </a:r>
            <a:r>
              <a:rPr lang="en-IN" dirty="0" err="1">
                <a:latin typeface="Calibri" panose="020F0502020204030204" pitchFamily="34" charset="0"/>
                <a:ea typeface="Calibri" panose="020F0502020204030204" pitchFamily="34" charset="0"/>
                <a:cs typeface="Times New Roman" panose="02020603050405020304" pitchFamily="18" charset="0"/>
              </a:rPr>
              <a:t>json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String </a:t>
            </a:r>
            <a:r>
              <a:rPr lang="en-IN" dirty="0" err="1">
                <a:latin typeface="Calibri" panose="020F0502020204030204" pitchFamily="34" charset="0"/>
                <a:ea typeface="Calibri" panose="020F0502020204030204" pitchFamily="34" charset="0"/>
                <a:cs typeface="Times New Roman" panose="02020603050405020304" pitchFamily="18" charset="0"/>
              </a:rPr>
              <a:t>json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serializeJson</a:t>
            </a:r>
            <a:r>
              <a:rPr lang="en-IN" dirty="0">
                <a:latin typeface="Calibri" panose="020F0502020204030204" pitchFamily="34" charset="0"/>
                <a:ea typeface="Calibri" panose="020F0502020204030204" pitchFamily="34" charset="0"/>
                <a:cs typeface="Times New Roman" panose="02020603050405020304" pitchFamily="18" charset="0"/>
              </a:rPr>
              <a:t>(doc, </a:t>
            </a:r>
            <a:r>
              <a:rPr lang="en-IN" dirty="0" err="1">
                <a:latin typeface="Calibri" panose="020F0502020204030204" pitchFamily="34" charset="0"/>
                <a:ea typeface="Calibri" panose="020F0502020204030204" pitchFamily="34" charset="0"/>
                <a:cs typeface="Times New Roman" panose="02020603050405020304" pitchFamily="18" charset="0"/>
              </a:rPr>
              <a:t>json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json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int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httpResponseCode</a:t>
            </a:r>
            <a:r>
              <a:rPr lang="en-IN" dirty="0">
                <a:latin typeface="Calibri" panose="020F0502020204030204" pitchFamily="34" charset="0"/>
                <a:ea typeface="Calibri" panose="020F0502020204030204" pitchFamily="34" charset="0"/>
                <a:cs typeface="Times New Roman" panose="02020603050405020304" pitchFamily="18" charset="0"/>
              </a:rPr>
              <a:t> = </a:t>
            </a:r>
            <a:r>
              <a:rPr lang="en-IN" dirty="0" err="1">
                <a:latin typeface="Calibri" panose="020F0502020204030204" pitchFamily="34" charset="0"/>
                <a:ea typeface="Calibri" panose="020F0502020204030204" pitchFamily="34" charset="0"/>
                <a:cs typeface="Times New Roman" panose="02020603050405020304" pitchFamily="18" charset="0"/>
              </a:rPr>
              <a:t>http.POST</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json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httpResponseCode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r>
              <a:rPr lang="en-IN" dirty="0">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
        <p:nvSpPr>
          <p:cNvPr id="5" name="Rectangle 4"/>
          <p:cNvSpPr/>
          <p:nvPr/>
        </p:nvSpPr>
        <p:spPr>
          <a:xfrm>
            <a:off x="5937324" y="37143"/>
            <a:ext cx="6096000" cy="6760569"/>
          </a:xfrm>
          <a:prstGeom prst="rect">
            <a:avLst/>
          </a:prstGeom>
        </p:spPr>
        <p:txBody>
          <a:bodyPr>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void </a:t>
            </a:r>
            <a:r>
              <a:rPr lang="en-IN" dirty="0" err="1">
                <a:latin typeface="Calibri" panose="020F0502020204030204" pitchFamily="34" charset="0"/>
                <a:ea typeface="Calibri" panose="020F0502020204030204" pitchFamily="34" charset="0"/>
                <a:cs typeface="Times New Roman" panose="02020603050405020304" pitchFamily="18" charset="0"/>
              </a:rPr>
              <a:t>getDevice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a:t>
            </a:r>
            <a:r>
              <a:rPr lang="en-IN" dirty="0" err="1" smtClean="0">
                <a:latin typeface="Calibri" panose="020F0502020204030204" pitchFamily="34" charset="0"/>
                <a:ea typeface="Calibri" panose="020F0502020204030204" pitchFamily="34" charset="0"/>
                <a:cs typeface="Times New Roman" panose="02020603050405020304" pitchFamily="18" charset="0"/>
              </a:rPr>
              <a:t>esp_sleep_wakeup_cause_t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wakeup_reason</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wakeup_reason</a:t>
            </a:r>
            <a:r>
              <a:rPr lang="en-IN" dirty="0">
                <a:latin typeface="Calibri" panose="020F0502020204030204" pitchFamily="34" charset="0"/>
                <a:ea typeface="Calibri" panose="020F0502020204030204" pitchFamily="34" charset="0"/>
                <a:cs typeface="Times New Roman" panose="02020603050405020304" pitchFamily="18" charset="0"/>
              </a:rPr>
              <a:t> = </a:t>
            </a:r>
            <a:r>
              <a:rPr lang="en-IN" dirty="0" err="1">
                <a:latin typeface="Calibri" panose="020F0502020204030204" pitchFamily="34" charset="0"/>
                <a:ea typeface="Calibri" panose="020F0502020204030204" pitchFamily="34" charset="0"/>
                <a:cs typeface="Times New Roman" panose="02020603050405020304" pitchFamily="18" charset="0"/>
              </a:rPr>
              <a:t>esp_sleep_get_wakeup_cause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smtClean="0">
                <a:latin typeface="Calibri" panose="020F0502020204030204" pitchFamily="34" charset="0"/>
                <a:ea typeface="Calibri" panose="020F0502020204030204" pitchFamily="34" charset="0"/>
                <a:cs typeface="Times New Roman" panose="02020603050405020304" pitchFamily="18" charset="0"/>
              </a:rPr>
              <a:t>uint64_t </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ESP.getEfuseMac</a:t>
            </a:r>
            <a:r>
              <a:rPr lang="en-IN" dirty="0">
                <a:latin typeface="Calibri" panose="020F0502020204030204" pitchFamily="34" charset="0"/>
                <a:ea typeface="Calibri" panose="020F0502020204030204" pitchFamily="34" charset="0"/>
                <a:cs typeface="Times New Roman" panose="02020603050405020304" pitchFamily="18" charset="0"/>
              </a:rPr>
              <a:t>();//The chip ID is essentially its MAC address(length: 6 bytes).</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Serial.printf</a:t>
            </a:r>
            <a:r>
              <a:rPr lang="en-IN" dirty="0">
                <a:latin typeface="Calibri" panose="020F0502020204030204" pitchFamily="34" charset="0"/>
                <a:ea typeface="Calibri" panose="020F0502020204030204" pitchFamily="34" charset="0"/>
                <a:cs typeface="Times New Roman" panose="02020603050405020304" pitchFamily="18" charset="0"/>
              </a:rPr>
              <a:t>("***ESP32 Chip ID = %04X%08X\n",(uint16_t)(</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a:latin typeface="Calibri" panose="020F0502020204030204" pitchFamily="34" charset="0"/>
                <a:ea typeface="Calibri" panose="020F0502020204030204" pitchFamily="34" charset="0"/>
                <a:cs typeface="Times New Roman" panose="02020603050405020304" pitchFamily="18" charset="0"/>
              </a:rPr>
              <a:t>&gt;&gt;32),(uint32_t)</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a:latin typeface="Calibri" panose="020F0502020204030204" pitchFamily="34" charset="0"/>
                <a:ea typeface="Calibri" panose="020F0502020204030204" pitchFamily="34" charset="0"/>
                <a:cs typeface="Times New Roman" panose="02020603050405020304" pitchFamily="18" charset="0"/>
              </a:rPr>
              <a:t>);//print High 2 bytes</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char buffer[200];</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sprintf</a:t>
            </a:r>
            <a:r>
              <a:rPr lang="en-IN" dirty="0">
                <a:latin typeface="Calibri" panose="020F0502020204030204" pitchFamily="34" charset="0"/>
                <a:ea typeface="Calibri" panose="020F0502020204030204" pitchFamily="34" charset="0"/>
                <a:cs typeface="Times New Roman" panose="02020603050405020304" pitchFamily="18" charset="0"/>
              </a:rPr>
              <a:t>(buffer, "%04X%08X",(uint16_t)(</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a:latin typeface="Calibri" panose="020F0502020204030204" pitchFamily="34" charset="0"/>
                <a:ea typeface="Calibri" panose="020F0502020204030204" pitchFamily="34" charset="0"/>
                <a:cs typeface="Times New Roman" panose="02020603050405020304" pitchFamily="18" charset="0"/>
              </a:rPr>
              <a:t>&gt;&gt;32),(uint32_t)</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smtClean="0">
                <a:latin typeface="Calibri" panose="020F0502020204030204" pitchFamily="34" charset="0"/>
                <a:ea typeface="Calibri" panose="020F0502020204030204" pitchFamily="34" charset="0"/>
                <a:cs typeface="Times New Roman" panose="02020603050405020304" pitchFamily="18" charset="0"/>
              </a:rPr>
              <a:t>);</a:t>
            </a: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doc["device"]["IP"] = </a:t>
            </a:r>
            <a:r>
              <a:rPr lang="en-IN" dirty="0" err="1">
                <a:latin typeface="Calibri" panose="020F0502020204030204" pitchFamily="34" charset="0"/>
                <a:ea typeface="Calibri" panose="020F0502020204030204" pitchFamily="34" charset="0"/>
                <a:cs typeface="Times New Roman" panose="02020603050405020304" pitchFamily="18" charset="0"/>
              </a:rPr>
              <a:t>WiFi.localIP</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toString</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doc["device"]["RSSI"] = String(</a:t>
            </a:r>
            <a:r>
              <a:rPr lang="en-IN" dirty="0" err="1">
                <a:latin typeface="Calibri" panose="020F0502020204030204" pitchFamily="34" charset="0"/>
                <a:ea typeface="Calibri" panose="020F0502020204030204" pitchFamily="34" charset="0"/>
                <a:cs typeface="Times New Roman" panose="02020603050405020304" pitchFamily="18" charset="0"/>
              </a:rPr>
              <a:t>WiFi.RSSI</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doc["device"]["type"] = TYPE;</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doc["device"]["name"] = name;</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a:t>
            </a:r>
            <a:r>
              <a:rPr lang="en-IN" dirty="0" err="1">
                <a:latin typeface="Calibri" panose="020F0502020204030204" pitchFamily="34" charset="0"/>
                <a:ea typeface="Calibri" panose="020F0502020204030204" pitchFamily="34" charset="0"/>
                <a:cs typeface="Times New Roman" panose="02020603050405020304" pitchFamily="18" charset="0"/>
              </a:rPr>
              <a:t>chipid</a:t>
            </a:r>
            <a:r>
              <a:rPr lang="en-IN" dirty="0">
                <a:latin typeface="Calibri" panose="020F0502020204030204" pitchFamily="34" charset="0"/>
                <a:ea typeface="Calibri" panose="020F0502020204030204" pitchFamily="34" charset="0"/>
                <a:cs typeface="Times New Roman" panose="02020603050405020304" pitchFamily="18" charset="0"/>
              </a:rPr>
              <a:t>"] = buffer;</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a:t>
            </a:r>
            <a:r>
              <a:rPr lang="en-IN" dirty="0" err="1">
                <a:latin typeface="Calibri" panose="020F0502020204030204" pitchFamily="34" charset="0"/>
                <a:ea typeface="Calibri" panose="020F0502020204030204" pitchFamily="34" charset="0"/>
                <a:cs typeface="Times New Roman" panose="02020603050405020304" pitchFamily="18" charset="0"/>
              </a:rPr>
              <a:t>bootCount</a:t>
            </a:r>
            <a:r>
              <a:rPr lang="en-IN" dirty="0">
                <a:latin typeface="Calibri" panose="020F0502020204030204" pitchFamily="34" charset="0"/>
                <a:ea typeface="Calibri" panose="020F0502020204030204" pitchFamily="34" charset="0"/>
                <a:cs typeface="Times New Roman" panose="02020603050405020304" pitchFamily="18" charset="0"/>
              </a:rPr>
              <a:t>"] = </a:t>
            </a:r>
            <a:r>
              <a:rPr lang="en-IN" dirty="0" err="1">
                <a:latin typeface="Calibri" panose="020F0502020204030204" pitchFamily="34" charset="0"/>
                <a:ea typeface="Calibri" panose="020F0502020204030204" pitchFamily="34" charset="0"/>
                <a:cs typeface="Times New Roman" panose="02020603050405020304" pitchFamily="18" charset="0"/>
              </a:rPr>
              <a:t>bootCount</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doc["device"]["</a:t>
            </a:r>
            <a:r>
              <a:rPr lang="en-IN" dirty="0" err="1">
                <a:latin typeface="Calibri" panose="020F0502020204030204" pitchFamily="34" charset="0"/>
                <a:ea typeface="Calibri" panose="020F0502020204030204" pitchFamily="34" charset="0"/>
                <a:cs typeface="Times New Roman" panose="02020603050405020304" pitchFamily="18" charset="0"/>
              </a:rPr>
              <a:t>wakeup_reason</a:t>
            </a:r>
            <a:r>
              <a:rPr lang="en-IN" dirty="0">
                <a:latin typeface="Calibri" panose="020F0502020204030204" pitchFamily="34" charset="0"/>
                <a:ea typeface="Calibri" panose="020F0502020204030204" pitchFamily="34" charset="0"/>
                <a:cs typeface="Times New Roman" panose="02020603050405020304" pitchFamily="18" charset="0"/>
              </a:rPr>
              <a:t>"] = String(</a:t>
            </a:r>
            <a:r>
              <a:rPr lang="en-IN" dirty="0" err="1">
                <a:latin typeface="Calibri" panose="020F0502020204030204" pitchFamily="34" charset="0"/>
                <a:ea typeface="Calibri" panose="020F0502020204030204" pitchFamily="34" charset="0"/>
                <a:cs typeface="Times New Roman" panose="02020603050405020304" pitchFamily="18" charset="0"/>
              </a:rPr>
              <a:t>wakeup_reason</a:t>
            </a:r>
            <a:r>
              <a:rPr lang="en-IN" dirty="0" smtClean="0">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04610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393" y="101784"/>
            <a:ext cx="6096000" cy="6373027"/>
          </a:xfrm>
          <a:prstGeom prst="rect">
            <a:avLst/>
          </a:prstGeom>
        </p:spPr>
        <p:txBody>
          <a:bodyPr>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void loop()</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bootCount</a:t>
            </a:r>
            <a:r>
              <a:rPr lang="en-IN" dirty="0">
                <a:latin typeface="Calibri" panose="020F0502020204030204" pitchFamily="34" charset="0"/>
                <a:ea typeface="Calibri" panose="020F0502020204030204" pitchFamily="34" charset="0"/>
                <a:cs typeface="Times New Roman" panose="02020603050405020304" pitchFamily="18" charset="0"/>
              </a:rPr>
              <a:t>; // move this to setup()</a:t>
            </a:r>
          </a:p>
          <a:p>
            <a:pPr>
              <a:lnSpc>
                <a:spcPct val="107000"/>
              </a:lnSpc>
              <a:spcAft>
                <a:spcPts val="800"/>
              </a:spcAft>
            </a:pPr>
            <a:r>
              <a:rPr lang="en-IN" dirty="0" err="1" smtClean="0">
                <a:latin typeface="Calibri" panose="020F0502020204030204" pitchFamily="34" charset="0"/>
                <a:ea typeface="Calibri" panose="020F0502020204030204" pitchFamily="34" charset="0"/>
                <a:cs typeface="Times New Roman" panose="02020603050405020304" pitchFamily="18" charset="0"/>
              </a:rPr>
              <a:t>digitalWrite</a:t>
            </a:r>
            <a:r>
              <a:rPr lang="en-IN" dirty="0" smtClean="0">
                <a:latin typeface="Calibri" panose="020F0502020204030204" pitchFamily="34" charset="0"/>
                <a:ea typeface="Calibri" panose="020F0502020204030204" pitchFamily="34" charset="0"/>
                <a:cs typeface="Times New Roman" panose="02020603050405020304" pitchFamily="18" charset="0"/>
              </a:rPr>
              <a:t>(LED_BUILTIN</a:t>
            </a:r>
            <a:r>
              <a:rPr lang="en-IN" dirty="0">
                <a:latin typeface="Calibri" panose="020F0502020204030204" pitchFamily="34" charset="0"/>
                <a:ea typeface="Calibri" panose="020F0502020204030204" pitchFamily="34" charset="0"/>
                <a:cs typeface="Times New Roman" panose="02020603050405020304" pitchFamily="18" charset="0"/>
              </a:rPr>
              <a:t>, HIGH);</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getDevice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senseLight</a:t>
            </a:r>
            <a:r>
              <a:rPr lang="en-IN" dirty="0">
                <a:latin typeface="Calibri" panose="020F0502020204030204" pitchFamily="34" charset="0"/>
                <a:ea typeface="Calibri" panose="020F0502020204030204" pitchFamily="34" charset="0"/>
                <a:cs typeface="Times New Roman" panose="02020603050405020304" pitchFamily="18" charset="0"/>
              </a:rPr>
              <a:t>(LDR_READ_PIN);</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senseMoisture</a:t>
            </a:r>
            <a:r>
              <a:rPr lang="en-IN" dirty="0">
                <a:latin typeface="Calibri" panose="020F0502020204030204" pitchFamily="34" charset="0"/>
                <a:ea typeface="Calibri" panose="020F0502020204030204" pitchFamily="34" charset="0"/>
                <a:cs typeface="Times New Roman" panose="02020603050405020304" pitchFamily="18" charset="0"/>
              </a:rPr>
              <a:t>(MOIST_POWER_PIN, MOIST_READ_PIN);</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senseTemp</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senseHumid</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digitalWrite</a:t>
            </a:r>
            <a:r>
              <a:rPr lang="en-IN" dirty="0">
                <a:latin typeface="Calibri" panose="020F0502020204030204" pitchFamily="34" charset="0"/>
                <a:ea typeface="Calibri" panose="020F0502020204030204" pitchFamily="34" charset="0"/>
                <a:cs typeface="Times New Roman" panose="02020603050405020304" pitchFamily="18" charset="0"/>
              </a:rPr>
              <a:t>(LED_BUILTIN, LOW);</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delay(10000);</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("Posting...");</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POSTData</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serializeJsonPretty</a:t>
            </a:r>
            <a:r>
              <a:rPr lang="en-IN" dirty="0">
                <a:latin typeface="Calibri" panose="020F0502020204030204" pitchFamily="34" charset="0"/>
                <a:ea typeface="Calibri" panose="020F0502020204030204" pitchFamily="34" charset="0"/>
                <a:cs typeface="Times New Roman" panose="02020603050405020304" pitchFamily="18" charset="0"/>
              </a:rPr>
              <a:t>(doc, Serial);</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Serial.println</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err="1">
                <a:latin typeface="Calibri" panose="020F0502020204030204" pitchFamily="34" charset="0"/>
                <a:ea typeface="Calibri" panose="020F0502020204030204" pitchFamily="34" charset="0"/>
                <a:cs typeface="Times New Roman" panose="02020603050405020304" pitchFamily="18" charset="0"/>
              </a:rPr>
              <a:t>nDone</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8213834" y="693683"/>
            <a:ext cx="3049233" cy="369332"/>
          </a:xfrm>
          <a:prstGeom prst="rect">
            <a:avLst/>
          </a:prstGeom>
          <a:noFill/>
        </p:spPr>
        <p:txBody>
          <a:bodyPr wrap="none" rtlCol="0">
            <a:spAutoFit/>
          </a:bodyPr>
          <a:lstStyle/>
          <a:p>
            <a:r>
              <a:rPr lang="en-IN" dirty="0" smtClean="0"/>
              <a:t>Rest Functions not added here</a:t>
            </a:r>
            <a:endParaRPr lang="en-IN" dirty="0"/>
          </a:p>
        </p:txBody>
      </p:sp>
    </p:spTree>
    <p:extLst>
      <p:ext uri="{BB962C8B-B14F-4D97-AF65-F5344CB8AC3E}">
        <p14:creationId xmlns:p14="http://schemas.microsoft.com/office/powerpoint/2010/main" val="26715338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7982" y="1167741"/>
            <a:ext cx="7092127" cy="3856919"/>
          </a:xfrm>
          <a:prstGeom prst="rect">
            <a:avLst/>
          </a:prstGeom>
        </p:spPr>
      </p:pic>
    </p:spTree>
    <p:extLst>
      <p:ext uri="{BB962C8B-B14F-4D97-AF65-F5344CB8AC3E}">
        <p14:creationId xmlns:p14="http://schemas.microsoft.com/office/powerpoint/2010/main" val="167091411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8740" y="816314"/>
            <a:ext cx="7833815" cy="5343782"/>
          </a:xfrm>
          <a:prstGeom prst="rect">
            <a:avLst/>
          </a:prstGeom>
        </p:spPr>
      </p:pic>
    </p:spTree>
    <p:extLst>
      <p:ext uri="{BB962C8B-B14F-4D97-AF65-F5344CB8AC3E}">
        <p14:creationId xmlns:p14="http://schemas.microsoft.com/office/powerpoint/2010/main" val="27539910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8172" y="731150"/>
            <a:ext cx="9225215" cy="4959966"/>
          </a:xfrm>
          <a:prstGeom prst="rect">
            <a:avLst/>
          </a:prstGeom>
        </p:spPr>
      </p:pic>
    </p:spTree>
    <p:extLst>
      <p:ext uri="{BB962C8B-B14F-4D97-AF65-F5344CB8AC3E}">
        <p14:creationId xmlns:p14="http://schemas.microsoft.com/office/powerpoint/2010/main" val="31073235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212" y="163773"/>
            <a:ext cx="8696242" cy="1992573"/>
          </a:xfrm>
          <a:prstGeom prst="rect">
            <a:avLst/>
          </a:prstGeom>
        </p:spPr>
      </p:pic>
      <p:pic>
        <p:nvPicPr>
          <p:cNvPr id="5" name="Picture 4"/>
          <p:cNvPicPr>
            <a:picLocks noChangeAspect="1"/>
          </p:cNvPicPr>
          <p:nvPr/>
        </p:nvPicPr>
        <p:blipFill>
          <a:blip r:embed="rId3"/>
          <a:stretch>
            <a:fillRect/>
          </a:stretch>
        </p:blipFill>
        <p:spPr>
          <a:xfrm>
            <a:off x="2388660" y="2156346"/>
            <a:ext cx="3575412" cy="1081755"/>
          </a:xfrm>
          <a:prstGeom prst="rect">
            <a:avLst/>
          </a:prstGeom>
        </p:spPr>
      </p:pic>
      <p:pic>
        <p:nvPicPr>
          <p:cNvPr id="6" name="Picture 5"/>
          <p:cNvPicPr>
            <a:picLocks noChangeAspect="1"/>
          </p:cNvPicPr>
          <p:nvPr/>
        </p:nvPicPr>
        <p:blipFill>
          <a:blip r:embed="rId4"/>
          <a:stretch>
            <a:fillRect/>
          </a:stretch>
        </p:blipFill>
        <p:spPr>
          <a:xfrm>
            <a:off x="7304009" y="2293765"/>
            <a:ext cx="3818918" cy="1947127"/>
          </a:xfrm>
          <a:prstGeom prst="rect">
            <a:avLst/>
          </a:prstGeom>
        </p:spPr>
      </p:pic>
      <p:pic>
        <p:nvPicPr>
          <p:cNvPr id="7" name="Picture 6"/>
          <p:cNvPicPr>
            <a:picLocks noChangeAspect="1"/>
          </p:cNvPicPr>
          <p:nvPr/>
        </p:nvPicPr>
        <p:blipFill>
          <a:blip r:embed="rId5"/>
          <a:stretch>
            <a:fillRect/>
          </a:stretch>
        </p:blipFill>
        <p:spPr>
          <a:xfrm>
            <a:off x="1035684" y="3920803"/>
            <a:ext cx="6268325" cy="2619741"/>
          </a:xfrm>
          <a:prstGeom prst="rect">
            <a:avLst/>
          </a:prstGeom>
        </p:spPr>
      </p:pic>
    </p:spTree>
    <p:extLst>
      <p:ext uri="{BB962C8B-B14F-4D97-AF65-F5344CB8AC3E}">
        <p14:creationId xmlns:p14="http://schemas.microsoft.com/office/powerpoint/2010/main" val="40561079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6773" y="122064"/>
            <a:ext cx="4556797" cy="2068730"/>
          </a:xfrm>
          <a:prstGeom prst="rect">
            <a:avLst/>
          </a:prstGeom>
        </p:spPr>
      </p:pic>
      <p:pic>
        <p:nvPicPr>
          <p:cNvPr id="5" name="Picture 4"/>
          <p:cNvPicPr>
            <a:picLocks noChangeAspect="1"/>
          </p:cNvPicPr>
          <p:nvPr/>
        </p:nvPicPr>
        <p:blipFill>
          <a:blip r:embed="rId3"/>
          <a:stretch>
            <a:fillRect/>
          </a:stretch>
        </p:blipFill>
        <p:spPr>
          <a:xfrm>
            <a:off x="806772" y="2498801"/>
            <a:ext cx="4556797" cy="1697494"/>
          </a:xfrm>
          <a:prstGeom prst="rect">
            <a:avLst/>
          </a:prstGeom>
        </p:spPr>
      </p:pic>
      <p:pic>
        <p:nvPicPr>
          <p:cNvPr id="6" name="Picture 5"/>
          <p:cNvPicPr>
            <a:picLocks noChangeAspect="1"/>
          </p:cNvPicPr>
          <p:nvPr/>
        </p:nvPicPr>
        <p:blipFill>
          <a:blip r:embed="rId4"/>
          <a:stretch>
            <a:fillRect/>
          </a:stretch>
        </p:blipFill>
        <p:spPr>
          <a:xfrm>
            <a:off x="806772" y="4381472"/>
            <a:ext cx="4556797" cy="1886528"/>
          </a:xfrm>
          <a:prstGeom prst="rect">
            <a:avLst/>
          </a:prstGeom>
        </p:spPr>
      </p:pic>
      <p:pic>
        <p:nvPicPr>
          <p:cNvPr id="7" name="Picture 6"/>
          <p:cNvPicPr>
            <a:picLocks noChangeAspect="1"/>
          </p:cNvPicPr>
          <p:nvPr/>
        </p:nvPicPr>
        <p:blipFill>
          <a:blip r:embed="rId5"/>
          <a:stretch>
            <a:fillRect/>
          </a:stretch>
        </p:blipFill>
        <p:spPr>
          <a:xfrm>
            <a:off x="5674806" y="219047"/>
            <a:ext cx="5079631" cy="1971747"/>
          </a:xfrm>
          <a:prstGeom prst="rect">
            <a:avLst/>
          </a:prstGeom>
        </p:spPr>
      </p:pic>
      <p:pic>
        <p:nvPicPr>
          <p:cNvPr id="8" name="Picture 7"/>
          <p:cNvPicPr>
            <a:picLocks noChangeAspect="1"/>
          </p:cNvPicPr>
          <p:nvPr/>
        </p:nvPicPr>
        <p:blipFill>
          <a:blip r:embed="rId6"/>
          <a:stretch>
            <a:fillRect/>
          </a:stretch>
        </p:blipFill>
        <p:spPr>
          <a:xfrm>
            <a:off x="5674806" y="2498802"/>
            <a:ext cx="5079631" cy="1697494"/>
          </a:xfrm>
          <a:prstGeom prst="rect">
            <a:avLst/>
          </a:prstGeom>
        </p:spPr>
      </p:pic>
    </p:spTree>
    <p:extLst>
      <p:ext uri="{BB962C8B-B14F-4D97-AF65-F5344CB8AC3E}">
        <p14:creationId xmlns:p14="http://schemas.microsoft.com/office/powerpoint/2010/main" val="11643490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Points Discussed:</a:t>
            </a:r>
            <a:endParaRPr lang="en-IN" dirty="0"/>
          </a:p>
        </p:txBody>
      </p:sp>
      <p:sp>
        <p:nvSpPr>
          <p:cNvPr id="3" name="Content Placeholder 2"/>
          <p:cNvSpPr>
            <a:spLocks noGrp="1"/>
          </p:cNvSpPr>
          <p:nvPr>
            <p:ph idx="1"/>
          </p:nvPr>
        </p:nvSpPr>
        <p:spPr/>
        <p:txBody>
          <a:bodyPr/>
          <a:lstStyle/>
          <a:p>
            <a:r>
              <a:rPr lang="en-IN" dirty="0" smtClean="0"/>
              <a:t>If </a:t>
            </a:r>
            <a:r>
              <a:rPr lang="en-IN" dirty="0" err="1" smtClean="0"/>
              <a:t>luggages</a:t>
            </a:r>
            <a:r>
              <a:rPr lang="en-IN" dirty="0" smtClean="0"/>
              <a:t> are placed one above another then the gateway might not even detect the bottom tags. So we have to come up with an idea that will allow our tags to get detected even in that condition.</a:t>
            </a:r>
          </a:p>
          <a:p>
            <a:r>
              <a:rPr lang="en-IN" dirty="0" smtClean="0"/>
              <a:t>One possible method is to use Tx power. Increase Tx power if beacon is unable to connect, we will increase the Tx power and keep on increasing till we find optimum power. In this case the alarm will be triggered only when beacon is unable to communicate with gateway.</a:t>
            </a:r>
          </a:p>
          <a:p>
            <a:r>
              <a:rPr lang="en-IN" dirty="0" smtClean="0"/>
              <a:t>We may be having mixture of both Active and Passive tags.</a:t>
            </a:r>
          </a:p>
          <a:p>
            <a:r>
              <a:rPr lang="en-IN" dirty="0" smtClean="0"/>
              <a:t>To find out cost of Passive tags.</a:t>
            </a:r>
          </a:p>
        </p:txBody>
      </p:sp>
    </p:spTree>
    <p:extLst>
      <p:ext uri="{BB962C8B-B14F-4D97-AF65-F5344CB8AC3E}">
        <p14:creationId xmlns:p14="http://schemas.microsoft.com/office/powerpoint/2010/main" val="427685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3" y="286602"/>
            <a:ext cx="11668836" cy="6332561"/>
          </a:xfrm>
        </p:spPr>
        <p:txBody>
          <a:bodyPr/>
          <a:lstStyle/>
          <a:p>
            <a:pPr algn="just"/>
            <a:r>
              <a:rPr lang="en-US" dirty="0"/>
              <a:t>Designed a program to merge GSM and GPS, the location tracked from </a:t>
            </a:r>
            <a:r>
              <a:rPr lang="en-US" dirty="0" err="1"/>
              <a:t>gps</a:t>
            </a:r>
            <a:r>
              <a:rPr lang="en-US" dirty="0"/>
              <a:t> was converted to a </a:t>
            </a:r>
            <a:r>
              <a:rPr lang="en-US" dirty="0" err="1"/>
              <a:t>gmap</a:t>
            </a:r>
            <a:r>
              <a:rPr lang="en-US" dirty="0"/>
              <a:t> URL and then was sent through SMS to our phone.</a:t>
            </a:r>
          </a:p>
          <a:p>
            <a:pPr algn="just"/>
            <a:r>
              <a:rPr lang="en-US" dirty="0"/>
              <a:t>Modified </a:t>
            </a:r>
            <a:r>
              <a:rPr lang="en-US" dirty="0" err="1"/>
              <a:t>update_unsafe</a:t>
            </a:r>
            <a:r>
              <a:rPr lang="en-US" dirty="0"/>
              <a:t> function in MongoDB Realm, now at the time of updating the Asset status as unsafe, last location where the Tag was connected will be updated</a:t>
            </a:r>
            <a:r>
              <a:rPr lang="en-US" dirty="0" smtClean="0"/>
              <a:t>.</a:t>
            </a:r>
          </a:p>
          <a:p>
            <a:pPr algn="just"/>
            <a:r>
              <a:rPr lang="en-US" dirty="0" smtClean="0"/>
              <a:t>Designed </a:t>
            </a:r>
            <a:r>
              <a:rPr lang="en-US" dirty="0" err="1" smtClean="0"/>
              <a:t>update_last_loc</a:t>
            </a:r>
            <a:r>
              <a:rPr lang="en-US" dirty="0" smtClean="0"/>
              <a:t> function in MongoDB Realm, which will be used by Gateway to update the last location received by GPS module.</a:t>
            </a:r>
          </a:p>
          <a:p>
            <a:pPr algn="just"/>
            <a:r>
              <a:rPr lang="en-US" dirty="0" smtClean="0"/>
              <a:t>Modified the </a:t>
            </a:r>
            <a:r>
              <a:rPr lang="en-US" dirty="0" err="1" smtClean="0"/>
              <a:t>post_bus</a:t>
            </a:r>
            <a:r>
              <a:rPr lang="en-US" dirty="0" smtClean="0"/>
              <a:t> function, now along with OBD parameters it will also store </a:t>
            </a:r>
            <a:r>
              <a:rPr lang="en-US" dirty="0" err="1" smtClean="0"/>
              <a:t>gmap</a:t>
            </a:r>
            <a:r>
              <a:rPr lang="en-US" dirty="0" smtClean="0"/>
              <a:t> location.</a:t>
            </a:r>
            <a:endParaRPr lang="en-US" dirty="0"/>
          </a:p>
          <a:p>
            <a:pPr algn="just"/>
            <a:r>
              <a:rPr lang="en-US" dirty="0"/>
              <a:t>Planning to store g-map location in database once Tag gets disconnected, Also provide user to get current g-map location of Asset from App. This will be helpful for user who are not actually travelling but only sending some luggage from bus</a:t>
            </a:r>
            <a:r>
              <a:rPr lang="en-US" dirty="0" smtClean="0"/>
              <a:t>.</a:t>
            </a:r>
          </a:p>
          <a:p>
            <a:pPr algn="just"/>
            <a:r>
              <a:rPr lang="en-US" dirty="0" smtClean="0"/>
              <a:t>Imported a sample dataset containing OBD Data in MongoDB from a </a:t>
            </a:r>
            <a:r>
              <a:rPr lang="en-US" dirty="0" err="1" smtClean="0"/>
              <a:t>csv</a:t>
            </a:r>
            <a:r>
              <a:rPr lang="en-US" dirty="0" smtClean="0"/>
              <a:t> file</a:t>
            </a:r>
            <a:endParaRPr lang="en-US" dirty="0"/>
          </a:p>
          <a:p>
            <a:endParaRPr lang="en-IN" dirty="0"/>
          </a:p>
        </p:txBody>
      </p:sp>
    </p:spTree>
    <p:extLst>
      <p:ext uri="{BB962C8B-B14F-4D97-AF65-F5344CB8AC3E}">
        <p14:creationId xmlns:p14="http://schemas.microsoft.com/office/powerpoint/2010/main" val="4073996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715904" y="327546"/>
            <a:ext cx="3794078" cy="2838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562065" y="1828800"/>
            <a:ext cx="2306472" cy="11873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smtClean="0"/>
              <a:t>Gateway</a:t>
            </a:r>
            <a:endParaRPr lang="en-IN" sz="3200" b="1" dirty="0"/>
          </a:p>
        </p:txBody>
      </p:sp>
      <p:sp>
        <p:nvSpPr>
          <p:cNvPr id="5" name="Rectangle 4"/>
          <p:cNvSpPr/>
          <p:nvPr/>
        </p:nvSpPr>
        <p:spPr>
          <a:xfrm>
            <a:off x="3903258" y="596292"/>
            <a:ext cx="1624084" cy="5868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GSM Module</a:t>
            </a:r>
            <a:endParaRPr lang="en-IN" b="1" dirty="0"/>
          </a:p>
        </p:txBody>
      </p:sp>
      <p:cxnSp>
        <p:nvCxnSpPr>
          <p:cNvPr id="7" name="Straight Arrow Connector 6"/>
          <p:cNvCxnSpPr/>
          <p:nvPr/>
        </p:nvCxnSpPr>
        <p:spPr>
          <a:xfrm>
            <a:off x="4715300" y="1183146"/>
            <a:ext cx="0" cy="68137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708474" y="1352900"/>
            <a:ext cx="695127" cy="369332"/>
          </a:xfrm>
          <a:prstGeom prst="rect">
            <a:avLst/>
          </a:prstGeom>
          <a:noFill/>
        </p:spPr>
        <p:txBody>
          <a:bodyPr wrap="none" rtlCol="0">
            <a:spAutoFit/>
          </a:bodyPr>
          <a:lstStyle/>
          <a:p>
            <a:r>
              <a:rPr lang="en-US" dirty="0" smtClean="0"/>
              <a:t>UART</a:t>
            </a:r>
            <a:endParaRPr lang="en-IN" dirty="0"/>
          </a:p>
        </p:txBody>
      </p:sp>
      <p:sp>
        <p:nvSpPr>
          <p:cNvPr id="9" name="Rectangle 8"/>
          <p:cNvSpPr/>
          <p:nvPr/>
        </p:nvSpPr>
        <p:spPr>
          <a:xfrm>
            <a:off x="3841844" y="4490114"/>
            <a:ext cx="1746913" cy="11873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smtClean="0"/>
              <a:t>TAG</a:t>
            </a:r>
            <a:endParaRPr lang="en-IN" sz="3600" b="1" dirty="0"/>
          </a:p>
        </p:txBody>
      </p:sp>
      <p:cxnSp>
        <p:nvCxnSpPr>
          <p:cNvPr id="11" name="Straight Arrow Connector 10"/>
          <p:cNvCxnSpPr/>
          <p:nvPr/>
        </p:nvCxnSpPr>
        <p:spPr>
          <a:xfrm>
            <a:off x="4715301" y="3137746"/>
            <a:ext cx="0" cy="13399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5300" y="3643952"/>
            <a:ext cx="873457" cy="369332"/>
          </a:xfrm>
          <a:prstGeom prst="rect">
            <a:avLst/>
          </a:prstGeom>
          <a:noFill/>
        </p:spPr>
        <p:txBody>
          <a:bodyPr wrap="square" rtlCol="0">
            <a:spAutoFit/>
          </a:bodyPr>
          <a:lstStyle/>
          <a:p>
            <a:r>
              <a:rPr lang="en-US" dirty="0" smtClean="0"/>
              <a:t>BLE</a:t>
            </a:r>
            <a:endParaRPr lang="en-IN" dirty="0"/>
          </a:p>
        </p:txBody>
      </p:sp>
      <p:sp>
        <p:nvSpPr>
          <p:cNvPr id="14" name="Snip Same Side Corner Rectangle 13"/>
          <p:cNvSpPr/>
          <p:nvPr/>
        </p:nvSpPr>
        <p:spPr>
          <a:xfrm>
            <a:off x="1951630" y="4735773"/>
            <a:ext cx="1241947" cy="941697"/>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LOCK</a:t>
            </a:r>
            <a:endParaRPr lang="en-IN" b="1" dirty="0"/>
          </a:p>
        </p:txBody>
      </p:sp>
      <p:cxnSp>
        <p:nvCxnSpPr>
          <p:cNvPr id="16" name="Straight Arrow Connector 15"/>
          <p:cNvCxnSpPr>
            <a:stCxn id="9" idx="1"/>
          </p:cNvCxnSpPr>
          <p:nvPr/>
        </p:nvCxnSpPr>
        <p:spPr>
          <a:xfrm flipH="1">
            <a:off x="3166281" y="5083792"/>
            <a:ext cx="675563"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Cloud 16"/>
          <p:cNvSpPr/>
          <p:nvPr/>
        </p:nvSpPr>
        <p:spPr>
          <a:xfrm>
            <a:off x="7983941" y="436728"/>
            <a:ext cx="3370997" cy="19857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Cloud</a:t>
            </a:r>
            <a:endParaRPr lang="en-IN" sz="4000" b="1" dirty="0"/>
          </a:p>
        </p:txBody>
      </p:sp>
      <p:cxnSp>
        <p:nvCxnSpPr>
          <p:cNvPr id="20" name="Straight Arrow Connector 19"/>
          <p:cNvCxnSpPr>
            <a:stCxn id="18" idx="3"/>
          </p:cNvCxnSpPr>
          <p:nvPr/>
        </p:nvCxnSpPr>
        <p:spPr>
          <a:xfrm flipV="1">
            <a:off x="6509982" y="1746913"/>
            <a:ext cx="1583140" cy="1"/>
          </a:xfrm>
          <a:prstGeom prst="straightConnector1">
            <a:avLst/>
          </a:prstGeom>
          <a:ln w="38100">
            <a:headEnd type="triangle"/>
            <a:tailEnd type="triangle"/>
          </a:ln>
        </p:spPr>
        <p:style>
          <a:lnRef idx="1">
            <a:schemeClr val="accent6"/>
          </a:lnRef>
          <a:fillRef idx="0">
            <a:schemeClr val="accent6"/>
          </a:fillRef>
          <a:effectRef idx="0">
            <a:schemeClr val="accent6"/>
          </a:effectRef>
          <a:fontRef idx="minor">
            <a:schemeClr val="tx1"/>
          </a:fontRef>
        </p:style>
      </p:cxnSp>
      <p:sp>
        <p:nvSpPr>
          <p:cNvPr id="21" name="Rounded Rectangle 20"/>
          <p:cNvSpPr/>
          <p:nvPr/>
        </p:nvSpPr>
        <p:spPr>
          <a:xfrm>
            <a:off x="7983941" y="4013284"/>
            <a:ext cx="1364775" cy="18825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Conductor APP</a:t>
            </a:r>
            <a:endParaRPr lang="en-IN" b="1" dirty="0"/>
          </a:p>
        </p:txBody>
      </p:sp>
      <p:sp>
        <p:nvSpPr>
          <p:cNvPr id="22" name="Rounded Rectangle 21"/>
          <p:cNvSpPr/>
          <p:nvPr/>
        </p:nvSpPr>
        <p:spPr>
          <a:xfrm>
            <a:off x="10306333" y="4013284"/>
            <a:ext cx="1321559" cy="18825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User APP</a:t>
            </a:r>
            <a:endParaRPr lang="en-IN" b="1" dirty="0"/>
          </a:p>
        </p:txBody>
      </p:sp>
      <p:cxnSp>
        <p:nvCxnSpPr>
          <p:cNvPr id="24" name="Straight Arrow Connector 23"/>
          <p:cNvCxnSpPr>
            <a:endCxn id="21" idx="0"/>
          </p:cNvCxnSpPr>
          <p:nvPr/>
        </p:nvCxnSpPr>
        <p:spPr>
          <a:xfrm flipH="1">
            <a:off x="8666329" y="2279176"/>
            <a:ext cx="27295" cy="1734108"/>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0674827" y="2153799"/>
            <a:ext cx="27295" cy="1907519"/>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714699" y="2019869"/>
            <a:ext cx="1378424" cy="369332"/>
          </a:xfrm>
          <a:prstGeom prst="rect">
            <a:avLst/>
          </a:prstGeom>
          <a:noFill/>
        </p:spPr>
        <p:txBody>
          <a:bodyPr wrap="square" rtlCol="0">
            <a:spAutoFit/>
          </a:bodyPr>
          <a:lstStyle/>
          <a:p>
            <a:r>
              <a:rPr lang="en-US" dirty="0" smtClean="0"/>
              <a:t>Cellular N/W</a:t>
            </a:r>
            <a:endParaRPr lang="en-IN" dirty="0"/>
          </a:p>
        </p:txBody>
      </p:sp>
      <p:sp>
        <p:nvSpPr>
          <p:cNvPr id="27" name="TextBox 26"/>
          <p:cNvSpPr txBox="1"/>
          <p:nvPr/>
        </p:nvSpPr>
        <p:spPr>
          <a:xfrm>
            <a:off x="8707273" y="2922892"/>
            <a:ext cx="1378424" cy="369332"/>
          </a:xfrm>
          <a:prstGeom prst="rect">
            <a:avLst/>
          </a:prstGeom>
          <a:noFill/>
        </p:spPr>
        <p:txBody>
          <a:bodyPr wrap="square" rtlCol="0">
            <a:spAutoFit/>
          </a:bodyPr>
          <a:lstStyle/>
          <a:p>
            <a:r>
              <a:rPr lang="en-US" dirty="0" smtClean="0"/>
              <a:t>Cellular N/W</a:t>
            </a:r>
            <a:endParaRPr lang="en-IN" dirty="0"/>
          </a:p>
        </p:txBody>
      </p:sp>
      <p:sp>
        <p:nvSpPr>
          <p:cNvPr id="28" name="TextBox 27"/>
          <p:cNvSpPr txBox="1"/>
          <p:nvPr/>
        </p:nvSpPr>
        <p:spPr>
          <a:xfrm>
            <a:off x="10813576" y="2922892"/>
            <a:ext cx="1378424" cy="369332"/>
          </a:xfrm>
          <a:prstGeom prst="rect">
            <a:avLst/>
          </a:prstGeom>
          <a:noFill/>
        </p:spPr>
        <p:txBody>
          <a:bodyPr wrap="square" rtlCol="0">
            <a:spAutoFit/>
          </a:bodyPr>
          <a:lstStyle/>
          <a:p>
            <a:r>
              <a:rPr lang="en-US" dirty="0" smtClean="0"/>
              <a:t>Cellular N/W</a:t>
            </a:r>
            <a:endParaRPr lang="en-IN" dirty="0"/>
          </a:p>
        </p:txBody>
      </p:sp>
    </p:spTree>
    <p:extLst>
      <p:ext uri="{BB962C8B-B14F-4D97-AF65-F5344CB8AC3E}">
        <p14:creationId xmlns:p14="http://schemas.microsoft.com/office/powerpoint/2010/main" val="1504939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39737" y="177421"/>
            <a:ext cx="2893325" cy="461665"/>
          </a:xfrm>
          <a:prstGeom prst="rect">
            <a:avLst/>
          </a:prstGeom>
          <a:noFill/>
        </p:spPr>
        <p:txBody>
          <a:bodyPr wrap="square" rtlCol="0">
            <a:spAutoFit/>
          </a:bodyPr>
          <a:lstStyle/>
          <a:p>
            <a:r>
              <a:rPr lang="en-US" sz="2400" b="1" dirty="0" smtClean="0"/>
              <a:t>OTP For Verification</a:t>
            </a:r>
            <a:endParaRPr lang="en-IN" sz="2400" b="1" dirty="0"/>
          </a:p>
        </p:txBody>
      </p:sp>
      <p:sp>
        <p:nvSpPr>
          <p:cNvPr id="5" name="Rectangle 4"/>
          <p:cNvSpPr/>
          <p:nvPr/>
        </p:nvSpPr>
        <p:spPr>
          <a:xfrm>
            <a:off x="573206" y="1501254"/>
            <a:ext cx="955344" cy="200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 </a:t>
            </a:r>
            <a:endParaRPr lang="en-IN" sz="2400" b="1" dirty="0"/>
          </a:p>
        </p:txBody>
      </p:sp>
      <p:cxnSp>
        <p:nvCxnSpPr>
          <p:cNvPr id="7" name="Straight Arrow Connector 6"/>
          <p:cNvCxnSpPr/>
          <p:nvPr/>
        </p:nvCxnSpPr>
        <p:spPr>
          <a:xfrm flipV="1">
            <a:off x="1569236" y="2504364"/>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05842" y="2504364"/>
            <a:ext cx="1078420" cy="382137"/>
          </a:xfrm>
          <a:prstGeom prst="rect">
            <a:avLst/>
          </a:prstGeom>
          <a:noFill/>
        </p:spPr>
        <p:txBody>
          <a:bodyPr wrap="square" rtlCol="0">
            <a:spAutoFit/>
          </a:bodyPr>
          <a:lstStyle/>
          <a:p>
            <a:r>
              <a:rPr lang="en-US" dirty="0" smtClean="0"/>
              <a:t>{Mob no}</a:t>
            </a:r>
            <a:endParaRPr lang="en-IN" dirty="0"/>
          </a:p>
        </p:txBody>
      </p:sp>
      <p:sp>
        <p:nvSpPr>
          <p:cNvPr id="9" name="Cloud 8"/>
          <p:cNvSpPr/>
          <p:nvPr/>
        </p:nvSpPr>
        <p:spPr>
          <a:xfrm>
            <a:off x="2920868" y="1719618"/>
            <a:ext cx="2702137" cy="126924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Mongo DB</a:t>
            </a:r>
          </a:p>
          <a:p>
            <a:pPr algn="ctr"/>
            <a:r>
              <a:rPr lang="en-US" sz="1600" dirty="0" smtClean="0"/>
              <a:t>{Random OTP Generation }</a:t>
            </a:r>
            <a:endParaRPr lang="en-IN" sz="2400" dirty="0"/>
          </a:p>
        </p:txBody>
      </p:sp>
      <p:cxnSp>
        <p:nvCxnSpPr>
          <p:cNvPr id="10" name="Straight Arrow Connector 9"/>
          <p:cNvCxnSpPr/>
          <p:nvPr/>
        </p:nvCxnSpPr>
        <p:spPr>
          <a:xfrm flipV="1">
            <a:off x="5624908" y="2506636"/>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p:cNvSpPr/>
          <p:nvPr/>
        </p:nvSpPr>
        <p:spPr>
          <a:xfrm>
            <a:off x="7111115" y="1931158"/>
            <a:ext cx="2087476" cy="10304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Gateway</a:t>
            </a:r>
          </a:p>
          <a:p>
            <a:pPr algn="ctr"/>
            <a:r>
              <a:rPr lang="en-US" sz="2800" b="1" dirty="0" smtClean="0"/>
              <a:t>with GSM</a:t>
            </a:r>
            <a:endParaRPr lang="en-IN" sz="2800" b="1" dirty="0"/>
          </a:p>
        </p:txBody>
      </p:sp>
      <p:cxnSp>
        <p:nvCxnSpPr>
          <p:cNvPr id="12" name="Straight Arrow Connector 11"/>
          <p:cNvCxnSpPr/>
          <p:nvPr/>
        </p:nvCxnSpPr>
        <p:spPr>
          <a:xfrm flipV="1">
            <a:off x="9237437" y="2506636"/>
            <a:ext cx="92318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10199466" y="1603612"/>
            <a:ext cx="1578552" cy="180150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SMS in User’s mobile </a:t>
            </a:r>
            <a:r>
              <a:rPr lang="en-US" b="1" dirty="0" smtClean="0"/>
              <a:t>number</a:t>
            </a:r>
          </a:p>
          <a:p>
            <a:pPr algn="ctr"/>
            <a:r>
              <a:rPr lang="en-US" b="1" dirty="0" smtClean="0"/>
              <a:t>OTP : </a:t>
            </a:r>
            <a:r>
              <a:rPr lang="en-US" b="1" dirty="0" err="1" smtClean="0"/>
              <a:t>xxxx</a:t>
            </a:r>
            <a:endParaRPr lang="en-IN" b="1" dirty="0"/>
          </a:p>
        </p:txBody>
      </p:sp>
      <p:sp>
        <p:nvSpPr>
          <p:cNvPr id="16" name="Vertical Scroll 15"/>
          <p:cNvSpPr/>
          <p:nvPr/>
        </p:nvSpPr>
        <p:spPr>
          <a:xfrm>
            <a:off x="3051361" y="4198007"/>
            <a:ext cx="2571644" cy="2132046"/>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Document in database </a:t>
            </a:r>
          </a:p>
          <a:p>
            <a:pPr algn="ctr"/>
            <a:r>
              <a:rPr lang="en-US" dirty="0" smtClean="0"/>
              <a:t>{</a:t>
            </a:r>
          </a:p>
          <a:p>
            <a:pPr algn="ctr"/>
            <a:r>
              <a:rPr lang="en-US" dirty="0" smtClean="0"/>
              <a:t>Mob : “xxx”</a:t>
            </a:r>
          </a:p>
          <a:p>
            <a:pPr algn="ctr"/>
            <a:r>
              <a:rPr lang="en-US" dirty="0" smtClean="0"/>
              <a:t>OTP : “xxx”</a:t>
            </a:r>
            <a:endParaRPr lang="en-US" dirty="0"/>
          </a:p>
          <a:p>
            <a:pPr algn="ctr"/>
            <a:r>
              <a:rPr lang="en-US" dirty="0" smtClean="0"/>
              <a:t>}</a:t>
            </a:r>
            <a:endParaRPr lang="en-IN" dirty="0"/>
          </a:p>
        </p:txBody>
      </p:sp>
      <p:cxnSp>
        <p:nvCxnSpPr>
          <p:cNvPr id="18" name="Straight Arrow Connector 17"/>
          <p:cNvCxnSpPr>
            <a:stCxn id="9" idx="1"/>
          </p:cNvCxnSpPr>
          <p:nvPr/>
        </p:nvCxnSpPr>
        <p:spPr>
          <a:xfrm flipH="1">
            <a:off x="4271936" y="2987507"/>
            <a:ext cx="1" cy="1188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470665" y="2546853"/>
            <a:ext cx="1558562" cy="369332"/>
          </a:xfrm>
          <a:prstGeom prst="rect">
            <a:avLst/>
          </a:prstGeom>
        </p:spPr>
        <p:txBody>
          <a:bodyPr wrap="square">
            <a:spAutoFit/>
          </a:bodyPr>
          <a:lstStyle/>
          <a:p>
            <a:r>
              <a:rPr lang="en-US" dirty="0" smtClean="0"/>
              <a:t>{Mob no, OTP}</a:t>
            </a:r>
            <a:endParaRPr lang="en-IN" dirty="0"/>
          </a:p>
        </p:txBody>
      </p:sp>
      <p:sp>
        <p:nvSpPr>
          <p:cNvPr id="20" name="Rectangle 19"/>
          <p:cNvSpPr/>
          <p:nvPr/>
        </p:nvSpPr>
        <p:spPr>
          <a:xfrm>
            <a:off x="4211606" y="3624350"/>
            <a:ext cx="1555914" cy="369332"/>
          </a:xfrm>
          <a:prstGeom prst="rect">
            <a:avLst/>
          </a:prstGeom>
        </p:spPr>
        <p:txBody>
          <a:bodyPr wrap="square">
            <a:spAutoFit/>
          </a:bodyPr>
          <a:lstStyle/>
          <a:p>
            <a:r>
              <a:rPr lang="en-US" dirty="0" smtClean="0"/>
              <a:t>{Mob no, OTP}</a:t>
            </a:r>
            <a:endParaRPr lang="en-IN" dirty="0"/>
          </a:p>
        </p:txBody>
      </p:sp>
      <p:sp>
        <p:nvSpPr>
          <p:cNvPr id="21" name="TextBox 20"/>
          <p:cNvSpPr txBox="1"/>
          <p:nvPr/>
        </p:nvSpPr>
        <p:spPr>
          <a:xfrm>
            <a:off x="9219922" y="2548717"/>
            <a:ext cx="1078420" cy="382137"/>
          </a:xfrm>
          <a:prstGeom prst="rect">
            <a:avLst/>
          </a:prstGeom>
          <a:noFill/>
        </p:spPr>
        <p:txBody>
          <a:bodyPr wrap="square" rtlCol="0">
            <a:spAutoFit/>
          </a:bodyPr>
          <a:lstStyle/>
          <a:p>
            <a:r>
              <a:rPr lang="en-US" dirty="0" smtClean="0"/>
              <a:t>{OTP}</a:t>
            </a:r>
            <a:endParaRPr lang="en-IN" dirty="0"/>
          </a:p>
        </p:txBody>
      </p:sp>
      <p:sp>
        <p:nvSpPr>
          <p:cNvPr id="22" name="TextBox 21"/>
          <p:cNvSpPr txBox="1"/>
          <p:nvPr/>
        </p:nvSpPr>
        <p:spPr>
          <a:xfrm>
            <a:off x="1705842" y="1858032"/>
            <a:ext cx="1078420" cy="646331"/>
          </a:xfrm>
          <a:prstGeom prst="rect">
            <a:avLst/>
          </a:prstGeom>
          <a:noFill/>
        </p:spPr>
        <p:txBody>
          <a:bodyPr wrap="square" rtlCol="0">
            <a:spAutoFit/>
          </a:bodyPr>
          <a:lstStyle/>
          <a:p>
            <a:r>
              <a:rPr lang="en-US" dirty="0" smtClean="0">
                <a:solidFill>
                  <a:srgbClr val="FF0000"/>
                </a:solidFill>
              </a:rPr>
              <a:t>Mobile Data</a:t>
            </a:r>
            <a:endParaRPr lang="en-IN" dirty="0">
              <a:solidFill>
                <a:srgbClr val="FF0000"/>
              </a:solidFill>
            </a:endParaRPr>
          </a:p>
        </p:txBody>
      </p:sp>
      <p:sp>
        <p:nvSpPr>
          <p:cNvPr id="23" name="TextBox 22"/>
          <p:cNvSpPr txBox="1"/>
          <p:nvPr/>
        </p:nvSpPr>
        <p:spPr>
          <a:xfrm>
            <a:off x="5827850" y="1772322"/>
            <a:ext cx="1078420" cy="646331"/>
          </a:xfrm>
          <a:prstGeom prst="rect">
            <a:avLst/>
          </a:prstGeom>
          <a:noFill/>
        </p:spPr>
        <p:txBody>
          <a:bodyPr wrap="square" rtlCol="0">
            <a:spAutoFit/>
          </a:bodyPr>
          <a:lstStyle/>
          <a:p>
            <a:r>
              <a:rPr lang="en-US" dirty="0" smtClean="0">
                <a:solidFill>
                  <a:srgbClr val="FF0000"/>
                </a:solidFill>
              </a:rPr>
              <a:t>Mobile Data</a:t>
            </a:r>
            <a:endParaRPr lang="en-IN" dirty="0">
              <a:solidFill>
                <a:srgbClr val="FF0000"/>
              </a:solidFill>
            </a:endParaRPr>
          </a:p>
        </p:txBody>
      </p:sp>
      <p:sp>
        <p:nvSpPr>
          <p:cNvPr id="24" name="TextBox 23"/>
          <p:cNvSpPr txBox="1"/>
          <p:nvPr/>
        </p:nvSpPr>
        <p:spPr>
          <a:xfrm>
            <a:off x="9337302" y="1782969"/>
            <a:ext cx="652859" cy="369332"/>
          </a:xfrm>
          <a:prstGeom prst="rect">
            <a:avLst/>
          </a:prstGeom>
          <a:noFill/>
        </p:spPr>
        <p:txBody>
          <a:bodyPr wrap="square" rtlCol="0">
            <a:spAutoFit/>
          </a:bodyPr>
          <a:lstStyle/>
          <a:p>
            <a:r>
              <a:rPr lang="en-US" dirty="0" smtClean="0">
                <a:solidFill>
                  <a:srgbClr val="FF0000"/>
                </a:solidFill>
              </a:rPr>
              <a:t>SMS</a:t>
            </a:r>
            <a:endParaRPr lang="en-IN" dirty="0">
              <a:solidFill>
                <a:srgbClr val="FF0000"/>
              </a:solidFill>
            </a:endParaRPr>
          </a:p>
        </p:txBody>
      </p:sp>
      <p:sp>
        <p:nvSpPr>
          <p:cNvPr id="25" name="Flowchart: Decision 24"/>
          <p:cNvSpPr/>
          <p:nvPr/>
        </p:nvSpPr>
        <p:spPr>
          <a:xfrm>
            <a:off x="7387647" y="4391116"/>
            <a:ext cx="2382155" cy="166367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both OTP match =&gt; verified</a:t>
            </a:r>
            <a:endParaRPr lang="en-IN" dirty="0">
              <a:solidFill>
                <a:schemeClr val="tx1"/>
              </a:solidFill>
            </a:endParaRPr>
          </a:p>
        </p:txBody>
      </p:sp>
      <p:sp>
        <p:nvSpPr>
          <p:cNvPr id="26" name="Left Arrow 25"/>
          <p:cNvSpPr/>
          <p:nvPr/>
        </p:nvSpPr>
        <p:spPr>
          <a:xfrm>
            <a:off x="5767520" y="5131072"/>
            <a:ext cx="1559797" cy="183761"/>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Bent-Up Arrow 26"/>
          <p:cNvSpPr/>
          <p:nvPr/>
        </p:nvSpPr>
        <p:spPr>
          <a:xfrm>
            <a:off x="9769802" y="4890603"/>
            <a:ext cx="1544192" cy="424424"/>
          </a:xfrm>
          <a:prstGeom prst="ben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2898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249" y="877115"/>
            <a:ext cx="9494951" cy="470852"/>
          </a:xfrm>
        </p:spPr>
        <p:txBody>
          <a:bodyPr>
            <a:noAutofit/>
          </a:bodyPr>
          <a:lstStyle/>
          <a:p>
            <a:r>
              <a:rPr lang="en-US" sz="4000" b="1" dirty="0"/>
              <a:t>Beacons</a:t>
            </a:r>
            <a:endParaRPr lang="en-IN" sz="4000" b="1" dirty="0"/>
          </a:p>
        </p:txBody>
      </p:sp>
      <p:sp>
        <p:nvSpPr>
          <p:cNvPr id="3" name="Content Placeholder 2"/>
          <p:cNvSpPr>
            <a:spLocks noGrp="1"/>
          </p:cNvSpPr>
          <p:nvPr>
            <p:ph idx="1"/>
          </p:nvPr>
        </p:nvSpPr>
        <p:spPr>
          <a:xfrm>
            <a:off x="1249250" y="1502979"/>
            <a:ext cx="8931241" cy="1951149"/>
          </a:xfrm>
        </p:spPr>
        <p:txBody>
          <a:bodyPr>
            <a:normAutofit fontScale="92500" lnSpcReduction="10000"/>
          </a:bodyPr>
          <a:lstStyle/>
          <a:p>
            <a:pPr algn="just">
              <a:buFont typeface="Arial" panose="020B0604020202020204" pitchFamily="34" charset="0"/>
              <a:buChar char="•"/>
            </a:pPr>
            <a:r>
              <a:rPr lang="en-IN" dirty="0"/>
              <a:t>The job of these Beacons is to continuously emit BLE signals which will be received by the Gateway device.</a:t>
            </a:r>
          </a:p>
          <a:p>
            <a:pPr algn="just">
              <a:buFont typeface="Arial" panose="020B0604020202020204" pitchFamily="34" charset="0"/>
              <a:buChar char="•"/>
            </a:pPr>
            <a:r>
              <a:rPr lang="en-US" dirty="0"/>
              <a:t>These Beacons will be attached to our assets.</a:t>
            </a:r>
            <a:endParaRPr lang="en-IN" dirty="0"/>
          </a:p>
          <a:p>
            <a:pPr algn="just">
              <a:buFont typeface="Arial" panose="020B0604020202020204" pitchFamily="34" charset="0"/>
              <a:buChar char="•"/>
            </a:pPr>
            <a:r>
              <a:rPr lang="en-US" dirty="0"/>
              <a:t>The received signal strength index of these signals will be used to calculate the approximate location of our asset.</a:t>
            </a:r>
            <a:endParaRPr lang="en-IN" dirty="0"/>
          </a:p>
          <a:p>
            <a:endParaRPr lang="en-IN" dirty="0"/>
          </a:p>
        </p:txBody>
      </p:sp>
      <p:sp>
        <p:nvSpPr>
          <p:cNvPr id="4" name="Title 1"/>
          <p:cNvSpPr txBox="1">
            <a:spLocks/>
          </p:cNvSpPr>
          <p:nvPr/>
        </p:nvSpPr>
        <p:spPr>
          <a:xfrm>
            <a:off x="1249250" y="3764152"/>
            <a:ext cx="9494951" cy="470852"/>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b="1" dirty="0"/>
              <a:t>GATEWAY</a:t>
            </a:r>
            <a:endParaRPr lang="en-IN" sz="4000" b="1" dirty="0"/>
          </a:p>
        </p:txBody>
      </p:sp>
      <p:sp>
        <p:nvSpPr>
          <p:cNvPr id="6" name="Content Placeholder 2"/>
          <p:cNvSpPr txBox="1">
            <a:spLocks/>
          </p:cNvSpPr>
          <p:nvPr/>
        </p:nvSpPr>
        <p:spPr>
          <a:xfrm>
            <a:off x="1249250" y="4370231"/>
            <a:ext cx="8931241" cy="1345070"/>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IN" dirty="0"/>
              <a:t>The job of the Gateway device is to capture BLE signals emitted by beacons and to calculate the approximate distance of asset from the Gateway. </a:t>
            </a:r>
          </a:p>
          <a:p>
            <a:pPr algn="just">
              <a:buFont typeface="Arial" panose="020B0604020202020204" pitchFamily="34" charset="0"/>
              <a:buChar char="•"/>
            </a:pPr>
            <a:r>
              <a:rPr lang="en-IN" dirty="0"/>
              <a:t>This calculated distance will be updated to a cloud platform and also sent to an application software in the conductor’s mobile phone.</a:t>
            </a:r>
          </a:p>
        </p:txBody>
      </p:sp>
    </p:spTree>
    <p:extLst>
      <p:ext uri="{BB962C8B-B14F-4D97-AF65-F5344CB8AC3E}">
        <p14:creationId xmlns:p14="http://schemas.microsoft.com/office/powerpoint/2010/main" val="832938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7922598"/>
              </p:ext>
            </p:extLst>
          </p:nvPr>
        </p:nvGraphicFramePr>
        <p:xfrm>
          <a:off x="1458815" y="882478"/>
          <a:ext cx="7233509" cy="5321217"/>
        </p:xfrm>
        <a:graphic>
          <a:graphicData uri="http://schemas.openxmlformats.org/drawingml/2006/table">
            <a:tbl>
              <a:tblPr firstRow="1" firstCol="1" bandRow="1">
                <a:tableStyleId>{5C22544A-7EE6-4342-B048-85BDC9FD1C3A}</a:tableStyleId>
              </a:tblPr>
              <a:tblGrid>
                <a:gridCol w="1736866"/>
                <a:gridCol w="1564922"/>
                <a:gridCol w="1306612"/>
                <a:gridCol w="1522928"/>
                <a:gridCol w="1102181"/>
              </a:tblGrid>
              <a:tr h="422852">
                <a:tc>
                  <a:txBody>
                    <a:bodyPr/>
                    <a:lstStyle/>
                    <a:p>
                      <a:pPr>
                        <a:lnSpc>
                          <a:spcPct val="107000"/>
                        </a:lnSpc>
                        <a:spcAft>
                          <a:spcPts val="0"/>
                        </a:spcAft>
                      </a:pPr>
                      <a:r>
                        <a:rPr lang="en-US" sz="1400" dirty="0">
                          <a:effectLst/>
                        </a:rPr>
                        <a:t>Property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HM-10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HM-19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ESP32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SEEK-IT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879697">
                <a:tc>
                  <a:txBody>
                    <a:bodyPr/>
                    <a:lstStyle/>
                    <a:p>
                      <a:pPr>
                        <a:lnSpc>
                          <a:spcPct val="107000"/>
                        </a:lnSpc>
                        <a:spcAft>
                          <a:spcPts val="0"/>
                        </a:spcAft>
                      </a:pPr>
                      <a:r>
                        <a:rPr lang="en-US" sz="1400">
                          <a:effectLst/>
                        </a:rPr>
                        <a:t>Power consumption</a:t>
                      </a:r>
                      <a:endParaRPr lang="en-IN" sz="1100">
                        <a:effectLst/>
                      </a:endParaRPr>
                    </a:p>
                    <a:p>
                      <a:pPr>
                        <a:lnSpc>
                          <a:spcPct val="107000"/>
                        </a:lnSpc>
                        <a:spcAft>
                          <a:spcPts val="0"/>
                        </a:spcAft>
                      </a:pPr>
                      <a:r>
                        <a:rPr lang="en-US" sz="14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rPr>
                        <a:t>2.5V~3.3VDC 50mA</a:t>
                      </a:r>
                      <a:endParaRPr lang="en-IN" sz="1100">
                        <a:effectLst/>
                      </a:endParaRPr>
                    </a:p>
                    <a:p>
                      <a:pPr>
                        <a:lnSpc>
                          <a:spcPct val="107000"/>
                        </a:lnSpc>
                        <a:spcAft>
                          <a:spcPts val="0"/>
                        </a:spcAft>
                      </a:pPr>
                      <a:r>
                        <a:rPr lang="en-US" sz="1200">
                          <a:effectLst/>
                        </a:rPr>
                        <a:t> </a:t>
                      </a:r>
                      <a:endParaRPr lang="en-IN" sz="1100">
                        <a:effectLst/>
                      </a:endParaRPr>
                    </a:p>
                    <a:p>
                      <a:pPr>
                        <a:lnSpc>
                          <a:spcPct val="107000"/>
                        </a:lnSpc>
                        <a:spcAft>
                          <a:spcPts val="0"/>
                        </a:spcAft>
                      </a:pPr>
                      <a:r>
                        <a:rPr lang="en-US" sz="1200">
                          <a:effectLst/>
                        </a:rPr>
                        <a:t>Active 8.5mA</a:t>
                      </a:r>
                      <a:endParaRPr lang="en-IN" sz="1100">
                        <a:effectLst/>
                      </a:endParaRPr>
                    </a:p>
                    <a:p>
                      <a:pPr>
                        <a:lnSpc>
                          <a:spcPct val="107000"/>
                        </a:lnSpc>
                        <a:spcAft>
                          <a:spcPts val="0"/>
                        </a:spcAft>
                      </a:pPr>
                      <a:r>
                        <a:rPr lang="en-US" sz="1200">
                          <a:effectLst/>
                        </a:rPr>
                        <a:t>Sleep  50-200uA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rPr>
                        <a:t>1.9 – 3.7V</a:t>
                      </a:r>
                      <a:endParaRPr lang="en-IN" sz="1100">
                        <a:effectLst/>
                      </a:endParaRPr>
                    </a:p>
                    <a:p>
                      <a:pPr>
                        <a:lnSpc>
                          <a:spcPct val="107000"/>
                        </a:lnSpc>
                        <a:spcAft>
                          <a:spcPts val="0"/>
                        </a:spcAft>
                      </a:pPr>
                      <a:r>
                        <a:rPr lang="en-US" sz="1200">
                          <a:effectLst/>
                        </a:rPr>
                        <a:t>50 mA</a:t>
                      </a:r>
                      <a:endParaRPr lang="en-IN" sz="1100">
                        <a:effectLst/>
                      </a:endParaRPr>
                    </a:p>
                    <a:p>
                      <a:pPr>
                        <a:lnSpc>
                          <a:spcPct val="107000"/>
                        </a:lnSpc>
                        <a:spcAft>
                          <a:spcPts val="0"/>
                        </a:spcAft>
                      </a:pPr>
                      <a:r>
                        <a:rPr lang="en-US" sz="1200">
                          <a:effectLst/>
                        </a:rPr>
                        <a:t> </a:t>
                      </a:r>
                      <a:endParaRPr lang="en-IN" sz="1100">
                        <a:effectLst/>
                      </a:endParaRPr>
                    </a:p>
                    <a:p>
                      <a:pPr>
                        <a:lnSpc>
                          <a:spcPct val="107000"/>
                        </a:lnSpc>
                        <a:spcAft>
                          <a:spcPts val="0"/>
                        </a:spcAft>
                      </a:pPr>
                      <a:r>
                        <a:rPr lang="en-US" sz="1200">
                          <a:effectLst/>
                        </a:rPr>
                        <a:t>Active 2.6mA</a:t>
                      </a:r>
                      <a:endParaRPr lang="en-IN" sz="1100">
                        <a:effectLst/>
                      </a:endParaRPr>
                    </a:p>
                    <a:p>
                      <a:pPr>
                        <a:lnSpc>
                          <a:spcPct val="107000"/>
                        </a:lnSpc>
                        <a:spcAft>
                          <a:spcPts val="0"/>
                        </a:spcAft>
                      </a:pPr>
                      <a:r>
                        <a:rPr lang="en-US" sz="1200">
                          <a:effectLst/>
                        </a:rPr>
                        <a:t>Sleep 2.6mA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 </a:t>
                      </a:r>
                      <a:r>
                        <a:rPr lang="en-US" sz="1100">
                          <a:effectLst/>
                        </a:rPr>
                        <a:t>3V</a:t>
                      </a:r>
                      <a:endParaRPr lang="en-IN" sz="1100">
                        <a:effectLst/>
                      </a:endParaRPr>
                    </a:p>
                    <a:p>
                      <a:pPr>
                        <a:lnSpc>
                          <a:spcPct val="107000"/>
                        </a:lnSpc>
                        <a:spcAft>
                          <a:spcPts val="0"/>
                        </a:spcAft>
                      </a:pPr>
                      <a:r>
                        <a:rPr lang="en-US" sz="1100">
                          <a:effectLst/>
                        </a:rPr>
                        <a:t>3 – 20 mA</a:t>
                      </a:r>
                      <a:endParaRPr lang="en-IN" sz="1100">
                        <a:effectLst/>
                      </a:endParaRPr>
                    </a:p>
                    <a:p>
                      <a:pPr>
                        <a:lnSpc>
                          <a:spcPct val="107000"/>
                        </a:lnSpc>
                        <a:spcAft>
                          <a:spcPts val="0"/>
                        </a:spcAft>
                      </a:pPr>
                      <a:r>
                        <a:rPr lang="en-US" sz="1100">
                          <a:effectLst/>
                        </a:rPr>
                        <a:t> </a:t>
                      </a:r>
                      <a:endParaRPr lang="en-IN" sz="1100">
                        <a:effectLst/>
                      </a:endParaRPr>
                    </a:p>
                    <a:p>
                      <a:pPr>
                        <a:lnSpc>
                          <a:spcPct val="107000"/>
                        </a:lnSpc>
                        <a:spcAft>
                          <a:spcPts val="0"/>
                        </a:spcAft>
                      </a:pPr>
                      <a:r>
                        <a:rPr lang="en-US" sz="1100">
                          <a:effectLst/>
                        </a:rPr>
                        <a:t>Active(Tx) 120mA</a:t>
                      </a:r>
                      <a:endParaRPr lang="en-IN" sz="1100">
                        <a:effectLst/>
                      </a:endParaRPr>
                    </a:p>
                    <a:p>
                      <a:pPr>
                        <a:lnSpc>
                          <a:spcPct val="107000"/>
                        </a:lnSpc>
                        <a:spcAft>
                          <a:spcPts val="0"/>
                        </a:spcAft>
                      </a:pPr>
                      <a:r>
                        <a:rPr lang="en-US" sz="1100">
                          <a:effectLst/>
                        </a:rPr>
                        <a:t>Sleep    10-150uA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3V</a:t>
                      </a:r>
                      <a:endParaRPr lang="en-IN" sz="1100">
                        <a:effectLst/>
                      </a:endParaRPr>
                    </a:p>
                    <a:p>
                      <a:pPr>
                        <a:lnSpc>
                          <a:spcPct val="107000"/>
                        </a:lnSpc>
                        <a:spcAft>
                          <a:spcPts val="0"/>
                        </a:spcAft>
                      </a:pPr>
                      <a:r>
                        <a:rPr lang="en-US" sz="1400">
                          <a:effectLst/>
                        </a:rPr>
                        <a:t>75mAh</a:t>
                      </a:r>
                      <a:endParaRPr lang="en-IN" sz="1100">
                        <a:effectLst/>
                      </a:endParaRPr>
                    </a:p>
                    <a:p>
                      <a:pPr>
                        <a:lnSpc>
                          <a:spcPct val="107000"/>
                        </a:lnSpc>
                        <a:spcAft>
                          <a:spcPts val="0"/>
                        </a:spcAft>
                      </a:pPr>
                      <a:r>
                        <a:rPr lang="en-US" sz="1400">
                          <a:effectLst/>
                        </a:rPr>
                        <a:t>0.5Watts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65272">
                <a:tc>
                  <a:txBody>
                    <a:bodyPr/>
                    <a:lstStyle/>
                    <a:p>
                      <a:pPr>
                        <a:lnSpc>
                          <a:spcPct val="107000"/>
                        </a:lnSpc>
                        <a:spcAft>
                          <a:spcPts val="0"/>
                        </a:spcAft>
                      </a:pPr>
                      <a:r>
                        <a:rPr lang="en-US" sz="1400">
                          <a:effectLst/>
                        </a:rPr>
                        <a:t>Bluetooth Technology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22852">
                <a:tc>
                  <a:txBody>
                    <a:bodyPr/>
                    <a:lstStyle/>
                    <a:p>
                      <a:pPr>
                        <a:lnSpc>
                          <a:spcPct val="107000"/>
                        </a:lnSpc>
                        <a:spcAft>
                          <a:spcPts val="0"/>
                        </a:spcAft>
                      </a:pPr>
                      <a:r>
                        <a:rPr lang="en-US" sz="1400">
                          <a:effectLst/>
                        </a:rPr>
                        <a:t>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Rs 400-500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Rs 730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Rs 450-550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Rs 765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65272">
                <a:tc>
                  <a:txBody>
                    <a:bodyPr/>
                    <a:lstStyle/>
                    <a:p>
                      <a:pPr>
                        <a:lnSpc>
                          <a:spcPct val="107000"/>
                        </a:lnSpc>
                        <a:spcAft>
                          <a:spcPts val="0"/>
                        </a:spcAft>
                      </a:pPr>
                      <a:r>
                        <a:rPr lang="en-US" sz="1400">
                          <a:effectLst/>
                        </a:rPr>
                        <a:t>Availability in india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65272">
                <a:tc>
                  <a:txBody>
                    <a:bodyPr/>
                    <a:lstStyle/>
                    <a:p>
                      <a:pPr>
                        <a:lnSpc>
                          <a:spcPct val="107000"/>
                        </a:lnSpc>
                        <a:spcAft>
                          <a:spcPts val="0"/>
                        </a:spcAft>
                      </a:pPr>
                      <a:r>
                        <a:rPr lang="en-US" sz="1400">
                          <a:effectLst/>
                        </a:rPr>
                        <a:t>Microcontroller</a:t>
                      </a:r>
                      <a:endParaRPr lang="en-IN" sz="1100">
                        <a:effectLst/>
                      </a:endParaRPr>
                    </a:p>
                    <a:p>
                      <a:pPr>
                        <a:lnSpc>
                          <a:spcPct val="107000"/>
                        </a:lnSpc>
                        <a:spcAft>
                          <a:spcPts val="0"/>
                        </a:spcAft>
                      </a:pPr>
                      <a:r>
                        <a:rPr lang="en-US" sz="1400">
                          <a:effectLst/>
                        </a:rPr>
                        <a:t>Present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988598" y="882478"/>
            <a:ext cx="15213427" cy="88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TextBox 5"/>
          <p:cNvSpPr txBox="1"/>
          <p:nvPr/>
        </p:nvSpPr>
        <p:spPr>
          <a:xfrm>
            <a:off x="988598" y="254000"/>
            <a:ext cx="7470187" cy="461665"/>
          </a:xfrm>
          <a:prstGeom prst="rect">
            <a:avLst/>
          </a:prstGeom>
          <a:noFill/>
        </p:spPr>
        <p:txBody>
          <a:bodyPr wrap="none" rtlCol="0">
            <a:spAutoFit/>
          </a:bodyPr>
          <a:lstStyle/>
          <a:p>
            <a:r>
              <a:rPr lang="en-IN" sz="2400" b="1" dirty="0" smtClean="0"/>
              <a:t>Hardware Comparison for Beacon and Gateway Selection</a:t>
            </a:r>
            <a:endParaRPr lang="en-IN" sz="2400" b="1" dirty="0"/>
          </a:p>
        </p:txBody>
      </p:sp>
    </p:spTree>
    <p:extLst>
      <p:ext uri="{BB962C8B-B14F-4D97-AF65-F5344CB8AC3E}">
        <p14:creationId xmlns:p14="http://schemas.microsoft.com/office/powerpoint/2010/main" val="3855345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Beacons:</a:t>
            </a:r>
            <a:endParaRPr lang="en-IN" b="1" u="sng" dirty="0"/>
          </a:p>
        </p:txBody>
      </p:sp>
      <p:sp>
        <p:nvSpPr>
          <p:cNvPr id="3" name="Content Placeholder 2"/>
          <p:cNvSpPr>
            <a:spLocks noGrp="1"/>
          </p:cNvSpPr>
          <p:nvPr>
            <p:ph idx="1"/>
          </p:nvPr>
        </p:nvSpPr>
        <p:spPr>
          <a:xfrm>
            <a:off x="573206" y="1825624"/>
            <a:ext cx="10780593" cy="4793539"/>
          </a:xfrm>
        </p:spPr>
        <p:txBody>
          <a:bodyPr>
            <a:noAutofit/>
          </a:bodyPr>
          <a:lstStyle/>
          <a:p>
            <a:r>
              <a:rPr lang="en-IN" sz="2400" dirty="0" smtClean="0"/>
              <a:t>ESP32  as BLE Server.</a:t>
            </a:r>
          </a:p>
          <a:p>
            <a:r>
              <a:rPr lang="en-IN" sz="2400" dirty="0" smtClean="0"/>
              <a:t>Features:</a:t>
            </a:r>
          </a:p>
          <a:p>
            <a:pPr lvl="1"/>
            <a:r>
              <a:rPr lang="en-IN" sz="2000" dirty="0" smtClean="0"/>
              <a:t>2.4 GHz </a:t>
            </a:r>
            <a:r>
              <a:rPr lang="en-IN" sz="2000" dirty="0" err="1" smtClean="0"/>
              <a:t>Wifi</a:t>
            </a:r>
            <a:r>
              <a:rPr lang="en-IN" sz="2000" dirty="0" smtClean="0"/>
              <a:t> and Bluetooth Combo chip</a:t>
            </a:r>
          </a:p>
          <a:p>
            <a:pPr lvl="1"/>
            <a:r>
              <a:rPr lang="en-IN" sz="2000" dirty="0" smtClean="0"/>
              <a:t>Supports BLE</a:t>
            </a:r>
          </a:p>
          <a:p>
            <a:pPr lvl="1"/>
            <a:r>
              <a:rPr lang="en-IN" sz="2000" dirty="0" smtClean="0"/>
              <a:t>ROM:   448KB</a:t>
            </a:r>
          </a:p>
          <a:p>
            <a:pPr marL="457200" lvl="1" indent="0">
              <a:buNone/>
            </a:pPr>
            <a:r>
              <a:rPr lang="en-IN" sz="2000" dirty="0"/>
              <a:t> </a:t>
            </a:r>
            <a:r>
              <a:rPr lang="en-IN" sz="2000" dirty="0" smtClean="0"/>
              <a:t>   SRAM:  520KB</a:t>
            </a:r>
          </a:p>
          <a:p>
            <a:pPr marL="457200" lvl="1" indent="0">
              <a:buNone/>
            </a:pPr>
            <a:r>
              <a:rPr lang="en-IN" sz="2000" dirty="0" smtClean="0"/>
              <a:t>    FLASH:  </a:t>
            </a:r>
            <a:r>
              <a:rPr lang="en-IN" sz="2000" dirty="0" err="1" smtClean="0"/>
              <a:t>upto</a:t>
            </a:r>
            <a:r>
              <a:rPr lang="en-IN" sz="2000" dirty="0" smtClean="0"/>
              <a:t> 16MB</a:t>
            </a:r>
          </a:p>
          <a:p>
            <a:pPr marL="457200" lvl="1" indent="0">
              <a:buNone/>
            </a:pPr>
            <a:r>
              <a:rPr lang="en-IN" sz="2000" dirty="0" smtClean="0"/>
              <a:t>    Supply:  2.2 – 3.6 V</a:t>
            </a:r>
          </a:p>
          <a:p>
            <a:pPr lvl="1"/>
            <a:r>
              <a:rPr lang="en-IN" sz="2000" dirty="0" smtClean="0"/>
              <a:t>48 GPIO Pins</a:t>
            </a:r>
          </a:p>
          <a:p>
            <a:pPr lvl="1"/>
            <a:r>
              <a:rPr lang="en-IN" sz="2000" dirty="0" smtClean="0"/>
              <a:t>Power Consumption : 3V, 3-20mA , Active State-120mA ,</a:t>
            </a:r>
            <a:r>
              <a:rPr lang="en-IN" sz="2000" dirty="0" err="1" smtClean="0"/>
              <a:t>SleepState</a:t>
            </a:r>
            <a:r>
              <a:rPr lang="en-IN" sz="2000" dirty="0" smtClean="0"/>
              <a:t>:-150uA</a:t>
            </a:r>
          </a:p>
          <a:p>
            <a:pPr lvl="1"/>
            <a:r>
              <a:rPr lang="en-IN" sz="2000" dirty="0" smtClean="0"/>
              <a:t>Bluetooth Technology 4.0</a:t>
            </a:r>
            <a:endParaRPr lang="en-IN" sz="2400" dirty="0"/>
          </a:p>
        </p:txBody>
      </p:sp>
      <p:pic>
        <p:nvPicPr>
          <p:cNvPr id="1026" name="Picture 2" descr="ESP32-S2-Saola-1R Espressif Systems | Mouser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1027906"/>
            <a:ext cx="57150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79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Gateway:</a:t>
            </a:r>
            <a:endParaRPr lang="en-IN" b="1" u="sng" dirty="0"/>
          </a:p>
        </p:txBody>
      </p:sp>
      <p:sp>
        <p:nvSpPr>
          <p:cNvPr id="4" name="TextBox 3"/>
          <p:cNvSpPr txBox="1"/>
          <p:nvPr/>
        </p:nvSpPr>
        <p:spPr>
          <a:xfrm>
            <a:off x="1037230" y="2210936"/>
            <a:ext cx="7779224" cy="341632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ESP32 as BLE Client with multiple Client Objects.</a:t>
            </a:r>
          </a:p>
          <a:p>
            <a:pPr marL="285750" indent="-285750">
              <a:buFont typeface="Arial" panose="020B0604020202020204" pitchFamily="34" charset="0"/>
              <a:buChar char="•"/>
            </a:pPr>
            <a:r>
              <a:rPr lang="en-US" dirty="0"/>
              <a:t>The ESP32 Bluetooth LE supports up to 9 client devices for connection. It is recommended to hold this number within 3</a:t>
            </a:r>
            <a:r>
              <a:rPr lang="en-US" dirty="0" smtClean="0"/>
              <a:t>.(Same limitation for Raspberry pi as Gateway)</a:t>
            </a:r>
            <a:endParaRPr lang="en-US" dirty="0"/>
          </a:p>
          <a:p>
            <a:r>
              <a:rPr lang="en-IN" dirty="0"/>
              <a:t>(</a:t>
            </a:r>
            <a:r>
              <a:rPr lang="en-IN" dirty="0" smtClean="0">
                <a:hlinkClick r:id="rId2"/>
              </a:rPr>
              <a:t>https</a:t>
            </a:r>
            <a:r>
              <a:rPr lang="en-IN" dirty="0">
                <a:hlinkClick r:id="rId2"/>
              </a:rPr>
              <a:t>://</a:t>
            </a:r>
            <a:r>
              <a:rPr lang="en-IN" dirty="0" smtClean="0">
                <a:hlinkClick r:id="rId2"/>
              </a:rPr>
              <a:t>docs.espressif.com/projects/espressif-esp-faq/en/latest/software-framework/ble-bt.html</a:t>
            </a:r>
            <a:r>
              <a:rPr lang="en-IN" dirty="0" smtClean="0"/>
              <a:t> {Point 34} )</a:t>
            </a:r>
          </a:p>
          <a:p>
            <a:endParaRPr lang="en-IN" dirty="0"/>
          </a:p>
          <a:p>
            <a:pPr marL="285750" indent="-285750">
              <a:buFont typeface="Arial" panose="020B0604020202020204" pitchFamily="34" charset="0"/>
              <a:buChar char="•"/>
            </a:pPr>
            <a:r>
              <a:rPr lang="en-IN" dirty="0" smtClean="0"/>
              <a:t>We can use multiple Gateways and round robin technique to connect to all beacons.</a:t>
            </a:r>
          </a:p>
          <a:p>
            <a:pPr marL="742950" lvl="1" indent="-285750">
              <a:buFont typeface="Arial" panose="020B0604020202020204" pitchFamily="34" charset="0"/>
              <a:buChar char="•"/>
            </a:pPr>
            <a:r>
              <a:rPr lang="en-IN" dirty="0" smtClean="0"/>
              <a:t>For 96 beacons, We can use 3 Gateways each handling 32 Beacons per second in round robin of 8 Beacons per 250 </a:t>
            </a:r>
            <a:r>
              <a:rPr lang="en-IN" dirty="0" err="1" smtClean="0"/>
              <a:t>ms.</a:t>
            </a:r>
            <a:endParaRPr lang="en-IN" dirty="0" smtClean="0"/>
          </a:p>
          <a:p>
            <a:pPr marL="285750" indent="-285750">
              <a:buFont typeface="Arial" panose="020B0604020202020204" pitchFamily="34" charset="0"/>
              <a:buChar char="•"/>
            </a:pPr>
            <a:endParaRPr lang="en-IN" dirty="0"/>
          </a:p>
        </p:txBody>
      </p:sp>
      <p:pic>
        <p:nvPicPr>
          <p:cNvPr id="5" name="Picture 2" descr="ESP32-S2-Saola-1R Espressif Systems | Mouser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705" y="2533004"/>
            <a:ext cx="2642332" cy="164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65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3723" y="3638097"/>
            <a:ext cx="8484359" cy="369332"/>
          </a:xfrm>
          <a:prstGeom prst="rect">
            <a:avLst/>
          </a:prstGeom>
        </p:spPr>
        <p:txBody>
          <a:bodyPr wrap="square">
            <a:spAutoFit/>
          </a:bodyPr>
          <a:lstStyle/>
          <a:p>
            <a:r>
              <a:rPr lang="en-IN" dirty="0">
                <a:hlinkClick r:id="rId2"/>
              </a:rPr>
              <a:t>https://lastminuteengineers.com/sim900-gsm-shield-arduino-tutorial</a:t>
            </a:r>
            <a:r>
              <a:rPr lang="en-IN" dirty="0" smtClean="0">
                <a:hlinkClick r:id="rId2"/>
              </a:rPr>
              <a:t>/</a:t>
            </a:r>
            <a:r>
              <a:rPr lang="en-IN" dirty="0" smtClean="0"/>
              <a:t> </a:t>
            </a:r>
            <a:endParaRPr lang="en-IN" dirty="0"/>
          </a:p>
        </p:txBody>
      </p:sp>
      <p:sp>
        <p:nvSpPr>
          <p:cNvPr id="5" name="TextBox 4"/>
          <p:cNvSpPr txBox="1"/>
          <p:nvPr/>
        </p:nvSpPr>
        <p:spPr>
          <a:xfrm>
            <a:off x="4367284" y="2279177"/>
            <a:ext cx="3889612" cy="707886"/>
          </a:xfrm>
          <a:prstGeom prst="rect">
            <a:avLst/>
          </a:prstGeom>
          <a:noFill/>
        </p:spPr>
        <p:txBody>
          <a:bodyPr wrap="square" rtlCol="0">
            <a:spAutoFit/>
          </a:bodyPr>
          <a:lstStyle/>
          <a:p>
            <a:r>
              <a:rPr lang="en-US" sz="4000" b="1" dirty="0" smtClean="0"/>
              <a:t>GSM Module</a:t>
            </a:r>
            <a:endParaRPr lang="en-IN" sz="4000" b="1" dirty="0"/>
          </a:p>
        </p:txBody>
      </p:sp>
    </p:spTree>
    <p:extLst>
      <p:ext uri="{BB962C8B-B14F-4D97-AF65-F5344CB8AC3E}">
        <p14:creationId xmlns:p14="http://schemas.microsoft.com/office/powerpoint/2010/main" val="450588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247" t="28458" r="25765" b="20995"/>
          <a:stretch/>
        </p:blipFill>
        <p:spPr>
          <a:xfrm>
            <a:off x="3275467" y="272956"/>
            <a:ext cx="5117909" cy="6160891"/>
          </a:xfrm>
          <a:prstGeom prst="rect">
            <a:avLst/>
          </a:prstGeom>
        </p:spPr>
      </p:pic>
      <p:cxnSp>
        <p:nvCxnSpPr>
          <p:cNvPr id="6" name="Straight Arrow Connector 5"/>
          <p:cNvCxnSpPr/>
          <p:nvPr/>
        </p:nvCxnSpPr>
        <p:spPr>
          <a:xfrm flipV="1">
            <a:off x="6782941" y="4039737"/>
            <a:ext cx="2770496" cy="81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880983" y="3848669"/>
            <a:ext cx="1774209" cy="369332"/>
          </a:xfrm>
          <a:prstGeom prst="rect">
            <a:avLst/>
          </a:prstGeom>
          <a:noFill/>
        </p:spPr>
        <p:txBody>
          <a:bodyPr wrap="square" rtlCol="0">
            <a:spAutoFit/>
          </a:bodyPr>
          <a:lstStyle/>
          <a:p>
            <a:r>
              <a:rPr lang="en-IN" dirty="0" smtClean="0"/>
              <a:t>Serial Terminal</a:t>
            </a:r>
            <a:endParaRPr lang="en-IN" dirty="0"/>
          </a:p>
        </p:txBody>
      </p:sp>
      <p:cxnSp>
        <p:nvCxnSpPr>
          <p:cNvPr id="9" name="Straight Arrow Connector 8"/>
          <p:cNvCxnSpPr/>
          <p:nvPr/>
        </p:nvCxnSpPr>
        <p:spPr>
          <a:xfrm flipV="1">
            <a:off x="7342500" y="1160060"/>
            <a:ext cx="2060811" cy="2729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880983" y="933187"/>
            <a:ext cx="1787857" cy="369332"/>
          </a:xfrm>
          <a:prstGeom prst="rect">
            <a:avLst/>
          </a:prstGeom>
          <a:noFill/>
        </p:spPr>
        <p:txBody>
          <a:bodyPr wrap="square" rtlCol="0">
            <a:spAutoFit/>
          </a:bodyPr>
          <a:lstStyle/>
          <a:p>
            <a:r>
              <a:rPr lang="en-IN" dirty="0" smtClean="0"/>
              <a:t>Antenna</a:t>
            </a:r>
            <a:endParaRPr lang="en-IN" dirty="0"/>
          </a:p>
        </p:txBody>
      </p:sp>
      <p:cxnSp>
        <p:nvCxnSpPr>
          <p:cNvPr id="13" name="Straight Arrow Connector 12"/>
          <p:cNvCxnSpPr/>
          <p:nvPr/>
        </p:nvCxnSpPr>
        <p:spPr>
          <a:xfrm flipV="1">
            <a:off x="6523634" y="504967"/>
            <a:ext cx="3125337" cy="1364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0983" y="421396"/>
            <a:ext cx="2169994" cy="369332"/>
          </a:xfrm>
          <a:prstGeom prst="rect">
            <a:avLst/>
          </a:prstGeom>
          <a:noFill/>
        </p:spPr>
        <p:txBody>
          <a:bodyPr wrap="square" rtlCol="0">
            <a:spAutoFit/>
          </a:bodyPr>
          <a:lstStyle/>
          <a:p>
            <a:r>
              <a:rPr lang="en-IN" dirty="0" smtClean="0"/>
              <a:t>Power </a:t>
            </a:r>
            <a:r>
              <a:rPr lang="en-IN" dirty="0" err="1" smtClean="0"/>
              <a:t>Suppy</a:t>
            </a:r>
            <a:endParaRPr lang="en-IN" dirty="0"/>
          </a:p>
        </p:txBody>
      </p:sp>
      <p:sp>
        <p:nvSpPr>
          <p:cNvPr id="2" name="TextBox 1"/>
          <p:cNvSpPr txBox="1"/>
          <p:nvPr/>
        </p:nvSpPr>
        <p:spPr>
          <a:xfrm>
            <a:off x="9880983" y="4218001"/>
            <a:ext cx="1444853" cy="369332"/>
          </a:xfrm>
          <a:prstGeom prst="rect">
            <a:avLst/>
          </a:prstGeom>
          <a:noFill/>
        </p:spPr>
        <p:txBody>
          <a:bodyPr wrap="square" rtlCol="0">
            <a:spAutoFit/>
          </a:bodyPr>
          <a:lstStyle/>
          <a:p>
            <a:r>
              <a:rPr lang="en-US" dirty="0" smtClean="0"/>
              <a:t>(</a:t>
            </a:r>
            <a:r>
              <a:rPr lang="en-US" dirty="0" err="1" smtClean="0"/>
              <a:t>Tx,Rx,Gnd</a:t>
            </a:r>
            <a:r>
              <a:rPr lang="en-US" dirty="0" smtClean="0"/>
              <a:t>)</a:t>
            </a:r>
            <a:endParaRPr lang="en-IN" dirty="0"/>
          </a:p>
        </p:txBody>
      </p:sp>
      <p:cxnSp>
        <p:nvCxnSpPr>
          <p:cNvPr id="5" name="Straight Arrow Connector 4"/>
          <p:cNvCxnSpPr/>
          <p:nvPr/>
        </p:nvCxnSpPr>
        <p:spPr>
          <a:xfrm>
            <a:off x="7014953" y="2306472"/>
            <a:ext cx="2279176" cy="409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028601" y="2859205"/>
            <a:ext cx="2279176" cy="409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880983" y="2162749"/>
            <a:ext cx="2497540" cy="369332"/>
          </a:xfrm>
          <a:prstGeom prst="rect">
            <a:avLst/>
          </a:prstGeom>
          <a:noFill/>
        </p:spPr>
        <p:txBody>
          <a:bodyPr wrap="square" rtlCol="0">
            <a:spAutoFit/>
          </a:bodyPr>
          <a:lstStyle/>
          <a:p>
            <a:r>
              <a:rPr lang="en-US" dirty="0" smtClean="0"/>
              <a:t>Microphone terminals</a:t>
            </a:r>
            <a:endParaRPr lang="en-IN" dirty="0"/>
          </a:p>
        </p:txBody>
      </p:sp>
      <p:sp>
        <p:nvSpPr>
          <p:cNvPr id="15" name="TextBox 14"/>
          <p:cNvSpPr txBox="1"/>
          <p:nvPr/>
        </p:nvSpPr>
        <p:spPr>
          <a:xfrm>
            <a:off x="9880983" y="2636377"/>
            <a:ext cx="2497540" cy="369332"/>
          </a:xfrm>
          <a:prstGeom prst="rect">
            <a:avLst/>
          </a:prstGeom>
          <a:noFill/>
        </p:spPr>
        <p:txBody>
          <a:bodyPr wrap="square" rtlCol="0">
            <a:spAutoFit/>
          </a:bodyPr>
          <a:lstStyle/>
          <a:p>
            <a:r>
              <a:rPr lang="en-US" dirty="0" smtClean="0"/>
              <a:t>Speaker terminals</a:t>
            </a:r>
            <a:endParaRPr lang="en-IN" dirty="0"/>
          </a:p>
        </p:txBody>
      </p:sp>
      <p:cxnSp>
        <p:nvCxnSpPr>
          <p:cNvPr id="16" name="Straight Arrow Connector 15"/>
          <p:cNvCxnSpPr/>
          <p:nvPr/>
        </p:nvCxnSpPr>
        <p:spPr>
          <a:xfrm flipH="1">
            <a:off x="3039129" y="2532081"/>
            <a:ext cx="1045885"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flipH="1">
            <a:off x="3043700" y="3817246"/>
            <a:ext cx="1150473" cy="0"/>
          </a:xfrm>
          <a:prstGeom prst="straightConnector1">
            <a:avLst/>
          </a:prstGeom>
          <a:ln w="57150">
            <a:solidFill>
              <a:schemeClr val="accent1"/>
            </a:solidFill>
            <a:tailEnd type="triangle"/>
          </a:ln>
        </p:spPr>
        <p:style>
          <a:lnRef idx="1">
            <a:schemeClr val="accent4"/>
          </a:lnRef>
          <a:fillRef idx="0">
            <a:schemeClr val="accent4"/>
          </a:fillRef>
          <a:effectRef idx="0">
            <a:schemeClr val="accent4"/>
          </a:effectRef>
          <a:fontRef idx="minor">
            <a:schemeClr val="tx1"/>
          </a:fontRef>
        </p:style>
      </p:cxnSp>
      <p:sp>
        <p:nvSpPr>
          <p:cNvPr id="18" name="TextBox 17"/>
          <p:cNvSpPr txBox="1"/>
          <p:nvPr/>
        </p:nvSpPr>
        <p:spPr>
          <a:xfrm>
            <a:off x="1637734" y="2302365"/>
            <a:ext cx="1692322" cy="646331"/>
          </a:xfrm>
          <a:prstGeom prst="rect">
            <a:avLst/>
          </a:prstGeom>
          <a:noFill/>
        </p:spPr>
        <p:txBody>
          <a:bodyPr wrap="square" rtlCol="0">
            <a:spAutoFit/>
          </a:bodyPr>
          <a:lstStyle/>
          <a:p>
            <a:r>
              <a:rPr lang="en-US" dirty="0" smtClean="0"/>
              <a:t>Power Button</a:t>
            </a:r>
          </a:p>
          <a:p>
            <a:r>
              <a:rPr lang="en-US" dirty="0" smtClean="0"/>
              <a:t>(Hold Press)</a:t>
            </a:r>
            <a:endParaRPr lang="en-IN" dirty="0"/>
          </a:p>
        </p:txBody>
      </p:sp>
      <p:sp>
        <p:nvSpPr>
          <p:cNvPr id="19" name="TextBox 18"/>
          <p:cNvSpPr txBox="1"/>
          <p:nvPr/>
        </p:nvSpPr>
        <p:spPr>
          <a:xfrm>
            <a:off x="1637734" y="3629840"/>
            <a:ext cx="1762836" cy="369332"/>
          </a:xfrm>
          <a:prstGeom prst="rect">
            <a:avLst/>
          </a:prstGeom>
          <a:noFill/>
        </p:spPr>
        <p:txBody>
          <a:bodyPr wrap="square" rtlCol="0">
            <a:spAutoFit/>
          </a:bodyPr>
          <a:lstStyle/>
          <a:p>
            <a:r>
              <a:rPr lang="en-US" dirty="0" smtClean="0"/>
              <a:t>Reset Button</a:t>
            </a:r>
            <a:endParaRPr lang="en-IN" dirty="0"/>
          </a:p>
        </p:txBody>
      </p:sp>
      <p:cxnSp>
        <p:nvCxnSpPr>
          <p:cNvPr id="21" name="Straight Arrow Connector 20"/>
          <p:cNvCxnSpPr/>
          <p:nvPr/>
        </p:nvCxnSpPr>
        <p:spPr>
          <a:xfrm flipH="1">
            <a:off x="2868309" y="1234280"/>
            <a:ext cx="128289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895604" y="1823408"/>
            <a:ext cx="128289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1650246" y="1028912"/>
            <a:ext cx="1762836" cy="369332"/>
          </a:xfrm>
          <a:prstGeom prst="rect">
            <a:avLst/>
          </a:prstGeom>
          <a:noFill/>
        </p:spPr>
        <p:txBody>
          <a:bodyPr wrap="square" rtlCol="0">
            <a:spAutoFit/>
          </a:bodyPr>
          <a:lstStyle/>
          <a:p>
            <a:r>
              <a:rPr lang="en-US" dirty="0" smtClean="0"/>
              <a:t>N/W Status</a:t>
            </a:r>
            <a:endParaRPr lang="en-IN" dirty="0"/>
          </a:p>
        </p:txBody>
      </p:sp>
      <p:sp>
        <p:nvSpPr>
          <p:cNvPr id="24" name="TextBox 23"/>
          <p:cNvSpPr txBox="1"/>
          <p:nvPr/>
        </p:nvSpPr>
        <p:spPr>
          <a:xfrm>
            <a:off x="1650246" y="1638742"/>
            <a:ext cx="1245358" cy="369332"/>
          </a:xfrm>
          <a:prstGeom prst="rect">
            <a:avLst/>
          </a:prstGeom>
          <a:noFill/>
        </p:spPr>
        <p:txBody>
          <a:bodyPr wrap="square" rtlCol="0">
            <a:spAutoFit/>
          </a:bodyPr>
          <a:lstStyle/>
          <a:p>
            <a:r>
              <a:rPr lang="en-US" dirty="0" smtClean="0"/>
              <a:t>Ring Status</a:t>
            </a:r>
            <a:endParaRPr lang="en-IN" dirty="0"/>
          </a:p>
        </p:txBody>
      </p:sp>
      <p:sp>
        <p:nvSpPr>
          <p:cNvPr id="25" name="TextBox 24"/>
          <p:cNvSpPr txBox="1"/>
          <p:nvPr/>
        </p:nvSpPr>
        <p:spPr>
          <a:xfrm>
            <a:off x="1270383" y="950099"/>
            <a:ext cx="367356" cy="1015663"/>
          </a:xfrm>
          <a:prstGeom prst="rect">
            <a:avLst/>
          </a:prstGeom>
          <a:noFill/>
        </p:spPr>
        <p:txBody>
          <a:bodyPr wrap="square" rtlCol="0">
            <a:spAutoFit/>
          </a:bodyPr>
          <a:lstStyle/>
          <a:p>
            <a:r>
              <a:rPr lang="en-US" sz="6000" dirty="0" smtClean="0"/>
              <a:t>{</a:t>
            </a:r>
            <a:endParaRPr lang="en-IN" sz="6000" dirty="0"/>
          </a:p>
        </p:txBody>
      </p:sp>
      <p:sp>
        <p:nvSpPr>
          <p:cNvPr id="26" name="Rectangle 25"/>
          <p:cNvSpPr/>
          <p:nvPr/>
        </p:nvSpPr>
        <p:spPr>
          <a:xfrm>
            <a:off x="162639" y="1117853"/>
            <a:ext cx="1138339" cy="646331"/>
          </a:xfrm>
          <a:prstGeom prst="rect">
            <a:avLst/>
          </a:prstGeom>
        </p:spPr>
        <p:txBody>
          <a:bodyPr wrap="square">
            <a:spAutoFit/>
          </a:bodyPr>
          <a:lstStyle/>
          <a:p>
            <a:r>
              <a:rPr lang="en-US" dirty="0"/>
              <a:t>Led </a:t>
            </a:r>
            <a:r>
              <a:rPr lang="en-US" dirty="0" smtClean="0"/>
              <a:t>Indicators</a:t>
            </a:r>
            <a:endParaRPr lang="en-IN" dirty="0"/>
          </a:p>
        </p:txBody>
      </p:sp>
    </p:spTree>
    <p:extLst>
      <p:ext uri="{BB962C8B-B14F-4D97-AF65-F5344CB8AC3E}">
        <p14:creationId xmlns:p14="http://schemas.microsoft.com/office/powerpoint/2010/main" val="3504452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504" y="545616"/>
            <a:ext cx="11514161" cy="1200329"/>
          </a:xfrm>
          <a:prstGeom prst="rect">
            <a:avLst/>
          </a:prstGeom>
        </p:spPr>
        <p:txBody>
          <a:bodyPr wrap="square">
            <a:spAutoFit/>
          </a:bodyPr>
          <a:lstStyle/>
          <a:p>
            <a:r>
              <a:rPr lang="en-US" dirty="0" smtClean="0">
                <a:solidFill>
                  <a:srgbClr val="333333"/>
                </a:solidFill>
                <a:latin typeface="Segoe UI" panose="020B0502040204020203" pitchFamily="34" charset="0"/>
              </a:rPr>
              <a:t>We can </a:t>
            </a:r>
            <a:r>
              <a:rPr lang="en-US" dirty="0">
                <a:solidFill>
                  <a:srgbClr val="333333"/>
                </a:solidFill>
                <a:latin typeface="Segoe UI" panose="020B0502040204020203" pitchFamily="34" charset="0"/>
              </a:rPr>
              <a:t>use this shield to accomplish almost anything a normal cell phone can; SMS text messages, Make or receive phone calls, connecting to internet through GPRS, TCP/IP, and more! To top it off, the shield supports quad-band GSM/GPRS network, meaning it works pretty much anywhere in the world</a:t>
            </a:r>
            <a:r>
              <a:rPr lang="en-US" dirty="0" smtClean="0">
                <a:solidFill>
                  <a:srgbClr val="333333"/>
                </a:solidFill>
                <a:latin typeface="Segoe UI" panose="020B0502040204020203" pitchFamily="34" charset="0"/>
              </a:rPr>
              <a:t>.</a:t>
            </a:r>
          </a:p>
          <a:p>
            <a:endParaRPr lang="en-IN" dirty="0"/>
          </a:p>
        </p:txBody>
      </p:sp>
      <p:pic>
        <p:nvPicPr>
          <p:cNvPr id="3" name="Picture 2"/>
          <p:cNvPicPr>
            <a:picLocks noChangeAspect="1"/>
          </p:cNvPicPr>
          <p:nvPr/>
        </p:nvPicPr>
        <p:blipFill>
          <a:blip r:embed="rId2"/>
          <a:stretch>
            <a:fillRect/>
          </a:stretch>
        </p:blipFill>
        <p:spPr>
          <a:xfrm>
            <a:off x="5026924" y="1745945"/>
            <a:ext cx="6478139" cy="4968586"/>
          </a:xfrm>
          <a:prstGeom prst="rect">
            <a:avLst/>
          </a:prstGeom>
        </p:spPr>
      </p:pic>
      <p:pic>
        <p:nvPicPr>
          <p:cNvPr id="4" name="Picture 3"/>
          <p:cNvPicPr>
            <a:picLocks noChangeAspect="1"/>
          </p:cNvPicPr>
          <p:nvPr/>
        </p:nvPicPr>
        <p:blipFill rotWithShape="1">
          <a:blip r:embed="rId3"/>
          <a:srcRect t="12765" b="1"/>
          <a:stretch/>
        </p:blipFill>
        <p:spPr>
          <a:xfrm flipH="1">
            <a:off x="1665024" y="2306473"/>
            <a:ext cx="2906973" cy="2709166"/>
          </a:xfrm>
          <a:prstGeom prst="rect">
            <a:avLst/>
          </a:prstGeom>
        </p:spPr>
      </p:pic>
      <p:sp>
        <p:nvSpPr>
          <p:cNvPr id="5" name="TextBox 4"/>
          <p:cNvSpPr txBox="1"/>
          <p:nvPr/>
        </p:nvSpPr>
        <p:spPr>
          <a:xfrm>
            <a:off x="2047164" y="1992573"/>
            <a:ext cx="1719618" cy="369332"/>
          </a:xfrm>
          <a:prstGeom prst="rect">
            <a:avLst/>
          </a:prstGeom>
          <a:noFill/>
        </p:spPr>
        <p:txBody>
          <a:bodyPr wrap="square" rtlCol="0">
            <a:spAutoFit/>
          </a:bodyPr>
          <a:lstStyle/>
          <a:p>
            <a:r>
              <a:rPr lang="en-US" dirty="0" err="1" smtClean="0"/>
              <a:t>Sim</a:t>
            </a:r>
            <a:r>
              <a:rPr lang="en-US" dirty="0" smtClean="0"/>
              <a:t> card Holder</a:t>
            </a:r>
            <a:endParaRPr lang="en-IN" dirty="0"/>
          </a:p>
        </p:txBody>
      </p:sp>
      <p:sp>
        <p:nvSpPr>
          <p:cNvPr id="6" name="TextBox 5"/>
          <p:cNvSpPr txBox="1"/>
          <p:nvPr/>
        </p:nvSpPr>
        <p:spPr>
          <a:xfrm>
            <a:off x="277504" y="177421"/>
            <a:ext cx="4622042" cy="368195"/>
          </a:xfrm>
          <a:prstGeom prst="rect">
            <a:avLst/>
          </a:prstGeom>
          <a:noFill/>
        </p:spPr>
        <p:txBody>
          <a:bodyPr wrap="square" rtlCol="0">
            <a:spAutoFit/>
          </a:bodyPr>
          <a:lstStyle/>
          <a:p>
            <a:r>
              <a:rPr lang="en-US" b="1" dirty="0" smtClean="0"/>
              <a:t>GSM MODULE</a:t>
            </a:r>
            <a:endParaRPr lang="en-IN" b="1" dirty="0"/>
          </a:p>
        </p:txBody>
      </p:sp>
    </p:spTree>
    <p:extLst>
      <p:ext uri="{BB962C8B-B14F-4D97-AF65-F5344CB8AC3E}">
        <p14:creationId xmlns:p14="http://schemas.microsoft.com/office/powerpoint/2010/main" val="1331594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447" y="225147"/>
            <a:ext cx="11227559" cy="3693319"/>
          </a:xfrm>
          <a:prstGeom prst="rect">
            <a:avLst/>
          </a:prstGeom>
        </p:spPr>
        <p:txBody>
          <a:bodyPr wrap="square">
            <a:spAutoFit/>
          </a:bodyPr>
          <a:lstStyle/>
          <a:p>
            <a:r>
              <a:rPr lang="en-US" dirty="0">
                <a:solidFill>
                  <a:srgbClr val="333333"/>
                </a:solidFill>
                <a:latin typeface="Segoe UI" panose="020B0502040204020203" pitchFamily="34" charset="0"/>
              </a:rPr>
              <a:t>The SIM900 shield packs a surprising amount of features into its little frame. Some of them are listed below:</a:t>
            </a:r>
          </a:p>
          <a:p>
            <a:pPr>
              <a:buFont typeface="Arial" panose="020B0604020202020204" pitchFamily="34" charset="0"/>
              <a:buChar char="•"/>
            </a:pPr>
            <a:r>
              <a:rPr lang="en-US" dirty="0">
                <a:solidFill>
                  <a:srgbClr val="333333"/>
                </a:solidFill>
                <a:latin typeface="Segoe UI" panose="020B0502040204020203" pitchFamily="34" charset="0"/>
              </a:rPr>
              <a:t>Supports Quad-band: GSM850, EGSM900, DCS1800 and PCS1900</a:t>
            </a:r>
          </a:p>
          <a:p>
            <a:pPr>
              <a:buFont typeface="Arial" panose="020B0604020202020204" pitchFamily="34" charset="0"/>
              <a:buChar char="•"/>
            </a:pPr>
            <a:r>
              <a:rPr lang="en-US" dirty="0">
                <a:solidFill>
                  <a:srgbClr val="333333"/>
                </a:solidFill>
                <a:latin typeface="Segoe UI" panose="020B0502040204020203" pitchFamily="34" charset="0"/>
              </a:rPr>
              <a:t>Connect onto any global GSM network with any 2G SIM</a:t>
            </a:r>
          </a:p>
          <a:p>
            <a:pPr>
              <a:buFont typeface="Arial" panose="020B0604020202020204" pitchFamily="34" charset="0"/>
              <a:buChar char="•"/>
            </a:pPr>
            <a:r>
              <a:rPr lang="en-US" dirty="0">
                <a:solidFill>
                  <a:srgbClr val="333333"/>
                </a:solidFill>
                <a:latin typeface="Segoe UI" panose="020B0502040204020203" pitchFamily="34" charset="0"/>
              </a:rPr>
              <a:t>Make and receive voice calls using an external earphone &amp; electret microphone</a:t>
            </a:r>
          </a:p>
          <a:p>
            <a:pPr>
              <a:buFont typeface="Arial" panose="020B0604020202020204" pitchFamily="34" charset="0"/>
              <a:buChar char="•"/>
            </a:pPr>
            <a:r>
              <a:rPr lang="en-US" dirty="0">
                <a:solidFill>
                  <a:srgbClr val="333333"/>
                </a:solidFill>
                <a:latin typeface="Segoe UI" panose="020B0502040204020203" pitchFamily="34" charset="0"/>
              </a:rPr>
              <a:t>Send and receive SMS messages</a:t>
            </a:r>
          </a:p>
          <a:p>
            <a:pPr>
              <a:buFont typeface="Arial" panose="020B0604020202020204" pitchFamily="34" charset="0"/>
              <a:buChar char="•"/>
            </a:pPr>
            <a:r>
              <a:rPr lang="en-US" dirty="0">
                <a:solidFill>
                  <a:srgbClr val="333333"/>
                </a:solidFill>
                <a:latin typeface="Segoe UI" panose="020B0502040204020203" pitchFamily="34" charset="0"/>
              </a:rPr>
              <a:t>Send and receive GPRS data (TCP/IP, HTTP, etc.)</a:t>
            </a:r>
          </a:p>
          <a:p>
            <a:pPr>
              <a:buFont typeface="Arial" panose="020B0604020202020204" pitchFamily="34" charset="0"/>
              <a:buChar char="•"/>
            </a:pPr>
            <a:r>
              <a:rPr lang="en-US" dirty="0">
                <a:solidFill>
                  <a:srgbClr val="333333"/>
                </a:solidFill>
                <a:latin typeface="Segoe UI" panose="020B0502040204020203" pitchFamily="34" charset="0"/>
              </a:rPr>
              <a:t>Scan and receive FM radio broadcasts</a:t>
            </a:r>
          </a:p>
          <a:p>
            <a:pPr>
              <a:buFont typeface="Arial" panose="020B0604020202020204" pitchFamily="34" charset="0"/>
              <a:buChar char="•"/>
            </a:pPr>
            <a:r>
              <a:rPr lang="en-US" dirty="0">
                <a:solidFill>
                  <a:srgbClr val="333333"/>
                </a:solidFill>
                <a:latin typeface="Segoe UI" panose="020B0502040204020203" pitchFamily="34" charset="0"/>
              </a:rPr>
              <a:t>Transmit Power:</a:t>
            </a:r>
          </a:p>
          <a:p>
            <a:pPr marL="742950" lvl="1" indent="-285750">
              <a:buFont typeface="Arial" panose="020B0604020202020204" pitchFamily="34" charset="0"/>
              <a:buChar char="•"/>
            </a:pPr>
            <a:r>
              <a:rPr lang="en-US" dirty="0">
                <a:solidFill>
                  <a:srgbClr val="333333"/>
                </a:solidFill>
                <a:latin typeface="Segoe UI" panose="020B0502040204020203" pitchFamily="34" charset="0"/>
              </a:rPr>
              <a:t>Class 4 (2W) for GSM850</a:t>
            </a:r>
          </a:p>
          <a:p>
            <a:pPr marL="742950" lvl="1" indent="-285750">
              <a:buFont typeface="Arial" panose="020B0604020202020204" pitchFamily="34" charset="0"/>
              <a:buChar char="•"/>
            </a:pPr>
            <a:r>
              <a:rPr lang="en-US" dirty="0">
                <a:solidFill>
                  <a:srgbClr val="333333"/>
                </a:solidFill>
                <a:latin typeface="Segoe UI" panose="020B0502040204020203" pitchFamily="34" charset="0"/>
              </a:rPr>
              <a:t>Class 1 (1W) for DCS1800</a:t>
            </a:r>
          </a:p>
          <a:p>
            <a:pPr>
              <a:buFont typeface="Arial" panose="020B0604020202020204" pitchFamily="34" charset="0"/>
              <a:buChar char="•"/>
            </a:pPr>
            <a:r>
              <a:rPr lang="en-US" dirty="0">
                <a:solidFill>
                  <a:srgbClr val="333333"/>
                </a:solidFill>
                <a:latin typeface="Segoe UI" panose="020B0502040204020203" pitchFamily="34" charset="0"/>
              </a:rPr>
              <a:t>Serial-based AT Command Set</a:t>
            </a:r>
          </a:p>
          <a:p>
            <a:pPr>
              <a:buFont typeface="Arial" panose="020B0604020202020204" pitchFamily="34" charset="0"/>
              <a:buChar char="•"/>
            </a:pPr>
            <a:r>
              <a:rPr lang="en-US" dirty="0">
                <a:solidFill>
                  <a:srgbClr val="333333"/>
                </a:solidFill>
                <a:latin typeface="Segoe UI" panose="020B0502040204020203" pitchFamily="34" charset="0"/>
              </a:rPr>
              <a:t>U.FL and SMA connectors for cell antenna</a:t>
            </a:r>
          </a:p>
          <a:p>
            <a:pPr>
              <a:buFont typeface="Arial" panose="020B0604020202020204" pitchFamily="34" charset="0"/>
              <a:buChar char="•"/>
            </a:pPr>
            <a:r>
              <a:rPr lang="en-US" dirty="0">
                <a:solidFill>
                  <a:srgbClr val="333333"/>
                </a:solidFill>
                <a:latin typeface="Segoe UI" panose="020B0502040204020203" pitchFamily="34" charset="0"/>
              </a:rPr>
              <a:t>Accepts Full-size SIM Card</a:t>
            </a:r>
            <a:endParaRPr lang="en-US" b="0" i="0" dirty="0">
              <a:solidFill>
                <a:srgbClr val="333333"/>
              </a:solidFill>
              <a:effectLst/>
              <a:latin typeface="Segoe UI" panose="020B0502040204020203" pitchFamily="34" charset="0"/>
            </a:endParaRPr>
          </a:p>
        </p:txBody>
      </p:sp>
      <p:sp>
        <p:nvSpPr>
          <p:cNvPr id="3" name="Rectangle 2"/>
          <p:cNvSpPr/>
          <p:nvPr/>
        </p:nvSpPr>
        <p:spPr>
          <a:xfrm>
            <a:off x="318447" y="4477308"/>
            <a:ext cx="11627891" cy="2031325"/>
          </a:xfrm>
          <a:prstGeom prst="rect">
            <a:avLst/>
          </a:prstGeom>
        </p:spPr>
        <p:txBody>
          <a:bodyPr wrap="square">
            <a:spAutoFit/>
          </a:bodyPr>
          <a:lstStyle/>
          <a:p>
            <a:r>
              <a:rPr lang="en-US" dirty="0">
                <a:solidFill>
                  <a:srgbClr val="333333"/>
                </a:solidFill>
                <a:latin typeface="Segoe UI" panose="020B0502040204020203" pitchFamily="34" charset="0"/>
              </a:rPr>
              <a:t>PWR: This LED is connected to the shield’s power supply line. If this LED is on, the shield is receiving power.</a:t>
            </a:r>
          </a:p>
          <a:p>
            <a:r>
              <a:rPr lang="en-US" dirty="0">
                <a:solidFill>
                  <a:srgbClr val="333333"/>
                </a:solidFill>
                <a:latin typeface="Segoe UI" panose="020B0502040204020203" pitchFamily="34" charset="0"/>
              </a:rPr>
              <a:t>Status: This LED indicates SIM900’s working status. If this LED is on, the chip is in working mode.</a:t>
            </a:r>
          </a:p>
          <a:p>
            <a:r>
              <a:rPr lang="en-US" dirty="0" err="1">
                <a:solidFill>
                  <a:srgbClr val="333333"/>
                </a:solidFill>
                <a:latin typeface="Segoe UI" panose="020B0502040204020203" pitchFamily="34" charset="0"/>
              </a:rPr>
              <a:t>Netlight</a:t>
            </a:r>
            <a:r>
              <a:rPr lang="en-US" dirty="0">
                <a:solidFill>
                  <a:srgbClr val="333333"/>
                </a:solidFill>
                <a:latin typeface="Segoe UI" panose="020B0502040204020203" pitchFamily="34" charset="0"/>
              </a:rPr>
              <a:t>: This LED indicates the status of your cellular network. It’ll blink at various rates to show what state it’s in.</a:t>
            </a:r>
          </a:p>
          <a:p>
            <a:pPr>
              <a:buFont typeface="Arial" panose="020B0604020202020204" pitchFamily="34" charset="0"/>
              <a:buChar char="•"/>
            </a:pPr>
            <a:r>
              <a:rPr lang="en-US" dirty="0">
                <a:solidFill>
                  <a:srgbClr val="333333"/>
                </a:solidFill>
                <a:latin typeface="Segoe UI" panose="020B0502040204020203" pitchFamily="34" charset="0"/>
              </a:rPr>
              <a:t>off: The SIM900 chip is not running</a:t>
            </a:r>
          </a:p>
          <a:p>
            <a:pPr>
              <a:buFont typeface="Arial" panose="020B0604020202020204" pitchFamily="34" charset="0"/>
              <a:buChar char="•"/>
            </a:pPr>
            <a:r>
              <a:rPr lang="en-US" dirty="0">
                <a:solidFill>
                  <a:srgbClr val="333333"/>
                </a:solidFill>
                <a:latin typeface="Segoe UI" panose="020B0502040204020203" pitchFamily="34" charset="0"/>
              </a:rPr>
              <a:t>64ms on, 800ms off: The SIM900 chip is running but not registered to the cellular network yet.</a:t>
            </a:r>
          </a:p>
          <a:p>
            <a:pPr>
              <a:buFont typeface="Arial" panose="020B0604020202020204" pitchFamily="34" charset="0"/>
              <a:buChar char="•"/>
            </a:pPr>
            <a:r>
              <a:rPr lang="en-US" dirty="0">
                <a:solidFill>
                  <a:srgbClr val="333333"/>
                </a:solidFill>
                <a:latin typeface="Segoe UI" panose="020B0502040204020203" pitchFamily="34" charset="0"/>
              </a:rPr>
              <a:t>64ms on, 3 seconds off: The SIM900 chip is registered to the cellular network &amp; can send/receive voice and SMS.</a:t>
            </a:r>
          </a:p>
          <a:p>
            <a:pPr>
              <a:buFont typeface="Arial" panose="020B0604020202020204" pitchFamily="34" charset="0"/>
              <a:buChar char="•"/>
            </a:pPr>
            <a:r>
              <a:rPr lang="en-US" dirty="0">
                <a:solidFill>
                  <a:srgbClr val="333333"/>
                </a:solidFill>
                <a:latin typeface="Segoe UI" panose="020B0502040204020203" pitchFamily="34" charset="0"/>
              </a:rPr>
              <a:t>64ms on, 300ms off: The GPRS data connection you requested is active.</a:t>
            </a:r>
            <a:endParaRPr lang="en-US" b="0" i="0" dirty="0">
              <a:solidFill>
                <a:srgbClr val="333333"/>
              </a:solidFill>
              <a:effectLst/>
              <a:latin typeface="Segoe UI" panose="020B0502040204020203" pitchFamily="34" charset="0"/>
            </a:endParaRPr>
          </a:p>
        </p:txBody>
      </p:sp>
      <p:sp>
        <p:nvSpPr>
          <p:cNvPr id="4" name="TextBox 3"/>
          <p:cNvSpPr txBox="1"/>
          <p:nvPr/>
        </p:nvSpPr>
        <p:spPr>
          <a:xfrm>
            <a:off x="318447" y="4107976"/>
            <a:ext cx="3885063" cy="369332"/>
          </a:xfrm>
          <a:prstGeom prst="rect">
            <a:avLst/>
          </a:prstGeom>
          <a:noFill/>
        </p:spPr>
        <p:txBody>
          <a:bodyPr wrap="square" rtlCol="0">
            <a:spAutoFit/>
          </a:bodyPr>
          <a:lstStyle/>
          <a:p>
            <a:r>
              <a:rPr lang="en-US" b="1" dirty="0" smtClean="0"/>
              <a:t>LED STATUS INDICATORS</a:t>
            </a:r>
            <a:endParaRPr lang="en-IN" b="1" dirty="0"/>
          </a:p>
        </p:txBody>
      </p:sp>
      <p:cxnSp>
        <p:nvCxnSpPr>
          <p:cNvPr id="6" name="Straight Connector 5"/>
          <p:cNvCxnSpPr/>
          <p:nvPr/>
        </p:nvCxnSpPr>
        <p:spPr>
          <a:xfrm>
            <a:off x="0" y="4107976"/>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5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2_May</a:t>
            </a:r>
            <a:endParaRPr lang="en-IN" dirty="0"/>
          </a:p>
        </p:txBody>
      </p:sp>
      <p:sp>
        <p:nvSpPr>
          <p:cNvPr id="3" name="Content Placeholder 2"/>
          <p:cNvSpPr>
            <a:spLocks noGrp="1"/>
          </p:cNvSpPr>
          <p:nvPr>
            <p:ph idx="1"/>
          </p:nvPr>
        </p:nvSpPr>
        <p:spPr>
          <a:xfrm>
            <a:off x="838200" y="1470784"/>
            <a:ext cx="10515600" cy="4351338"/>
          </a:xfrm>
        </p:spPr>
        <p:txBody>
          <a:bodyPr>
            <a:normAutofit fontScale="77500" lnSpcReduction="20000"/>
          </a:bodyPr>
          <a:lstStyle/>
          <a:p>
            <a:r>
              <a:rPr lang="en-US" dirty="0" smtClean="0"/>
              <a:t>As suggested in last meet, now OTP generation takes place at MongoDB and the app only sends Mobile number.</a:t>
            </a:r>
          </a:p>
          <a:p>
            <a:r>
              <a:rPr lang="en-US" dirty="0" smtClean="0"/>
              <a:t>Added the feature of checking response code from web and re-initiating the process (post/get/delete) in case of any error. Earlier if there was a network problem or something, then also screen was changed without even showing error message</a:t>
            </a:r>
          </a:p>
          <a:p>
            <a:r>
              <a:rPr lang="en-US" dirty="0" smtClean="0"/>
              <a:t>Also if the error remains after 3 attempts then display the error description based on the response code</a:t>
            </a:r>
          </a:p>
          <a:p>
            <a:r>
              <a:rPr lang="en-US" dirty="0" smtClean="0"/>
              <a:t>Earlier there was a problem of keyboard appearing in front of textbox , removing the visibility . That problem has been resolved by making the screen-Arrangement as scrollable</a:t>
            </a:r>
          </a:p>
          <a:p>
            <a:r>
              <a:rPr lang="en-US" dirty="0" smtClean="0"/>
              <a:t>Modified some tasks in app to work in a sequential manner. After previous task is completed then only button for next task is enabled and/or next task is triggered. As earlier there was a problem of verifying password in case of any delay in http response and user had to press connect button multiple times</a:t>
            </a:r>
          </a:p>
          <a:p>
            <a:r>
              <a:rPr lang="en-US" dirty="0" smtClean="0"/>
              <a:t>We did research about OBD (added in slides)</a:t>
            </a:r>
          </a:p>
          <a:p>
            <a:endParaRPr lang="en-US" dirty="0" smtClean="0"/>
          </a:p>
        </p:txBody>
      </p:sp>
    </p:spTree>
    <p:extLst>
      <p:ext uri="{BB962C8B-B14F-4D97-AF65-F5344CB8AC3E}">
        <p14:creationId xmlns:p14="http://schemas.microsoft.com/office/powerpoint/2010/main" val="1009006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8118" y="379417"/>
            <a:ext cx="5720937" cy="5502767"/>
          </a:xfrm>
          <a:prstGeom prst="rect">
            <a:avLst/>
          </a:prstGeom>
        </p:spPr>
      </p:pic>
    </p:spTree>
    <p:extLst>
      <p:ext uri="{BB962C8B-B14F-4D97-AF65-F5344CB8AC3E}">
        <p14:creationId xmlns:p14="http://schemas.microsoft.com/office/powerpoint/2010/main" val="3188674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9411" y="690125"/>
            <a:ext cx="8588488" cy="3738655"/>
          </a:xfrm>
          <a:prstGeom prst="rect">
            <a:avLst/>
          </a:prstGeom>
        </p:spPr>
      </p:pic>
      <p:sp>
        <p:nvSpPr>
          <p:cNvPr id="5" name="Rectangle 4"/>
          <p:cNvSpPr/>
          <p:nvPr/>
        </p:nvSpPr>
        <p:spPr>
          <a:xfrm>
            <a:off x="596454" y="105349"/>
            <a:ext cx="7571496" cy="584775"/>
          </a:xfrm>
          <a:prstGeom prst="rect">
            <a:avLst/>
          </a:prstGeom>
        </p:spPr>
        <p:txBody>
          <a:bodyPr wrap="none">
            <a:spAutoFit/>
          </a:bodyPr>
          <a:lstStyle/>
          <a:p>
            <a:r>
              <a:rPr lang="en-US" sz="3200" b="1" dirty="0" err="1">
                <a:solidFill>
                  <a:srgbClr val="333333"/>
                </a:solidFill>
                <a:latin typeface="Segoe UI" panose="020B0502040204020203" pitchFamily="34" charset="0"/>
              </a:rPr>
              <a:t>Arduino</a:t>
            </a:r>
            <a:r>
              <a:rPr lang="en-US" sz="3200" b="1" dirty="0">
                <a:solidFill>
                  <a:srgbClr val="333333"/>
                </a:solidFill>
                <a:latin typeface="Segoe UI" panose="020B0502040204020203" pitchFamily="34" charset="0"/>
              </a:rPr>
              <a:t> Code – Testing AT Commands</a:t>
            </a:r>
            <a:endParaRPr lang="en-US" sz="3200" b="1" i="0" dirty="0">
              <a:solidFill>
                <a:srgbClr val="333333"/>
              </a:solidFill>
              <a:effectLst/>
              <a:latin typeface="Segoe UI" panose="020B0502040204020203" pitchFamily="34" charset="0"/>
            </a:endParaRPr>
          </a:p>
        </p:txBody>
      </p:sp>
      <p:pic>
        <p:nvPicPr>
          <p:cNvPr id="6" name="Picture 5"/>
          <p:cNvPicPr>
            <a:picLocks noChangeAspect="1"/>
          </p:cNvPicPr>
          <p:nvPr/>
        </p:nvPicPr>
        <p:blipFill>
          <a:blip r:embed="rId3"/>
          <a:stretch>
            <a:fillRect/>
          </a:stretch>
        </p:blipFill>
        <p:spPr>
          <a:xfrm>
            <a:off x="869410" y="4532901"/>
            <a:ext cx="8124466" cy="2224686"/>
          </a:xfrm>
          <a:prstGeom prst="rect">
            <a:avLst/>
          </a:prstGeom>
        </p:spPr>
      </p:pic>
    </p:spTree>
    <p:extLst>
      <p:ext uri="{BB962C8B-B14F-4D97-AF65-F5344CB8AC3E}">
        <p14:creationId xmlns:p14="http://schemas.microsoft.com/office/powerpoint/2010/main" val="358021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0126" y="159940"/>
            <a:ext cx="5833648" cy="584775"/>
          </a:xfrm>
          <a:prstGeom prst="rect">
            <a:avLst/>
          </a:prstGeom>
        </p:spPr>
        <p:txBody>
          <a:bodyPr wrap="none">
            <a:spAutoFit/>
          </a:bodyPr>
          <a:lstStyle/>
          <a:p>
            <a:r>
              <a:rPr lang="en-IN" sz="3200" b="1" dirty="0" err="1">
                <a:solidFill>
                  <a:srgbClr val="333333"/>
                </a:solidFill>
                <a:latin typeface="Segoe UI" panose="020B0502040204020203" pitchFamily="34" charset="0"/>
              </a:rPr>
              <a:t>Arduino</a:t>
            </a:r>
            <a:r>
              <a:rPr lang="en-IN" sz="3200" b="1" dirty="0">
                <a:solidFill>
                  <a:srgbClr val="333333"/>
                </a:solidFill>
                <a:latin typeface="Segoe UI" panose="020B0502040204020203" pitchFamily="34" charset="0"/>
              </a:rPr>
              <a:t> Code – Sending SMS</a:t>
            </a:r>
            <a:endParaRPr lang="en-IN" sz="3200" b="1" i="0" dirty="0">
              <a:solidFill>
                <a:srgbClr val="333333"/>
              </a:solidFill>
              <a:effectLst/>
              <a:latin typeface="Segoe UI" panose="020B0502040204020203" pitchFamily="34" charset="0"/>
            </a:endParaRPr>
          </a:p>
        </p:txBody>
      </p:sp>
      <p:pic>
        <p:nvPicPr>
          <p:cNvPr id="4" name="Picture 3"/>
          <p:cNvPicPr>
            <a:picLocks noChangeAspect="1"/>
          </p:cNvPicPr>
          <p:nvPr/>
        </p:nvPicPr>
        <p:blipFill>
          <a:blip r:embed="rId2"/>
          <a:stretch>
            <a:fillRect/>
          </a:stretch>
        </p:blipFill>
        <p:spPr>
          <a:xfrm>
            <a:off x="150126" y="789449"/>
            <a:ext cx="7259063" cy="1867161"/>
          </a:xfrm>
          <a:prstGeom prst="rect">
            <a:avLst/>
          </a:prstGeom>
        </p:spPr>
      </p:pic>
      <p:sp>
        <p:nvSpPr>
          <p:cNvPr id="5" name="Rectangle 4"/>
          <p:cNvSpPr/>
          <p:nvPr/>
        </p:nvSpPr>
        <p:spPr>
          <a:xfrm>
            <a:off x="150126" y="2889493"/>
            <a:ext cx="5124416" cy="523220"/>
          </a:xfrm>
          <a:prstGeom prst="rect">
            <a:avLst/>
          </a:prstGeom>
        </p:spPr>
        <p:txBody>
          <a:bodyPr wrap="none">
            <a:spAutoFit/>
          </a:bodyPr>
          <a:lstStyle/>
          <a:p>
            <a:r>
              <a:rPr lang="en-IN" sz="2800" b="1" dirty="0" err="1">
                <a:solidFill>
                  <a:srgbClr val="333333"/>
                </a:solidFill>
                <a:latin typeface="Segoe UI" panose="020B0502040204020203" pitchFamily="34" charset="0"/>
              </a:rPr>
              <a:t>Arduino</a:t>
            </a:r>
            <a:r>
              <a:rPr lang="en-IN" sz="2800" b="1" dirty="0">
                <a:solidFill>
                  <a:srgbClr val="333333"/>
                </a:solidFill>
                <a:latin typeface="Segoe UI" panose="020B0502040204020203" pitchFamily="34" charset="0"/>
              </a:rPr>
              <a:t> Code – Reading SMS</a:t>
            </a:r>
            <a:endParaRPr lang="en-IN" sz="2800" b="1" i="0" dirty="0">
              <a:solidFill>
                <a:srgbClr val="333333"/>
              </a:solidFill>
              <a:effectLst/>
              <a:latin typeface="Segoe UI" panose="020B0502040204020203" pitchFamily="34" charset="0"/>
            </a:endParaRPr>
          </a:p>
        </p:txBody>
      </p:sp>
      <p:pic>
        <p:nvPicPr>
          <p:cNvPr id="7" name="Picture 6"/>
          <p:cNvPicPr>
            <a:picLocks noChangeAspect="1"/>
          </p:cNvPicPr>
          <p:nvPr/>
        </p:nvPicPr>
        <p:blipFill>
          <a:blip r:embed="rId3"/>
          <a:stretch>
            <a:fillRect/>
          </a:stretch>
        </p:blipFill>
        <p:spPr>
          <a:xfrm>
            <a:off x="294014" y="3645596"/>
            <a:ext cx="7115175" cy="2628900"/>
          </a:xfrm>
          <a:prstGeom prst="rect">
            <a:avLst/>
          </a:prstGeom>
        </p:spPr>
      </p:pic>
    </p:spTree>
    <p:extLst>
      <p:ext uri="{BB962C8B-B14F-4D97-AF65-F5344CB8AC3E}">
        <p14:creationId xmlns:p14="http://schemas.microsoft.com/office/powerpoint/2010/main" val="2417614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4097" y="419247"/>
            <a:ext cx="4221412" cy="461665"/>
          </a:xfrm>
          <a:prstGeom prst="rect">
            <a:avLst/>
          </a:prstGeom>
        </p:spPr>
        <p:txBody>
          <a:bodyPr wrap="none">
            <a:spAutoFit/>
          </a:bodyPr>
          <a:lstStyle/>
          <a:p>
            <a:r>
              <a:rPr lang="en-IN" sz="2400" b="1" dirty="0" err="1">
                <a:solidFill>
                  <a:srgbClr val="333333"/>
                </a:solidFill>
                <a:latin typeface="Segoe UI" panose="020B0502040204020203" pitchFamily="34" charset="0"/>
              </a:rPr>
              <a:t>Arduino</a:t>
            </a:r>
            <a:r>
              <a:rPr lang="en-IN" sz="2400" b="1" dirty="0">
                <a:solidFill>
                  <a:srgbClr val="333333"/>
                </a:solidFill>
                <a:latin typeface="Segoe UI" panose="020B0502040204020203" pitchFamily="34" charset="0"/>
              </a:rPr>
              <a:t> Code – Making Call</a:t>
            </a:r>
            <a:endParaRPr lang="en-IN" sz="2400" b="1" i="0" dirty="0">
              <a:solidFill>
                <a:srgbClr val="333333"/>
              </a:solidFill>
              <a:effectLst/>
              <a:latin typeface="Segoe UI" panose="020B0502040204020203" pitchFamily="34" charset="0"/>
            </a:endParaRPr>
          </a:p>
        </p:txBody>
      </p:sp>
      <p:pic>
        <p:nvPicPr>
          <p:cNvPr id="3" name="Picture 2"/>
          <p:cNvPicPr>
            <a:picLocks noChangeAspect="1"/>
          </p:cNvPicPr>
          <p:nvPr/>
        </p:nvPicPr>
        <p:blipFill rotWithShape="1">
          <a:blip r:embed="rId2"/>
          <a:srcRect b="9178"/>
          <a:stretch/>
        </p:blipFill>
        <p:spPr>
          <a:xfrm>
            <a:off x="654096" y="966005"/>
            <a:ext cx="9305369" cy="2396462"/>
          </a:xfrm>
          <a:prstGeom prst="rect">
            <a:avLst/>
          </a:prstGeom>
        </p:spPr>
      </p:pic>
      <p:pic>
        <p:nvPicPr>
          <p:cNvPr id="4" name="Picture 3"/>
          <p:cNvPicPr>
            <a:picLocks noChangeAspect="1"/>
          </p:cNvPicPr>
          <p:nvPr/>
        </p:nvPicPr>
        <p:blipFill>
          <a:blip r:embed="rId3"/>
          <a:stretch>
            <a:fillRect/>
          </a:stretch>
        </p:blipFill>
        <p:spPr>
          <a:xfrm>
            <a:off x="654097" y="3824134"/>
            <a:ext cx="8114870" cy="2606318"/>
          </a:xfrm>
          <a:prstGeom prst="rect">
            <a:avLst/>
          </a:prstGeom>
        </p:spPr>
      </p:pic>
      <p:sp>
        <p:nvSpPr>
          <p:cNvPr id="5" name="Rectangle 4"/>
          <p:cNvSpPr/>
          <p:nvPr/>
        </p:nvSpPr>
        <p:spPr>
          <a:xfrm>
            <a:off x="654097" y="3362468"/>
            <a:ext cx="4518288" cy="461665"/>
          </a:xfrm>
          <a:prstGeom prst="rect">
            <a:avLst/>
          </a:prstGeom>
        </p:spPr>
        <p:txBody>
          <a:bodyPr wrap="none">
            <a:spAutoFit/>
          </a:bodyPr>
          <a:lstStyle/>
          <a:p>
            <a:r>
              <a:rPr lang="en-IN" sz="2400" b="1" dirty="0" err="1">
                <a:solidFill>
                  <a:srgbClr val="333333"/>
                </a:solidFill>
                <a:latin typeface="Segoe UI" panose="020B0502040204020203" pitchFamily="34" charset="0"/>
              </a:rPr>
              <a:t>Arduino</a:t>
            </a:r>
            <a:r>
              <a:rPr lang="en-IN" sz="2400" b="1" dirty="0">
                <a:solidFill>
                  <a:srgbClr val="333333"/>
                </a:solidFill>
                <a:latin typeface="Segoe UI" panose="020B0502040204020203" pitchFamily="34" charset="0"/>
              </a:rPr>
              <a:t> Code – Receiving Call</a:t>
            </a:r>
            <a:endParaRPr lang="en-IN" sz="2400" b="1" i="0" dirty="0">
              <a:solidFill>
                <a:srgbClr val="333333"/>
              </a:solidFill>
              <a:effectLst/>
              <a:latin typeface="Segoe UI" panose="020B0502040204020203" pitchFamily="34" charset="0"/>
            </a:endParaRPr>
          </a:p>
        </p:txBody>
      </p:sp>
    </p:spTree>
    <p:extLst>
      <p:ext uri="{BB962C8B-B14F-4D97-AF65-F5344CB8AC3E}">
        <p14:creationId xmlns:p14="http://schemas.microsoft.com/office/powerpoint/2010/main" val="2337326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479" y="162974"/>
            <a:ext cx="11150220" cy="2308324"/>
          </a:xfrm>
          <a:prstGeom prst="rect">
            <a:avLst/>
          </a:prstGeom>
        </p:spPr>
        <p:txBody>
          <a:bodyPr wrap="square">
            <a:spAutoFit/>
          </a:bodyPr>
          <a:lstStyle/>
          <a:p>
            <a:r>
              <a:rPr lang="en-US" b="1" dirty="0">
                <a:solidFill>
                  <a:srgbClr val="333333"/>
                </a:solidFill>
                <a:latin typeface="Segoe UI" panose="020B0502040204020203" pitchFamily="34" charset="0"/>
              </a:rPr>
              <a:t>Expanding </a:t>
            </a:r>
            <a:r>
              <a:rPr lang="en-US" b="1" dirty="0" err="1">
                <a:solidFill>
                  <a:srgbClr val="333333"/>
                </a:solidFill>
                <a:latin typeface="Segoe UI" panose="020B0502040204020203" pitchFamily="34" charset="0"/>
              </a:rPr>
              <a:t>Arduino</a:t>
            </a:r>
            <a:r>
              <a:rPr lang="en-US" b="1" dirty="0">
                <a:solidFill>
                  <a:srgbClr val="333333"/>
                </a:solidFill>
                <a:latin typeface="Segoe UI" panose="020B0502040204020203" pitchFamily="34" charset="0"/>
              </a:rPr>
              <a:t> </a:t>
            </a:r>
            <a:r>
              <a:rPr lang="en-US" b="1" dirty="0" err="1">
                <a:solidFill>
                  <a:srgbClr val="333333"/>
                </a:solidFill>
                <a:latin typeface="Segoe UI" panose="020B0502040204020203" pitchFamily="34" charset="0"/>
              </a:rPr>
              <a:t>SoftwareSerial</a:t>
            </a:r>
            <a:r>
              <a:rPr lang="en-US" b="1" dirty="0">
                <a:solidFill>
                  <a:srgbClr val="333333"/>
                </a:solidFill>
                <a:latin typeface="Segoe UI" panose="020B0502040204020203" pitchFamily="34" charset="0"/>
              </a:rPr>
              <a:t> Buffer Size</a:t>
            </a:r>
          </a:p>
          <a:p>
            <a:r>
              <a:rPr lang="en-US" dirty="0">
                <a:solidFill>
                  <a:srgbClr val="333333"/>
                </a:solidFill>
                <a:latin typeface="Segoe UI" panose="020B0502040204020203" pitchFamily="34" charset="0"/>
              </a:rPr>
              <a:t>If your message is long enough just like ours, then you’ll probably receive it with some missing characters. This is not because of a faulty code. Your </a:t>
            </a:r>
            <a:r>
              <a:rPr lang="en-US" dirty="0" err="1">
                <a:solidFill>
                  <a:srgbClr val="333333"/>
                </a:solidFill>
                <a:latin typeface="Segoe UI" panose="020B0502040204020203" pitchFamily="34" charset="0"/>
              </a:rPr>
              <a:t>SoftwareSerial</a:t>
            </a:r>
            <a:r>
              <a:rPr lang="en-US" dirty="0">
                <a:solidFill>
                  <a:srgbClr val="333333"/>
                </a:solidFill>
                <a:latin typeface="Segoe UI" panose="020B0502040204020203" pitchFamily="34" charset="0"/>
              </a:rPr>
              <a:t> receive buffer is getting filled up and discarding characters. You are not reading fast enough from the buffer.</a:t>
            </a:r>
          </a:p>
          <a:p>
            <a:r>
              <a:rPr lang="en-US" dirty="0">
                <a:solidFill>
                  <a:srgbClr val="333333"/>
                </a:solidFill>
                <a:latin typeface="Segoe UI" panose="020B0502040204020203" pitchFamily="34" charset="0"/>
              </a:rPr>
              <a:t>The simplest solution to this is to increase the size of the </a:t>
            </a:r>
            <a:r>
              <a:rPr lang="en-US" dirty="0" err="1">
                <a:solidFill>
                  <a:srgbClr val="333333"/>
                </a:solidFill>
                <a:latin typeface="Segoe UI" panose="020B0502040204020203" pitchFamily="34" charset="0"/>
              </a:rPr>
              <a:t>SoftwareSerial</a:t>
            </a:r>
            <a:r>
              <a:rPr lang="en-US" dirty="0">
                <a:solidFill>
                  <a:srgbClr val="333333"/>
                </a:solidFill>
                <a:latin typeface="Segoe UI" panose="020B0502040204020203" pitchFamily="34" charset="0"/>
              </a:rPr>
              <a:t> buffer from its default size of 64 bytes to 256 bytes (or smaller, depending on what works for you).</a:t>
            </a:r>
          </a:p>
          <a:p>
            <a:r>
              <a:rPr lang="en-US" dirty="0">
                <a:solidFill>
                  <a:srgbClr val="333333"/>
                </a:solidFill>
                <a:latin typeface="Segoe UI" panose="020B0502040204020203" pitchFamily="34" charset="0"/>
              </a:rPr>
              <a:t>On a Windows PC, go to C:\</a:t>
            </a:r>
            <a:r>
              <a:rPr lang="en-US" dirty="0" smtClean="0">
                <a:solidFill>
                  <a:srgbClr val="333333"/>
                </a:solidFill>
                <a:latin typeface="Segoe UI" panose="020B0502040204020203" pitchFamily="34" charset="0"/>
              </a:rPr>
              <a:t>Users\user\Documents\Arduino\libraries\EspSoftwareSerial-6.16.1\src</a:t>
            </a:r>
          </a:p>
          <a:p>
            <a:r>
              <a:rPr lang="en-US" b="0" dirty="0" smtClean="0">
                <a:solidFill>
                  <a:srgbClr val="333333"/>
                </a:solidFill>
                <a:effectLst/>
                <a:latin typeface="Segoe UI" panose="020B0502040204020203" pitchFamily="34" charset="0"/>
              </a:rPr>
              <a:t>Open </a:t>
            </a:r>
            <a:r>
              <a:rPr lang="en-US" b="0" dirty="0" err="1" smtClean="0">
                <a:solidFill>
                  <a:srgbClr val="333333"/>
                </a:solidFill>
                <a:effectLst/>
                <a:latin typeface="Segoe UI" panose="020B0502040204020203" pitchFamily="34" charset="0"/>
              </a:rPr>
              <a:t>Softwareserial.h</a:t>
            </a:r>
            <a:endParaRPr lang="en-US" b="0" dirty="0">
              <a:solidFill>
                <a:srgbClr val="333333"/>
              </a:solidFill>
              <a:effectLst/>
              <a:latin typeface="Segoe UI" panose="020B0502040204020203" pitchFamily="34" charset="0"/>
            </a:endParaRPr>
          </a:p>
        </p:txBody>
      </p:sp>
      <p:pic>
        <p:nvPicPr>
          <p:cNvPr id="4" name="Picture 3"/>
          <p:cNvPicPr>
            <a:picLocks noChangeAspect="1"/>
          </p:cNvPicPr>
          <p:nvPr/>
        </p:nvPicPr>
        <p:blipFill>
          <a:blip r:embed="rId2"/>
          <a:stretch>
            <a:fillRect/>
          </a:stretch>
        </p:blipFill>
        <p:spPr>
          <a:xfrm>
            <a:off x="560408" y="2712030"/>
            <a:ext cx="6618313" cy="3242610"/>
          </a:xfrm>
          <a:prstGeom prst="rect">
            <a:avLst/>
          </a:prstGeom>
        </p:spPr>
      </p:pic>
    </p:spTree>
    <p:extLst>
      <p:ext uri="{BB962C8B-B14F-4D97-AF65-F5344CB8AC3E}">
        <p14:creationId xmlns:p14="http://schemas.microsoft.com/office/powerpoint/2010/main" val="2828915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288277"/>
            <a:ext cx="11114761" cy="6249002"/>
          </a:xfrm>
          <a:prstGeom prst="rect">
            <a:avLst/>
          </a:prstGeom>
        </p:spPr>
      </p:pic>
    </p:spTree>
    <p:extLst>
      <p:ext uri="{BB962C8B-B14F-4D97-AF65-F5344CB8AC3E}">
        <p14:creationId xmlns:p14="http://schemas.microsoft.com/office/powerpoint/2010/main" val="2358826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307" y="880745"/>
            <a:ext cx="11204812" cy="1477328"/>
          </a:xfrm>
          <a:prstGeom prst="rect">
            <a:avLst/>
          </a:prstGeom>
        </p:spPr>
        <p:txBody>
          <a:bodyPr wrap="square">
            <a:spAutoFit/>
          </a:bodyPr>
          <a:lstStyle/>
          <a:p>
            <a:r>
              <a:rPr lang="en-US" dirty="0">
                <a:solidFill>
                  <a:srgbClr val="000000"/>
                </a:solidFill>
                <a:latin typeface="Nunito"/>
              </a:rPr>
              <a:t>A hardware serial, as the name suggests, denotes that a dedicated piece of hardware (UART) enables Serial communication. In </a:t>
            </a:r>
            <a:r>
              <a:rPr lang="en-US" dirty="0" err="1">
                <a:solidFill>
                  <a:srgbClr val="000000"/>
                </a:solidFill>
                <a:latin typeface="Nunito"/>
              </a:rPr>
              <a:t>Arduino</a:t>
            </a:r>
            <a:r>
              <a:rPr lang="en-US" dirty="0">
                <a:solidFill>
                  <a:srgbClr val="000000"/>
                </a:solidFill>
                <a:latin typeface="Nunito"/>
              </a:rPr>
              <a:t> Uno, for instance, pins 0 and 1 have UART </a:t>
            </a:r>
            <a:r>
              <a:rPr lang="en-US" dirty="0" err="1">
                <a:solidFill>
                  <a:srgbClr val="000000"/>
                </a:solidFill>
                <a:latin typeface="Nunito"/>
              </a:rPr>
              <a:t>support,and</a:t>
            </a:r>
            <a:r>
              <a:rPr lang="en-US" dirty="0">
                <a:solidFill>
                  <a:srgbClr val="000000"/>
                </a:solidFill>
                <a:latin typeface="Nunito"/>
              </a:rPr>
              <a:t> they are connected to the USB via a USB-to-UART converter. That facilitates communication between your computer/laptop and the </a:t>
            </a:r>
            <a:r>
              <a:rPr lang="en-US" dirty="0" err="1">
                <a:solidFill>
                  <a:srgbClr val="000000"/>
                </a:solidFill>
                <a:latin typeface="Nunito"/>
              </a:rPr>
              <a:t>Arduino</a:t>
            </a:r>
            <a:r>
              <a:rPr lang="en-US" dirty="0">
                <a:solidFill>
                  <a:srgbClr val="000000"/>
                </a:solidFill>
                <a:latin typeface="Nunito"/>
              </a:rPr>
              <a:t>. While </a:t>
            </a:r>
            <a:r>
              <a:rPr lang="en-US" dirty="0" err="1">
                <a:solidFill>
                  <a:srgbClr val="000000"/>
                </a:solidFill>
                <a:latin typeface="Nunito"/>
              </a:rPr>
              <a:t>Arduino</a:t>
            </a:r>
            <a:r>
              <a:rPr lang="en-US" dirty="0">
                <a:solidFill>
                  <a:srgbClr val="000000"/>
                </a:solidFill>
                <a:latin typeface="Nunito"/>
              </a:rPr>
              <a:t> Uno has a single Hardware Serial, other boards like Mega have multiple. They are accessed using Serial, Serial1, Serial2, and so on.</a:t>
            </a:r>
            <a:endParaRPr lang="en-IN" dirty="0"/>
          </a:p>
        </p:txBody>
      </p:sp>
      <p:sp>
        <p:nvSpPr>
          <p:cNvPr id="5" name="Rectangle 4"/>
          <p:cNvSpPr/>
          <p:nvPr/>
        </p:nvSpPr>
        <p:spPr>
          <a:xfrm>
            <a:off x="259306" y="2578712"/>
            <a:ext cx="11204812" cy="923330"/>
          </a:xfrm>
          <a:prstGeom prst="rect">
            <a:avLst/>
          </a:prstGeom>
        </p:spPr>
        <p:txBody>
          <a:bodyPr wrap="square">
            <a:spAutoFit/>
          </a:bodyPr>
          <a:lstStyle/>
          <a:p>
            <a:r>
              <a:rPr lang="en-US" dirty="0">
                <a:solidFill>
                  <a:srgbClr val="000000"/>
                </a:solidFill>
                <a:latin typeface="Nunito"/>
              </a:rPr>
              <a:t>Software serial is a library that replicates the hardware serial behavior on other digital pins of the </a:t>
            </a:r>
            <a:r>
              <a:rPr lang="en-US" dirty="0" err="1">
                <a:solidFill>
                  <a:srgbClr val="000000"/>
                </a:solidFill>
                <a:latin typeface="Nunito"/>
              </a:rPr>
              <a:t>Arduino</a:t>
            </a:r>
            <a:r>
              <a:rPr lang="en-US" dirty="0">
                <a:solidFill>
                  <a:srgbClr val="000000"/>
                </a:solidFill>
                <a:latin typeface="Nunito"/>
              </a:rPr>
              <a:t>, using (you guessed it) software. You can have more than one software serials running in parallel, with the limitation being that only one can receive data at a time.</a:t>
            </a:r>
            <a:endParaRPr lang="en-IN" dirty="0"/>
          </a:p>
        </p:txBody>
      </p:sp>
      <p:sp>
        <p:nvSpPr>
          <p:cNvPr id="6" name="Rectangle 5"/>
          <p:cNvSpPr/>
          <p:nvPr/>
        </p:nvSpPr>
        <p:spPr>
          <a:xfrm>
            <a:off x="586854" y="6040104"/>
            <a:ext cx="9762699" cy="369332"/>
          </a:xfrm>
          <a:prstGeom prst="rect">
            <a:avLst/>
          </a:prstGeom>
        </p:spPr>
        <p:txBody>
          <a:bodyPr wrap="square">
            <a:spAutoFit/>
          </a:bodyPr>
          <a:lstStyle/>
          <a:p>
            <a:r>
              <a:rPr lang="en-IN" dirty="0">
                <a:hlinkClick r:id="rId2"/>
              </a:rPr>
              <a:t>https://</a:t>
            </a:r>
            <a:r>
              <a:rPr lang="en-IN" dirty="0" smtClean="0">
                <a:hlinkClick r:id="rId2"/>
              </a:rPr>
              <a:t>www.tutorialspoint.com/difference-between-hardware-serial-and-software-serial-in-arduino</a:t>
            </a:r>
            <a:r>
              <a:rPr lang="en-IN" dirty="0" smtClean="0"/>
              <a:t> </a:t>
            </a:r>
            <a:endParaRPr lang="en-IN" dirty="0"/>
          </a:p>
        </p:txBody>
      </p:sp>
      <p:sp>
        <p:nvSpPr>
          <p:cNvPr id="7" name="Rectangle 6"/>
          <p:cNvSpPr/>
          <p:nvPr/>
        </p:nvSpPr>
        <p:spPr>
          <a:xfrm>
            <a:off x="359390" y="3471589"/>
            <a:ext cx="10763535" cy="646331"/>
          </a:xfrm>
          <a:prstGeom prst="rect">
            <a:avLst/>
          </a:prstGeom>
        </p:spPr>
        <p:txBody>
          <a:bodyPr wrap="square">
            <a:spAutoFit/>
          </a:bodyPr>
          <a:lstStyle/>
          <a:p>
            <a:r>
              <a:rPr lang="en-US" dirty="0">
                <a:latin typeface="Roboto"/>
              </a:rPr>
              <a:t>When you need multiple serial devices to be connected, it is possible to create multiple software serial ports. But due to hardware limitation, </a:t>
            </a:r>
            <a:r>
              <a:rPr lang="en-US" dirty="0" err="1">
                <a:latin typeface="Roboto"/>
              </a:rPr>
              <a:t>Arduino</a:t>
            </a:r>
            <a:r>
              <a:rPr lang="en-US" dirty="0">
                <a:latin typeface="Roboto"/>
              </a:rPr>
              <a:t> UNO can only listen to one software serial at a time. </a:t>
            </a:r>
            <a:endParaRPr lang="en-IN" dirty="0"/>
          </a:p>
        </p:txBody>
      </p:sp>
    </p:spTree>
    <p:extLst>
      <p:ext uri="{BB962C8B-B14F-4D97-AF65-F5344CB8AC3E}">
        <p14:creationId xmlns:p14="http://schemas.microsoft.com/office/powerpoint/2010/main" val="2535535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955" y="580373"/>
            <a:ext cx="6714699" cy="2585323"/>
          </a:xfrm>
          <a:prstGeom prst="rect">
            <a:avLst/>
          </a:prstGeom>
        </p:spPr>
        <p:txBody>
          <a:bodyPr wrap="square">
            <a:spAutoFit/>
          </a:bodyPr>
          <a:lstStyle/>
          <a:p>
            <a:pPr fontAlgn="base"/>
            <a:r>
              <a:rPr lang="en-US" dirty="0">
                <a:solidFill>
                  <a:srgbClr val="232629"/>
                </a:solidFill>
                <a:latin typeface="-apple-system"/>
              </a:rPr>
              <a:t>The ESP32 has 3 different Serial Ports (UART). You can just use one of them:</a:t>
            </a:r>
          </a:p>
          <a:p>
            <a:pPr fontAlgn="base"/>
            <a:r>
              <a:rPr lang="en-US" b="1" dirty="0">
                <a:solidFill>
                  <a:srgbClr val="232629"/>
                </a:solidFill>
                <a:latin typeface="-apple-system"/>
              </a:rPr>
              <a:t>Serial0</a:t>
            </a:r>
            <a:r>
              <a:rPr lang="en-US" dirty="0">
                <a:solidFill>
                  <a:srgbClr val="232629"/>
                </a:solidFill>
                <a:latin typeface="-apple-system"/>
              </a:rPr>
              <a:t>: RX0 on GPIO3, TX0 on </a:t>
            </a:r>
            <a:r>
              <a:rPr lang="en-US" dirty="0" smtClean="0">
                <a:solidFill>
                  <a:srgbClr val="232629"/>
                </a:solidFill>
                <a:latin typeface="-apple-system"/>
              </a:rPr>
              <a:t>GPIO1 </a:t>
            </a:r>
            <a:r>
              <a:rPr lang="en-US" dirty="0">
                <a:solidFill>
                  <a:srgbClr val="232629"/>
                </a:solidFill>
                <a:latin typeface="-apple-system"/>
              </a:rPr>
              <a:t/>
            </a:r>
            <a:br>
              <a:rPr lang="en-US" dirty="0">
                <a:solidFill>
                  <a:srgbClr val="232629"/>
                </a:solidFill>
                <a:latin typeface="-apple-system"/>
              </a:rPr>
            </a:br>
            <a:r>
              <a:rPr lang="en-US" b="1" dirty="0">
                <a:solidFill>
                  <a:srgbClr val="232629"/>
                </a:solidFill>
                <a:latin typeface="-apple-system"/>
              </a:rPr>
              <a:t>Serial1</a:t>
            </a:r>
            <a:r>
              <a:rPr lang="en-US" dirty="0">
                <a:solidFill>
                  <a:srgbClr val="232629"/>
                </a:solidFill>
                <a:latin typeface="-apple-system"/>
              </a:rPr>
              <a:t>: RX1 on </a:t>
            </a:r>
            <a:r>
              <a:rPr lang="en-US" dirty="0" smtClean="0">
                <a:solidFill>
                  <a:srgbClr val="232629"/>
                </a:solidFill>
                <a:latin typeface="-apple-system"/>
              </a:rPr>
              <a:t>GPIO9(SD2), </a:t>
            </a:r>
            <a:r>
              <a:rPr lang="en-US" dirty="0">
                <a:solidFill>
                  <a:srgbClr val="232629"/>
                </a:solidFill>
                <a:latin typeface="-apple-system"/>
              </a:rPr>
              <a:t>TX1 on </a:t>
            </a:r>
            <a:r>
              <a:rPr lang="en-US" dirty="0" smtClean="0">
                <a:solidFill>
                  <a:srgbClr val="232629"/>
                </a:solidFill>
                <a:latin typeface="-apple-system"/>
              </a:rPr>
              <a:t>GPIO10(SD3) </a:t>
            </a:r>
            <a:r>
              <a:rPr lang="en-US" dirty="0">
                <a:solidFill>
                  <a:srgbClr val="232629"/>
                </a:solidFill>
                <a:latin typeface="-apple-system"/>
              </a:rPr>
              <a:t>(+CTS1 and RTS1)</a:t>
            </a:r>
            <a:br>
              <a:rPr lang="en-US" dirty="0">
                <a:solidFill>
                  <a:srgbClr val="232629"/>
                </a:solidFill>
                <a:latin typeface="-apple-system"/>
              </a:rPr>
            </a:br>
            <a:r>
              <a:rPr lang="en-US" b="1" dirty="0">
                <a:solidFill>
                  <a:srgbClr val="232629"/>
                </a:solidFill>
                <a:latin typeface="-apple-system"/>
              </a:rPr>
              <a:t>Serial2</a:t>
            </a:r>
            <a:r>
              <a:rPr lang="en-US" dirty="0">
                <a:solidFill>
                  <a:srgbClr val="232629"/>
                </a:solidFill>
                <a:latin typeface="-apple-system"/>
              </a:rPr>
              <a:t>: RX2 on GPIO16, TX2 on GPIO17 (+CTS2 and RTS2</a:t>
            </a:r>
            <a:r>
              <a:rPr lang="en-US" dirty="0" smtClean="0">
                <a:solidFill>
                  <a:srgbClr val="232629"/>
                </a:solidFill>
                <a:latin typeface="-apple-system"/>
              </a:rPr>
              <a:t>)</a:t>
            </a:r>
          </a:p>
          <a:p>
            <a:pPr fontAlgn="base"/>
            <a:endParaRPr lang="en-US" b="0" i="0" dirty="0">
              <a:solidFill>
                <a:srgbClr val="232629"/>
              </a:solidFill>
              <a:effectLst/>
              <a:latin typeface="-apple-system"/>
            </a:endParaRPr>
          </a:p>
          <a:p>
            <a:pPr fontAlgn="base"/>
            <a:r>
              <a:rPr lang="en-US" dirty="0" smtClean="0">
                <a:solidFill>
                  <a:srgbClr val="232629"/>
                </a:solidFill>
                <a:latin typeface="-apple-system"/>
              </a:rPr>
              <a:t>We use </a:t>
            </a:r>
            <a:r>
              <a:rPr lang="en-US" b="1" dirty="0">
                <a:solidFill>
                  <a:srgbClr val="232629"/>
                </a:solidFill>
                <a:latin typeface="-apple-system"/>
              </a:rPr>
              <a:t>Serial2.begin(19200, </a:t>
            </a:r>
            <a:r>
              <a:rPr lang="en-US" b="1" dirty="0" smtClean="0">
                <a:solidFill>
                  <a:srgbClr val="232629"/>
                </a:solidFill>
                <a:latin typeface="-apple-system"/>
              </a:rPr>
              <a:t>SERIAL_8N1,16,17);</a:t>
            </a:r>
            <a:r>
              <a:rPr lang="en-US" dirty="0" smtClean="0">
                <a:solidFill>
                  <a:srgbClr val="232629"/>
                </a:solidFill>
                <a:latin typeface="-apple-system"/>
              </a:rPr>
              <a:t>//</a:t>
            </a:r>
            <a:r>
              <a:rPr lang="en-US" dirty="0" err="1" smtClean="0">
                <a:solidFill>
                  <a:srgbClr val="232629"/>
                </a:solidFill>
                <a:latin typeface="-apple-system"/>
              </a:rPr>
              <a:t>baud,protocol,rx,tx</a:t>
            </a:r>
            <a:endParaRPr lang="en-US" i="0" dirty="0">
              <a:solidFill>
                <a:srgbClr val="232629"/>
              </a:solidFill>
              <a:effectLst/>
              <a:latin typeface="-apple-system"/>
            </a:endParaRPr>
          </a:p>
        </p:txBody>
      </p:sp>
      <p:sp>
        <p:nvSpPr>
          <p:cNvPr id="6" name="Rectangle 1"/>
          <p:cNvSpPr>
            <a:spLocks noChangeArrowheads="1"/>
          </p:cNvSpPr>
          <p:nvPr/>
        </p:nvSpPr>
        <p:spPr bwMode="auto">
          <a:xfrm>
            <a:off x="764276" y="3814426"/>
            <a:ext cx="8038530" cy="196260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9331"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666666"/>
                </a:solidFill>
                <a:effectLst/>
                <a:latin typeface="Courier New" panose="02070309020205020404" pitchFamily="49" charset="0"/>
              </a:rPr>
              <a:t>/* * There are three serial ports on the ESP known as U0UXD, U1UXD and U2UXD.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smtClean="0">
                <a:ln>
                  <a:noFill/>
                </a:ln>
                <a:solidFill>
                  <a:srgbClr val="666666"/>
                </a:solidFill>
                <a:effectLst/>
                <a:latin typeface="Courier New" panose="02070309020205020404" pitchFamily="49" charset="0"/>
              </a:rPr>
              <a:t>U0UXD is used to communicate with the ESP32 for programming and during reset/boot.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smtClean="0">
                <a:ln>
                  <a:noFill/>
                </a:ln>
                <a:solidFill>
                  <a:srgbClr val="666666"/>
                </a:solidFill>
                <a:effectLst/>
                <a:latin typeface="Courier New" panose="02070309020205020404" pitchFamily="49" charset="0"/>
              </a:rPr>
              <a:t>* U1UXD is unused and can be used for your projects. Some boards use this port for SPI Flash access though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smtClean="0">
                <a:ln>
                  <a:noFill/>
                </a:ln>
                <a:solidFill>
                  <a:srgbClr val="666666"/>
                </a:solidFill>
                <a:effectLst/>
                <a:latin typeface="Courier New" panose="02070309020205020404" pitchFamily="49" charset="0"/>
              </a:rPr>
              <a:t>* U2UXD is unused and can be used for your projects. * */</a:t>
            </a:r>
            <a:r>
              <a:rPr kumimoji="0" lang="en-US" b="0" i="0" u="none" strike="noStrike" cap="none" normalizeH="0" baseline="0" dirty="0" smtClean="0">
                <a:ln>
                  <a:noFill/>
                </a:ln>
                <a:solidFill>
                  <a:schemeClr val="tx1"/>
                </a:solidFill>
                <a:effectLst/>
              </a:rPr>
              <a:t> </a:t>
            </a:r>
            <a:endParaRPr kumimoji="0" lang="en-US" sz="32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rotWithShape="1">
          <a:blip r:embed="rId2"/>
          <a:srcRect l="1442" r="7938"/>
          <a:stretch/>
        </p:blipFill>
        <p:spPr>
          <a:xfrm>
            <a:off x="6987654" y="719453"/>
            <a:ext cx="5063319" cy="1831928"/>
          </a:xfrm>
          <a:prstGeom prst="rect">
            <a:avLst/>
          </a:prstGeom>
        </p:spPr>
      </p:pic>
      <p:sp>
        <p:nvSpPr>
          <p:cNvPr id="8" name="Rectangle 7"/>
          <p:cNvSpPr/>
          <p:nvPr/>
        </p:nvSpPr>
        <p:spPr>
          <a:xfrm>
            <a:off x="655093" y="6012808"/>
            <a:ext cx="7929349" cy="369332"/>
          </a:xfrm>
          <a:prstGeom prst="rect">
            <a:avLst/>
          </a:prstGeom>
        </p:spPr>
        <p:txBody>
          <a:bodyPr wrap="square">
            <a:spAutoFit/>
          </a:bodyPr>
          <a:lstStyle/>
          <a:p>
            <a:r>
              <a:rPr lang="en-IN" dirty="0">
                <a:hlinkClick r:id="rId3"/>
              </a:rPr>
              <a:t>https://circuits4you.com/2018/12/31/esp32-hardware-serial2-example</a:t>
            </a:r>
            <a:r>
              <a:rPr lang="en-IN" dirty="0" smtClean="0">
                <a:hlinkClick r:id="rId3"/>
              </a:rPr>
              <a:t>/</a:t>
            </a:r>
            <a:r>
              <a:rPr lang="en-IN" dirty="0" smtClean="0"/>
              <a:t> </a:t>
            </a:r>
            <a:endParaRPr lang="en-IN" dirty="0"/>
          </a:p>
        </p:txBody>
      </p:sp>
    </p:spTree>
    <p:extLst>
      <p:ext uri="{BB962C8B-B14F-4D97-AF65-F5344CB8AC3E}">
        <p14:creationId xmlns:p14="http://schemas.microsoft.com/office/powerpoint/2010/main" val="355338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2482" y="286603"/>
            <a:ext cx="11474918" cy="6237027"/>
          </a:xfrm>
          <a:prstGeom prst="rect">
            <a:avLst/>
          </a:prstGeom>
        </p:spPr>
      </p:pic>
    </p:spTree>
    <p:extLst>
      <p:ext uri="{BB962C8B-B14F-4D97-AF65-F5344CB8AC3E}">
        <p14:creationId xmlns:p14="http://schemas.microsoft.com/office/powerpoint/2010/main" val="93485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GPS Module</a:t>
            </a:r>
            <a:endParaRPr lang="en-IN" dirty="0"/>
          </a:p>
        </p:txBody>
      </p:sp>
      <p:sp>
        <p:nvSpPr>
          <p:cNvPr id="3" name="Content Placeholder 2"/>
          <p:cNvSpPr>
            <a:spLocks noGrp="1"/>
          </p:cNvSpPr>
          <p:nvPr>
            <p:ph idx="1"/>
          </p:nvPr>
        </p:nvSpPr>
        <p:spPr/>
        <p:txBody>
          <a:bodyPr/>
          <a:lstStyle/>
          <a:p>
            <a:r>
              <a:rPr lang="en-IN" dirty="0">
                <a:hlinkClick r:id="rId2"/>
              </a:rPr>
              <a:t>https://</a:t>
            </a:r>
            <a:r>
              <a:rPr lang="en-IN" dirty="0" smtClean="0">
                <a:hlinkClick r:id="rId2"/>
              </a:rPr>
              <a:t>create.arduino.cc/projecthub/ruchir1674/how-to-interface-gps-module-neo-6m-with-arduino-8f90ad</a:t>
            </a:r>
            <a:r>
              <a:rPr lang="en-IN" dirty="0" smtClean="0"/>
              <a:t> </a:t>
            </a:r>
          </a:p>
          <a:p>
            <a:r>
              <a:rPr lang="en-IN" dirty="0">
                <a:hlinkClick r:id="rId3"/>
              </a:rPr>
              <a:t>https://</a:t>
            </a:r>
            <a:r>
              <a:rPr lang="en-IN" dirty="0" smtClean="0">
                <a:hlinkClick r:id="rId3"/>
              </a:rPr>
              <a:t>www.electronicwings.com/arduino/gps-module-interfacing-with-arduino-uno</a:t>
            </a:r>
            <a:r>
              <a:rPr lang="en-IN" dirty="0" smtClean="0"/>
              <a:t> </a:t>
            </a:r>
          </a:p>
          <a:p>
            <a:endParaRPr lang="en-IN" dirty="0"/>
          </a:p>
        </p:txBody>
      </p:sp>
    </p:spTree>
    <p:extLst>
      <p:ext uri="{BB962C8B-B14F-4D97-AF65-F5344CB8AC3E}">
        <p14:creationId xmlns:p14="http://schemas.microsoft.com/office/powerpoint/2010/main" val="65330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25_April</a:t>
            </a:r>
            <a:endParaRPr lang="en-IN" dirty="0"/>
          </a:p>
        </p:txBody>
      </p:sp>
      <p:sp>
        <p:nvSpPr>
          <p:cNvPr id="3" name="Content Placeholder 2"/>
          <p:cNvSpPr>
            <a:spLocks noGrp="1"/>
          </p:cNvSpPr>
          <p:nvPr>
            <p:ph idx="1"/>
          </p:nvPr>
        </p:nvSpPr>
        <p:spPr/>
        <p:txBody>
          <a:bodyPr/>
          <a:lstStyle/>
          <a:p>
            <a:r>
              <a:rPr lang="en-US" dirty="0" smtClean="0"/>
              <a:t>Learned about GSM Module</a:t>
            </a:r>
          </a:p>
          <a:p>
            <a:r>
              <a:rPr lang="en-US" dirty="0" smtClean="0"/>
              <a:t>Programmed UNO and ESP32 to use GSM Module to send messages and make calls</a:t>
            </a:r>
          </a:p>
          <a:p>
            <a:r>
              <a:rPr lang="en-US" dirty="0" smtClean="0"/>
              <a:t>Made separate collection for containing OTP data and designed various Realm functions for post, get and delete OTP related document in database</a:t>
            </a:r>
          </a:p>
          <a:p>
            <a:r>
              <a:rPr lang="en-US" dirty="0" smtClean="0"/>
              <a:t>Modified user and conductor apps to work with OTP sending feature</a:t>
            </a:r>
          </a:p>
          <a:p>
            <a:r>
              <a:rPr lang="en-US" dirty="0" smtClean="0"/>
              <a:t>Modified the earlier report and did plagiarism check in “</a:t>
            </a:r>
            <a:r>
              <a:rPr lang="en-US" dirty="0" err="1"/>
              <a:t>G</a:t>
            </a:r>
            <a:r>
              <a:rPr lang="en-US" dirty="0" err="1" smtClean="0"/>
              <a:t>rammarly</a:t>
            </a:r>
            <a:r>
              <a:rPr lang="en-US" dirty="0" smtClean="0"/>
              <a:t>”</a:t>
            </a:r>
            <a:endParaRPr lang="en-IN" dirty="0"/>
          </a:p>
        </p:txBody>
      </p:sp>
    </p:spTree>
    <p:extLst>
      <p:ext uri="{BB962C8B-B14F-4D97-AF65-F5344CB8AC3E}">
        <p14:creationId xmlns:p14="http://schemas.microsoft.com/office/powerpoint/2010/main" val="2086354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047" y="1692323"/>
            <a:ext cx="9539785" cy="3416320"/>
          </a:xfrm>
          <a:prstGeom prst="rect">
            <a:avLst/>
          </a:prstGeom>
        </p:spPr>
        <p:txBody>
          <a:bodyPr wrap="square">
            <a:spAutoFit/>
          </a:bodyPr>
          <a:lstStyle/>
          <a:p>
            <a:r>
              <a:rPr lang="en-US" sz="2400" dirty="0"/>
              <a:t>In approximate order this would be my summary of the reasons behind a GPS that 'does not work'</a:t>
            </a:r>
          </a:p>
          <a:p>
            <a:endParaRPr lang="en-US" sz="2400" dirty="0"/>
          </a:p>
          <a:p>
            <a:pPr marL="342900" indent="-342900">
              <a:buFont typeface="Arial" panose="020B0604020202020204" pitchFamily="34" charset="0"/>
              <a:buChar char="•"/>
            </a:pPr>
            <a:r>
              <a:rPr lang="en-US" sz="2400" dirty="0"/>
              <a:t>GPS is indoors</a:t>
            </a:r>
          </a:p>
          <a:p>
            <a:pPr marL="342900" indent="-342900">
              <a:buFont typeface="Arial" panose="020B0604020202020204" pitchFamily="34" charset="0"/>
              <a:buChar char="•"/>
            </a:pPr>
            <a:r>
              <a:rPr lang="en-US" sz="2400" dirty="0"/>
              <a:t>GPS is connected incorrectly</a:t>
            </a:r>
          </a:p>
          <a:p>
            <a:pPr marL="342900" indent="-342900">
              <a:buFont typeface="Arial" panose="020B0604020202020204" pitchFamily="34" charset="0"/>
              <a:buChar char="•"/>
            </a:pPr>
            <a:r>
              <a:rPr lang="en-US" sz="2400" dirty="0" err="1"/>
              <a:t>Arduino</a:t>
            </a:r>
            <a:r>
              <a:rPr lang="en-US" sz="2400" dirty="0"/>
              <a:t> program uses the wrong GPS baud rate</a:t>
            </a:r>
          </a:p>
          <a:p>
            <a:pPr marL="342900" indent="-342900">
              <a:buFont typeface="Arial" panose="020B0604020202020204" pitchFamily="34" charset="0"/>
              <a:buChar char="•"/>
            </a:pPr>
            <a:r>
              <a:rPr lang="en-US" sz="2400" dirty="0" err="1"/>
              <a:t>Arduino</a:t>
            </a:r>
            <a:r>
              <a:rPr lang="en-US" sz="2400" dirty="0"/>
              <a:t> program is not correct</a:t>
            </a:r>
          </a:p>
          <a:p>
            <a:pPr marL="342900" indent="-342900">
              <a:buFont typeface="Arial" panose="020B0604020202020204" pitchFamily="34" charset="0"/>
              <a:buChar char="•"/>
            </a:pPr>
            <a:r>
              <a:rPr lang="en-US" sz="2400" dirty="0"/>
              <a:t>GPS is faulty</a:t>
            </a:r>
          </a:p>
          <a:p>
            <a:pPr marL="342900" indent="-342900">
              <a:buFont typeface="Arial" panose="020B0604020202020204" pitchFamily="34" charset="0"/>
              <a:buChar char="•"/>
            </a:pPr>
            <a:r>
              <a:rPr lang="en-US" sz="2400" dirty="0" err="1"/>
              <a:t>Arduino</a:t>
            </a:r>
            <a:r>
              <a:rPr lang="en-US" sz="2400" dirty="0"/>
              <a:t> is faulty</a:t>
            </a:r>
            <a:endParaRPr lang="en-IN" sz="2400" dirty="0"/>
          </a:p>
        </p:txBody>
      </p:sp>
    </p:spTree>
    <p:extLst>
      <p:ext uri="{BB962C8B-B14F-4D97-AF65-F5344CB8AC3E}">
        <p14:creationId xmlns:p14="http://schemas.microsoft.com/office/powerpoint/2010/main" val="3560439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740307"/>
          </a:xfrm>
          <a:prstGeom prst="rect">
            <a:avLst/>
          </a:prstGeom>
        </p:spPr>
        <p:txBody>
          <a:bodyPr wrap="square">
            <a:spAutoFit/>
          </a:bodyPr>
          <a:lstStyle/>
          <a:p>
            <a:r>
              <a:rPr lang="en-US" sz="1600" b="1" dirty="0">
                <a:solidFill>
                  <a:srgbClr val="000000"/>
                </a:solidFill>
                <a:latin typeface="typonine sans medium"/>
              </a:rPr>
              <a:t>What is </a:t>
            </a:r>
            <a:r>
              <a:rPr lang="en-US" sz="1600" b="1" dirty="0" smtClean="0">
                <a:solidFill>
                  <a:srgbClr val="000000"/>
                </a:solidFill>
                <a:latin typeface="typonine sans medium"/>
              </a:rPr>
              <a:t>GPS?</a:t>
            </a:r>
            <a:endParaRPr lang="en-US" sz="1600" b="1" dirty="0">
              <a:solidFill>
                <a:srgbClr val="000000"/>
              </a:solidFill>
              <a:latin typeface="typonine sans regular"/>
            </a:endParaRPr>
          </a:p>
          <a:p>
            <a:r>
              <a:rPr lang="en-US" sz="1600" dirty="0">
                <a:solidFill>
                  <a:srgbClr val="000000"/>
                </a:solidFill>
                <a:latin typeface="typonine sans regular"/>
              </a:rPr>
              <a:t>The Global Positioning System (GPS) is a satellite-based navigation system made up of at least 24 satellites. GPS works in any weather conditions, anywhere in the world, 24 hours a day, with no subscription fees or setup charges.</a:t>
            </a:r>
          </a:p>
          <a:p>
            <a:endParaRPr lang="en-US" sz="1600" b="1" dirty="0" smtClean="0">
              <a:solidFill>
                <a:srgbClr val="000000"/>
              </a:solidFill>
              <a:latin typeface="typonine sans medium"/>
            </a:endParaRPr>
          </a:p>
          <a:p>
            <a:r>
              <a:rPr lang="en-US" sz="1600" b="1" dirty="0" smtClean="0">
                <a:solidFill>
                  <a:srgbClr val="000000"/>
                </a:solidFill>
                <a:latin typeface="typonine sans medium"/>
              </a:rPr>
              <a:t>How </a:t>
            </a:r>
            <a:r>
              <a:rPr lang="en-US" sz="1600" b="1" dirty="0">
                <a:solidFill>
                  <a:srgbClr val="000000"/>
                </a:solidFill>
                <a:latin typeface="typonine sans medium"/>
              </a:rPr>
              <a:t>GPS </a:t>
            </a:r>
            <a:r>
              <a:rPr lang="en-US" sz="1600" b="1" dirty="0" smtClean="0">
                <a:solidFill>
                  <a:srgbClr val="000000"/>
                </a:solidFill>
                <a:latin typeface="typonine sans medium"/>
              </a:rPr>
              <a:t>works?</a:t>
            </a:r>
            <a:endParaRPr lang="en-US" sz="1600" b="1" dirty="0">
              <a:solidFill>
                <a:srgbClr val="000000"/>
              </a:solidFill>
              <a:latin typeface="typonine sans regular"/>
            </a:endParaRPr>
          </a:p>
          <a:p>
            <a:r>
              <a:rPr lang="en-US" sz="1600" dirty="0">
                <a:solidFill>
                  <a:srgbClr val="000000"/>
                </a:solidFill>
                <a:latin typeface="typonine sans regular"/>
              </a:rPr>
              <a:t>GPS satellites circle the Earth twice a day in a precise orbit. Each satellite transmits a unique signal and orbital parameters that allow GPS devices to decode and compute the precise location of the satellite. GPS receivers use this information and trilateration to calculate a user's exact location. Essentially, the GPS receiver measures the distance to each satellite by the amount of time it takes to receive a transmitted signal. With distance measurements from a few more satellites, the receiver can determine a user's position and display it.</a:t>
            </a:r>
          </a:p>
          <a:p>
            <a:r>
              <a:rPr lang="en-US" sz="1600" dirty="0">
                <a:solidFill>
                  <a:srgbClr val="000000"/>
                </a:solidFill>
                <a:latin typeface="typonine sans regular"/>
              </a:rPr>
              <a:t>To calculate your 2-D position (latitude and longitude) and track movement, a GPS receiver must be locked on to the signal of at least 3 satellites. With 4 or more satellites in view, the receiver can determine your 3-D position (latitude, longitude and altitude). Generally, a GPS receiver will track 8 or more satellites, but that depends on the time of day and where you are on the earth.</a:t>
            </a:r>
          </a:p>
          <a:p>
            <a:r>
              <a:rPr lang="en-US" sz="1600" dirty="0">
                <a:solidFill>
                  <a:srgbClr val="000000"/>
                </a:solidFill>
                <a:latin typeface="typonine sans regular"/>
              </a:rPr>
              <a:t>Once your position has been determined, the GPS unit can calculate other information, such as:</a:t>
            </a:r>
          </a:p>
          <a:p>
            <a:pPr>
              <a:buFont typeface="Arial" panose="020B0604020202020204" pitchFamily="34" charset="0"/>
              <a:buChar char="•"/>
            </a:pPr>
            <a:r>
              <a:rPr lang="en-US" sz="1600" dirty="0" smtClean="0">
                <a:solidFill>
                  <a:srgbClr val="000000"/>
                </a:solidFill>
                <a:latin typeface="typonine sans regular"/>
              </a:rPr>
              <a:t>Speed, Bearing, Track, Trip </a:t>
            </a:r>
            <a:r>
              <a:rPr lang="en-US" sz="1600" dirty="0" err="1" smtClean="0">
                <a:solidFill>
                  <a:srgbClr val="000000"/>
                </a:solidFill>
                <a:latin typeface="typonine sans regular"/>
              </a:rPr>
              <a:t>dist</a:t>
            </a:r>
            <a:r>
              <a:rPr lang="en-US" sz="1600" dirty="0" smtClean="0">
                <a:solidFill>
                  <a:srgbClr val="000000"/>
                </a:solidFill>
                <a:latin typeface="typonine sans regular"/>
              </a:rPr>
              <a:t>, Distance </a:t>
            </a:r>
            <a:r>
              <a:rPr lang="en-US" sz="1600" dirty="0">
                <a:solidFill>
                  <a:srgbClr val="000000"/>
                </a:solidFill>
                <a:latin typeface="typonine sans regular"/>
              </a:rPr>
              <a:t>to destination</a:t>
            </a:r>
          </a:p>
          <a:p>
            <a:endParaRPr lang="en-US" sz="1600" b="1" dirty="0" smtClean="0">
              <a:solidFill>
                <a:srgbClr val="000000"/>
              </a:solidFill>
              <a:latin typeface="typonine sans medium"/>
            </a:endParaRPr>
          </a:p>
          <a:p>
            <a:r>
              <a:rPr lang="en-US" sz="1600" b="1" dirty="0" smtClean="0">
                <a:solidFill>
                  <a:srgbClr val="000000"/>
                </a:solidFill>
                <a:latin typeface="typonine sans medium"/>
              </a:rPr>
              <a:t>What's </a:t>
            </a:r>
            <a:r>
              <a:rPr lang="en-US" sz="1600" b="1" dirty="0">
                <a:solidFill>
                  <a:srgbClr val="000000"/>
                </a:solidFill>
                <a:latin typeface="typonine sans medium"/>
              </a:rPr>
              <a:t>the signal?</a:t>
            </a:r>
            <a:endParaRPr lang="en-US" sz="1600" b="1" dirty="0">
              <a:solidFill>
                <a:srgbClr val="000000"/>
              </a:solidFill>
              <a:latin typeface="typonine sans regular"/>
            </a:endParaRPr>
          </a:p>
          <a:p>
            <a:r>
              <a:rPr lang="en-US" sz="1600" dirty="0">
                <a:solidFill>
                  <a:srgbClr val="000000"/>
                </a:solidFill>
                <a:latin typeface="typonine sans regular"/>
              </a:rPr>
              <a:t>GPS satellites transmit at least 2 low-power radio signals. The signals travel by line of sight, meaning they will pass through clouds, glass and plastic but will not go through most solid objects, such as buildings and mountains. However, modern receivers are more sensitive and can usually track through houses.</a:t>
            </a:r>
          </a:p>
          <a:p>
            <a:r>
              <a:rPr lang="en-US" sz="1600" dirty="0">
                <a:solidFill>
                  <a:srgbClr val="000000"/>
                </a:solidFill>
                <a:latin typeface="typonine sans regular"/>
              </a:rPr>
              <a:t>A GPS signal contains 3 different types of information:</a:t>
            </a:r>
          </a:p>
          <a:p>
            <a:pPr>
              <a:buFont typeface="Arial" panose="020B0604020202020204" pitchFamily="34" charset="0"/>
              <a:buChar char="•"/>
            </a:pPr>
            <a:r>
              <a:rPr lang="en-US" sz="1600" dirty="0">
                <a:solidFill>
                  <a:srgbClr val="000000"/>
                </a:solidFill>
                <a:latin typeface="typonine sans medium"/>
              </a:rPr>
              <a:t>Pseudorandom code</a:t>
            </a:r>
            <a:r>
              <a:rPr lang="en-US" sz="1600" dirty="0">
                <a:solidFill>
                  <a:srgbClr val="000000"/>
                </a:solidFill>
                <a:latin typeface="typonine sans regular"/>
              </a:rPr>
              <a:t> is an I.D. code that identifies which satellite is transmitting information. You can see which satellites you are getting signals from on your device's satellite page.</a:t>
            </a:r>
          </a:p>
          <a:p>
            <a:pPr>
              <a:buFont typeface="Arial" panose="020B0604020202020204" pitchFamily="34" charset="0"/>
              <a:buChar char="•"/>
            </a:pPr>
            <a:r>
              <a:rPr lang="en-US" sz="1600" dirty="0">
                <a:solidFill>
                  <a:srgbClr val="000000"/>
                </a:solidFill>
                <a:latin typeface="typonine sans medium"/>
              </a:rPr>
              <a:t>Ephemeris data</a:t>
            </a:r>
            <a:r>
              <a:rPr lang="en-US" sz="1600" dirty="0">
                <a:solidFill>
                  <a:srgbClr val="000000"/>
                </a:solidFill>
                <a:latin typeface="typonine sans regular"/>
              </a:rPr>
              <a:t> is needed to determine a satellite's position and gives important information about the health of a satellite, current date and time.</a:t>
            </a:r>
          </a:p>
          <a:p>
            <a:pPr>
              <a:buFont typeface="Arial" panose="020B0604020202020204" pitchFamily="34" charset="0"/>
              <a:buChar char="•"/>
            </a:pPr>
            <a:r>
              <a:rPr lang="en-US" sz="1600" dirty="0">
                <a:solidFill>
                  <a:srgbClr val="000000"/>
                </a:solidFill>
                <a:latin typeface="typonine sans medium"/>
              </a:rPr>
              <a:t>Almanac data</a:t>
            </a:r>
            <a:r>
              <a:rPr lang="en-US" sz="1600" dirty="0">
                <a:solidFill>
                  <a:srgbClr val="000000"/>
                </a:solidFill>
                <a:latin typeface="typonine sans regular"/>
              </a:rPr>
              <a:t> tells the GPS receiver where each GPS satellite should be at any time throughout the day and shows the orbital information for that satellite and every other satellite in the system.</a:t>
            </a:r>
            <a:endParaRPr lang="en-US" sz="1600" b="0" i="0" dirty="0">
              <a:solidFill>
                <a:srgbClr val="000000"/>
              </a:solidFill>
              <a:effectLst/>
              <a:latin typeface="typonine sans regular"/>
            </a:endParaRPr>
          </a:p>
        </p:txBody>
      </p:sp>
    </p:spTree>
    <p:extLst>
      <p:ext uri="{BB962C8B-B14F-4D97-AF65-F5344CB8AC3E}">
        <p14:creationId xmlns:p14="http://schemas.microsoft.com/office/powerpoint/2010/main" val="281677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71"/>
          </a:xfrm>
        </p:spPr>
        <p:txBody>
          <a:bodyPr>
            <a:normAutofit fontScale="90000"/>
          </a:bodyPr>
          <a:lstStyle/>
          <a:p>
            <a:r>
              <a:rPr lang="en-IN" sz="3600" b="1" dirty="0" smtClean="0"/>
              <a:t>Detailed working of GPS Module</a:t>
            </a:r>
            <a:endParaRPr lang="en-IN" sz="3600" b="1" dirty="0"/>
          </a:p>
        </p:txBody>
      </p:sp>
      <p:sp>
        <p:nvSpPr>
          <p:cNvPr id="4" name="Rectangle 3"/>
          <p:cNvSpPr/>
          <p:nvPr/>
        </p:nvSpPr>
        <p:spPr>
          <a:xfrm>
            <a:off x="838200" y="941696"/>
            <a:ext cx="11049000" cy="1477328"/>
          </a:xfrm>
          <a:prstGeom prst="rect">
            <a:avLst/>
          </a:prstGeom>
        </p:spPr>
        <p:txBody>
          <a:bodyPr wrap="square">
            <a:spAutoFit/>
          </a:bodyPr>
          <a:lstStyle/>
          <a:p>
            <a:pPr marL="285750" indent="-285750" algn="just">
              <a:buFont typeface="Arial" panose="020B0604020202020204" pitchFamily="34" charset="0"/>
              <a:buChar char="•"/>
            </a:pPr>
            <a:r>
              <a:rPr lang="en-US" b="1" dirty="0">
                <a:solidFill>
                  <a:srgbClr val="000000"/>
                </a:solidFill>
                <a:latin typeface="Roboto"/>
              </a:rPr>
              <a:t>G</a:t>
            </a:r>
            <a:r>
              <a:rPr lang="en-US" dirty="0">
                <a:solidFill>
                  <a:srgbClr val="000000"/>
                </a:solidFill>
                <a:latin typeface="Roboto"/>
              </a:rPr>
              <a:t>lobal </a:t>
            </a:r>
            <a:r>
              <a:rPr lang="en-US" b="1" dirty="0">
                <a:solidFill>
                  <a:srgbClr val="000000"/>
                </a:solidFill>
                <a:latin typeface="Roboto"/>
              </a:rPr>
              <a:t>P</a:t>
            </a:r>
            <a:r>
              <a:rPr lang="en-US" dirty="0">
                <a:solidFill>
                  <a:srgbClr val="000000"/>
                </a:solidFill>
                <a:latin typeface="Roboto"/>
              </a:rPr>
              <a:t>ositioning </a:t>
            </a:r>
            <a:r>
              <a:rPr lang="en-US" b="1" dirty="0">
                <a:solidFill>
                  <a:srgbClr val="000000"/>
                </a:solidFill>
                <a:latin typeface="Roboto"/>
              </a:rPr>
              <a:t>S</a:t>
            </a:r>
            <a:r>
              <a:rPr lang="en-US" dirty="0">
                <a:solidFill>
                  <a:srgbClr val="000000"/>
                </a:solidFill>
                <a:latin typeface="Roboto"/>
              </a:rPr>
              <a:t>ystem (GPS) is a satellite-based system that uses satellites and ground stations to measure and compute its position on Earth.</a:t>
            </a:r>
          </a:p>
          <a:p>
            <a:pPr marL="285750" indent="-285750" algn="just">
              <a:buFont typeface="Arial" panose="020B0604020202020204" pitchFamily="34" charset="0"/>
              <a:buChar char="•"/>
            </a:pPr>
            <a:r>
              <a:rPr lang="en-US" dirty="0">
                <a:solidFill>
                  <a:srgbClr val="000000"/>
                </a:solidFill>
                <a:latin typeface="Roboto"/>
              </a:rPr>
              <a:t>GPS is also known as Navigation System with Time and Ranging (NAVSTAR) GPS.</a:t>
            </a:r>
          </a:p>
          <a:p>
            <a:pPr marL="285750" indent="-285750" algn="just">
              <a:buFont typeface="Arial" panose="020B0604020202020204" pitchFamily="34" charset="0"/>
              <a:buChar char="•"/>
            </a:pPr>
            <a:r>
              <a:rPr lang="en-US" dirty="0">
                <a:solidFill>
                  <a:srgbClr val="000000"/>
                </a:solidFill>
                <a:latin typeface="Roboto"/>
              </a:rPr>
              <a:t>GPS receiver needs to receive data from at least 4 satellites for accuracy purpose. GPS receiver does not transmit any information to the satellites.</a:t>
            </a:r>
            <a:endParaRPr lang="en-US" b="0" i="0" dirty="0">
              <a:solidFill>
                <a:srgbClr val="000000"/>
              </a:solidFill>
              <a:effectLst/>
              <a:latin typeface="Roboto"/>
            </a:endParaRPr>
          </a:p>
        </p:txBody>
      </p:sp>
      <p:pic>
        <p:nvPicPr>
          <p:cNvPr id="5" name="Picture 4"/>
          <p:cNvPicPr>
            <a:picLocks noChangeAspect="1"/>
          </p:cNvPicPr>
          <p:nvPr/>
        </p:nvPicPr>
        <p:blipFill>
          <a:blip r:embed="rId2"/>
          <a:stretch>
            <a:fillRect/>
          </a:stretch>
        </p:blipFill>
        <p:spPr>
          <a:xfrm>
            <a:off x="8505427" y="2419024"/>
            <a:ext cx="2848373" cy="3057952"/>
          </a:xfrm>
          <a:prstGeom prst="rect">
            <a:avLst/>
          </a:prstGeom>
        </p:spPr>
      </p:pic>
      <p:sp>
        <p:nvSpPr>
          <p:cNvPr id="6" name="Rectangle 5"/>
          <p:cNvSpPr/>
          <p:nvPr/>
        </p:nvSpPr>
        <p:spPr>
          <a:xfrm>
            <a:off x="838200" y="3142735"/>
            <a:ext cx="7568821" cy="1200329"/>
          </a:xfrm>
          <a:prstGeom prst="rect">
            <a:avLst/>
          </a:prstGeom>
        </p:spPr>
        <p:txBody>
          <a:bodyPr wrap="square">
            <a:spAutoFit/>
          </a:bodyPr>
          <a:lstStyle/>
          <a:p>
            <a:pPr algn="just"/>
            <a:r>
              <a:rPr lang="en-US" dirty="0">
                <a:solidFill>
                  <a:srgbClr val="000000"/>
                </a:solidFill>
                <a:latin typeface="Roboto"/>
              </a:rPr>
              <a:t>These GPS satellites transmit information signal over radio frequency (1.1 to 1.5 GHz) to the receiver. With the help of this received information, a ground station or GPS module can compute its position and time.</a:t>
            </a:r>
            <a:endParaRPr lang="en-IN" dirty="0"/>
          </a:p>
        </p:txBody>
      </p:sp>
      <p:sp>
        <p:nvSpPr>
          <p:cNvPr id="7" name="Rectangle 6"/>
          <p:cNvSpPr/>
          <p:nvPr/>
        </p:nvSpPr>
        <p:spPr>
          <a:xfrm>
            <a:off x="838200" y="2681070"/>
            <a:ext cx="2775953" cy="461665"/>
          </a:xfrm>
          <a:prstGeom prst="rect">
            <a:avLst/>
          </a:prstGeom>
        </p:spPr>
        <p:txBody>
          <a:bodyPr wrap="none">
            <a:spAutoFit/>
          </a:bodyPr>
          <a:lstStyle/>
          <a:p>
            <a:r>
              <a:rPr lang="en-IN" sz="2400" b="1" dirty="0">
                <a:solidFill>
                  <a:srgbClr val="333333"/>
                </a:solidFill>
                <a:latin typeface="Roboto"/>
              </a:rPr>
              <a:t>How GPS </a:t>
            </a:r>
            <a:r>
              <a:rPr lang="en-IN" sz="2400" b="1" dirty="0" smtClean="0">
                <a:solidFill>
                  <a:srgbClr val="333333"/>
                </a:solidFill>
                <a:latin typeface="Roboto"/>
              </a:rPr>
              <a:t>Works?</a:t>
            </a:r>
            <a:endParaRPr lang="en-IN" sz="2400" b="1" i="0" dirty="0">
              <a:solidFill>
                <a:srgbClr val="000000"/>
              </a:solidFill>
              <a:effectLst/>
              <a:latin typeface="Roboto"/>
            </a:endParaRPr>
          </a:p>
        </p:txBody>
      </p:sp>
    </p:spTree>
    <p:extLst>
      <p:ext uri="{BB962C8B-B14F-4D97-AF65-F5344CB8AC3E}">
        <p14:creationId xmlns:p14="http://schemas.microsoft.com/office/powerpoint/2010/main" val="2889661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308" y="356569"/>
            <a:ext cx="11327642" cy="923330"/>
          </a:xfrm>
          <a:prstGeom prst="rect">
            <a:avLst/>
          </a:prstGeom>
        </p:spPr>
        <p:txBody>
          <a:bodyPr wrap="square">
            <a:spAutoFit/>
          </a:bodyPr>
          <a:lstStyle/>
          <a:p>
            <a:pPr algn="just"/>
            <a:r>
              <a:rPr lang="en-US" b="1" dirty="0">
                <a:solidFill>
                  <a:srgbClr val="333333"/>
                </a:solidFill>
                <a:latin typeface="Roboto"/>
              </a:rPr>
              <a:t>How GPS Receiver Calculates its Position and Time</a:t>
            </a:r>
            <a:endParaRPr lang="en-US" dirty="0">
              <a:solidFill>
                <a:srgbClr val="000000"/>
              </a:solidFill>
              <a:latin typeface="Roboto"/>
            </a:endParaRPr>
          </a:p>
          <a:p>
            <a:pPr algn="just"/>
            <a:r>
              <a:rPr lang="en-US" dirty="0">
                <a:solidFill>
                  <a:srgbClr val="000000"/>
                </a:solidFill>
                <a:latin typeface="Roboto"/>
              </a:rPr>
              <a:t>GPS receiver receives information signals from GPS satellites and calculates its distance from satellites. This is done by measuring the time required for the signal to travel from satellite to the receiver.</a:t>
            </a:r>
            <a:endParaRPr lang="en-US" b="0" i="0" dirty="0">
              <a:solidFill>
                <a:srgbClr val="000000"/>
              </a:solidFill>
              <a:effectLst/>
              <a:latin typeface="Roboto"/>
            </a:endParaRPr>
          </a:p>
        </p:txBody>
      </p:sp>
      <p:sp>
        <p:nvSpPr>
          <p:cNvPr id="7" name="Rectangle 1"/>
          <p:cNvSpPr>
            <a:spLocks noChangeArrowheads="1"/>
          </p:cNvSpPr>
          <p:nvPr/>
        </p:nvSpPr>
        <p:spPr bwMode="auto">
          <a:xfrm>
            <a:off x="259308" y="1333567"/>
            <a:ext cx="635985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b="1" dirty="0" smtClean="0">
                <a:solidFill>
                  <a:srgbClr val="000000"/>
                </a:solidFill>
                <a:latin typeface="Roboto"/>
              </a:rPr>
              <a:t>Distance = Speed * Time</a:t>
            </a:r>
            <a:r>
              <a:rPr kumimoji="0" lang="en-US" b="1" i="0" u="none" strike="noStrike" cap="none" normalizeH="0" baseline="0" dirty="0" smtClean="0">
                <a:ln>
                  <a:noFill/>
                </a:ln>
                <a:solidFill>
                  <a:srgbClr val="000000"/>
                </a:solidFill>
                <a:effectLst/>
                <a:latin typeface="Roboto"/>
              </a:rPr>
              <a:t>  </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rgbClr val="000000"/>
              </a:solidFill>
              <a:effectLst/>
              <a:latin typeface="Roboto"/>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Roboto"/>
              </a:rPr>
              <a:t>Where,</a:t>
            </a:r>
            <a:endParaRPr kumimoji="0" 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Roboto"/>
              </a:rPr>
              <a:t>Speed = Speed of Radio signal which is approximately equal to the speed of light i.e.</a:t>
            </a:r>
            <a:r>
              <a:rPr kumimoji="0" lang="en-US" sz="1400" b="1" i="0" u="none" strike="noStrike" cap="none" normalizeH="0" baseline="0" dirty="0" smtClean="0">
                <a:ln>
                  <a:noFill/>
                </a:ln>
                <a:solidFill>
                  <a:srgbClr val="000000"/>
                </a:solidFill>
                <a:effectLst/>
                <a:latin typeface="Roboto"/>
              </a:rPr>
              <a:t> 3 * 10</a:t>
            </a:r>
            <a:r>
              <a:rPr lang="en-US" sz="1400" b="1" baseline="30000" dirty="0" smtClean="0">
                <a:solidFill>
                  <a:srgbClr val="000000"/>
                </a:solidFill>
                <a:latin typeface="Roboto"/>
              </a:rPr>
              <a:t>8</a:t>
            </a:r>
            <a:r>
              <a:rPr lang="en-US" sz="1400" b="1" dirty="0" smtClean="0">
                <a:solidFill>
                  <a:srgbClr val="000000"/>
                </a:solidFill>
                <a:latin typeface="Roboto"/>
              </a:rPr>
              <a:t> ms</a:t>
            </a:r>
            <a:r>
              <a:rPr lang="en-US" sz="1400" b="1" baseline="30000" dirty="0" smtClean="0">
                <a:solidFill>
                  <a:srgbClr val="000000"/>
                </a:solidFill>
                <a:latin typeface="Roboto"/>
              </a:rPr>
              <a:t>-1</a:t>
            </a:r>
            <a:r>
              <a:rPr kumimoji="0" lang="en-US" sz="1400" b="1" i="0" u="none" strike="noStrike" cap="none" normalizeH="0" baseline="0" dirty="0" smtClean="0">
                <a:ln>
                  <a:noFill/>
                </a:ln>
                <a:solidFill>
                  <a:srgbClr val="000000"/>
                </a:solidFill>
                <a:effectLst/>
                <a:latin typeface="Roboto"/>
              </a:rPr>
              <a:t> </a:t>
            </a:r>
            <a:r>
              <a:rPr kumimoji="0" lang="en-US" sz="1400" b="0" i="0" u="none" strike="noStrike" cap="none" normalizeH="0" baseline="0" dirty="0" smtClean="0">
                <a:ln>
                  <a:noFill/>
                </a:ln>
                <a:solidFill>
                  <a:srgbClr val="000000"/>
                </a:solidFill>
                <a:effectLst/>
                <a:latin typeface="Roboto"/>
              </a:rPr>
              <a:t>  </a:t>
            </a:r>
            <a:endParaRPr kumimoji="0" 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Roboto"/>
              </a:rPr>
              <a:t>Time = Time required for a signal to travel from the satellite to the receiver.</a:t>
            </a:r>
            <a:endParaRPr kumimoji="0" 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Roboto"/>
              </a:rPr>
              <a:t>By subtracting the sent time from the received time, we can determine the travel time.</a:t>
            </a:r>
            <a:endParaRPr kumimoji="0" lang="en-US" sz="1000" b="0" i="0" u="none" strike="noStrike" cap="none" normalizeH="0" baseline="0" dirty="0" smtClean="0">
              <a:ln>
                <a:noFill/>
              </a:ln>
              <a:solidFill>
                <a:srgbClr val="000000"/>
              </a:solidFill>
              <a:effectLst/>
              <a:latin typeface="Roboto"/>
            </a:endParaRPr>
          </a:p>
        </p:txBody>
      </p:sp>
      <p:pic>
        <p:nvPicPr>
          <p:cNvPr id="8" name="Picture 7"/>
          <p:cNvPicPr>
            <a:picLocks noChangeAspect="1"/>
          </p:cNvPicPr>
          <p:nvPr/>
        </p:nvPicPr>
        <p:blipFill>
          <a:blip r:embed="rId2"/>
          <a:stretch>
            <a:fillRect/>
          </a:stretch>
        </p:blipFill>
        <p:spPr>
          <a:xfrm>
            <a:off x="429770" y="3326228"/>
            <a:ext cx="5982535" cy="3000794"/>
          </a:xfrm>
          <a:prstGeom prst="rect">
            <a:avLst/>
          </a:prstGeom>
        </p:spPr>
      </p:pic>
      <p:pic>
        <p:nvPicPr>
          <p:cNvPr id="9" name="Picture 8"/>
          <p:cNvPicPr>
            <a:picLocks noChangeAspect="1"/>
          </p:cNvPicPr>
          <p:nvPr/>
        </p:nvPicPr>
        <p:blipFill rotWithShape="1">
          <a:blip r:embed="rId3"/>
          <a:srcRect l="555" r="1857"/>
          <a:stretch/>
        </p:blipFill>
        <p:spPr>
          <a:xfrm>
            <a:off x="6619164" y="2033516"/>
            <a:ext cx="5206684" cy="4173681"/>
          </a:xfrm>
          <a:prstGeom prst="rect">
            <a:avLst/>
          </a:prstGeom>
        </p:spPr>
      </p:pic>
    </p:spTree>
    <p:extLst>
      <p:ext uri="{BB962C8B-B14F-4D97-AF65-F5344CB8AC3E}">
        <p14:creationId xmlns:p14="http://schemas.microsoft.com/office/powerpoint/2010/main" val="645186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1" y="387403"/>
            <a:ext cx="11300346" cy="1754326"/>
          </a:xfrm>
          <a:prstGeom prst="rect">
            <a:avLst/>
          </a:prstGeom>
        </p:spPr>
        <p:txBody>
          <a:bodyPr wrap="square">
            <a:spAutoFit/>
          </a:bodyPr>
          <a:lstStyle/>
          <a:p>
            <a:pPr algn="just"/>
            <a:r>
              <a:rPr lang="en-US" dirty="0">
                <a:solidFill>
                  <a:srgbClr val="000000"/>
                </a:solidFill>
                <a:latin typeface="Roboto"/>
              </a:rPr>
              <a:t>To determine distance, both the satellite and GPS receiver generate the same </a:t>
            </a:r>
            <a:r>
              <a:rPr lang="en-US" dirty="0" err="1">
                <a:solidFill>
                  <a:srgbClr val="000000"/>
                </a:solidFill>
                <a:latin typeface="Roboto"/>
              </a:rPr>
              <a:t>pseudocode</a:t>
            </a:r>
            <a:r>
              <a:rPr lang="en-US" dirty="0">
                <a:solidFill>
                  <a:srgbClr val="000000"/>
                </a:solidFill>
                <a:latin typeface="Roboto"/>
              </a:rPr>
              <a:t> signal at the same time.</a:t>
            </a:r>
          </a:p>
          <a:p>
            <a:pPr algn="just"/>
            <a:r>
              <a:rPr lang="en-US" dirty="0">
                <a:solidFill>
                  <a:srgbClr val="000000"/>
                </a:solidFill>
                <a:latin typeface="Roboto"/>
              </a:rPr>
              <a:t>The satellite transmits the </a:t>
            </a:r>
            <a:r>
              <a:rPr lang="en-US" dirty="0" err="1">
                <a:solidFill>
                  <a:srgbClr val="000000"/>
                </a:solidFill>
                <a:latin typeface="Roboto"/>
              </a:rPr>
              <a:t>pseudocode</a:t>
            </a:r>
            <a:r>
              <a:rPr lang="en-US" dirty="0">
                <a:solidFill>
                  <a:srgbClr val="000000"/>
                </a:solidFill>
                <a:latin typeface="Roboto"/>
              </a:rPr>
              <a:t>; which is received by the GPS receiver.</a:t>
            </a:r>
          </a:p>
          <a:p>
            <a:pPr algn="just"/>
            <a:r>
              <a:rPr lang="en-US" dirty="0">
                <a:solidFill>
                  <a:srgbClr val="000000"/>
                </a:solidFill>
                <a:latin typeface="Roboto"/>
              </a:rPr>
              <a:t>These two signals are compared and the difference between the signals is the travel time.</a:t>
            </a:r>
          </a:p>
          <a:p>
            <a:pPr algn="just"/>
            <a:r>
              <a:rPr lang="en-US" dirty="0">
                <a:solidFill>
                  <a:srgbClr val="000000"/>
                </a:solidFill>
                <a:latin typeface="Roboto"/>
              </a:rPr>
              <a:t>Now, if the receiver knows the distance from 3 or more satellites and their location (which is sent by the satellites), then it can calculate its location by using </a:t>
            </a:r>
            <a:r>
              <a:rPr lang="en-US" dirty="0">
                <a:solidFill>
                  <a:srgbClr val="3399CC"/>
                </a:solidFill>
                <a:latin typeface="Roboto"/>
                <a:hlinkClick r:id="rId2"/>
              </a:rPr>
              <a:t>Trilateration</a:t>
            </a:r>
            <a:r>
              <a:rPr lang="en-US" dirty="0">
                <a:solidFill>
                  <a:srgbClr val="000000"/>
                </a:solidFill>
                <a:latin typeface="Roboto"/>
              </a:rPr>
              <a:t> method.</a:t>
            </a:r>
            <a:endParaRPr lang="en-US" b="0" i="0" dirty="0">
              <a:solidFill>
                <a:srgbClr val="000000"/>
              </a:solidFill>
              <a:effectLst/>
              <a:latin typeface="Roboto"/>
            </a:endParaRPr>
          </a:p>
        </p:txBody>
      </p:sp>
      <p:sp>
        <p:nvSpPr>
          <p:cNvPr id="5" name="Rectangle 4"/>
          <p:cNvSpPr/>
          <p:nvPr/>
        </p:nvSpPr>
        <p:spPr>
          <a:xfrm>
            <a:off x="177421" y="2334990"/>
            <a:ext cx="11341289" cy="2308324"/>
          </a:xfrm>
          <a:prstGeom prst="rect">
            <a:avLst/>
          </a:prstGeom>
        </p:spPr>
        <p:txBody>
          <a:bodyPr wrap="square">
            <a:spAutoFit/>
          </a:bodyPr>
          <a:lstStyle/>
          <a:p>
            <a:pPr algn="just"/>
            <a:r>
              <a:rPr lang="en-IN" dirty="0">
                <a:solidFill>
                  <a:srgbClr val="000000"/>
                </a:solidFill>
                <a:latin typeface="Roboto"/>
              </a:rPr>
              <a:t>GPS receiver module gives output in standard (National Marine Electronics Association) NMEA string format. It provides output serially on Tx pin with default 9600 Baud rate.</a:t>
            </a:r>
          </a:p>
          <a:p>
            <a:pPr algn="just"/>
            <a:r>
              <a:rPr lang="en-IN" dirty="0">
                <a:solidFill>
                  <a:srgbClr val="000000"/>
                </a:solidFill>
                <a:latin typeface="Roboto"/>
              </a:rPr>
              <a:t>This NMEA string output from GPS receiver contains different parameters separated by commas like longitude, latitude, altitude, time etc. Each string starts with ‘$’ and ends with carriage return/line feed sequence.</a:t>
            </a:r>
          </a:p>
          <a:p>
            <a:pPr algn="just"/>
            <a:r>
              <a:rPr lang="en-IN" b="1" dirty="0">
                <a:solidFill>
                  <a:srgbClr val="000000"/>
                </a:solidFill>
                <a:latin typeface="Roboto"/>
              </a:rPr>
              <a:t>E.g.</a:t>
            </a:r>
            <a:endParaRPr lang="en-IN" dirty="0">
              <a:solidFill>
                <a:srgbClr val="000000"/>
              </a:solidFill>
              <a:latin typeface="Roboto"/>
            </a:endParaRPr>
          </a:p>
          <a:p>
            <a:pPr algn="just"/>
            <a:r>
              <a:rPr lang="en-IN" dirty="0">
                <a:solidFill>
                  <a:srgbClr val="000000"/>
                </a:solidFill>
                <a:latin typeface="Roboto"/>
              </a:rPr>
              <a:t>$GPGGA,184237.000,1829.9639,N,07347.6174,E,1,05,2.1,607.1,M,-64.7,M,,0000*7D</a:t>
            </a:r>
          </a:p>
          <a:p>
            <a:pPr algn="just"/>
            <a:r>
              <a:rPr lang="en-IN" dirty="0">
                <a:solidFill>
                  <a:srgbClr val="000000"/>
                </a:solidFill>
                <a:latin typeface="Roboto"/>
              </a:rPr>
              <a:t>$GPGSA,A,3,15,25,18,26,12,,,,,,,,5.3,2.1,4.8*36</a:t>
            </a:r>
            <a:endParaRPr lang="en-IN" b="0" i="0" dirty="0">
              <a:solidFill>
                <a:srgbClr val="000000"/>
              </a:solidFill>
              <a:effectLst/>
              <a:latin typeface="Roboto"/>
            </a:endParaRPr>
          </a:p>
        </p:txBody>
      </p:sp>
    </p:spTree>
    <p:extLst>
      <p:ext uri="{BB962C8B-B14F-4D97-AF65-F5344CB8AC3E}">
        <p14:creationId xmlns:p14="http://schemas.microsoft.com/office/powerpoint/2010/main" val="1193392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6956" y="559777"/>
            <a:ext cx="5668166" cy="3991532"/>
          </a:xfrm>
          <a:prstGeom prst="rect">
            <a:avLst/>
          </a:prstGeom>
        </p:spPr>
      </p:pic>
      <p:pic>
        <p:nvPicPr>
          <p:cNvPr id="9" name="Picture 8"/>
          <p:cNvPicPr>
            <a:picLocks noChangeAspect="1"/>
          </p:cNvPicPr>
          <p:nvPr/>
        </p:nvPicPr>
        <p:blipFill>
          <a:blip r:embed="rId3"/>
          <a:stretch>
            <a:fillRect/>
          </a:stretch>
        </p:blipFill>
        <p:spPr>
          <a:xfrm>
            <a:off x="614252" y="4533576"/>
            <a:ext cx="5115639" cy="2324424"/>
          </a:xfrm>
          <a:prstGeom prst="rect">
            <a:avLst/>
          </a:prstGeom>
        </p:spPr>
      </p:pic>
    </p:spTree>
    <p:extLst>
      <p:ext uri="{BB962C8B-B14F-4D97-AF65-F5344CB8AC3E}">
        <p14:creationId xmlns:p14="http://schemas.microsoft.com/office/powerpoint/2010/main" val="1170285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425819"/>
            <a:ext cx="9880979" cy="6288879"/>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typonine sans medium"/>
              </a:rPr>
              <a:t>NEO-6M GPS Chip</a:t>
            </a:r>
            <a:endParaRPr lang="en-US" dirty="0">
              <a:solidFill>
                <a:srgbClr val="000000"/>
              </a:solidFill>
              <a:latin typeface="typonine sans regular"/>
            </a:endParaRPr>
          </a:p>
          <a:p>
            <a:pPr algn="just"/>
            <a:r>
              <a:rPr lang="en-US" dirty="0">
                <a:solidFill>
                  <a:srgbClr val="000000"/>
                </a:solidFill>
                <a:latin typeface="typonine sans regular"/>
              </a:rPr>
              <a:t>The heart of the module is a NEO-6M GPS chip from u-</a:t>
            </a:r>
            <a:r>
              <a:rPr lang="en-US" dirty="0" err="1">
                <a:solidFill>
                  <a:srgbClr val="000000"/>
                </a:solidFill>
                <a:latin typeface="typonine sans regular"/>
              </a:rPr>
              <a:t>blox</a:t>
            </a:r>
            <a:r>
              <a:rPr lang="en-US" dirty="0">
                <a:solidFill>
                  <a:srgbClr val="000000"/>
                </a:solidFill>
                <a:latin typeface="typonine sans regular"/>
              </a:rPr>
              <a:t>. It can track up to 22 satellites on 50 channels and achieves the industry’s highest level of sensitivity i.e. -161 dB tracking, while consuming only 45mA supply current. The u-</a:t>
            </a:r>
            <a:r>
              <a:rPr lang="en-US" dirty="0" err="1">
                <a:solidFill>
                  <a:srgbClr val="000000"/>
                </a:solidFill>
                <a:latin typeface="typonine sans regular"/>
              </a:rPr>
              <a:t>blox</a:t>
            </a:r>
            <a:r>
              <a:rPr lang="en-US" dirty="0">
                <a:solidFill>
                  <a:srgbClr val="000000"/>
                </a:solidFill>
                <a:latin typeface="typonine sans regular"/>
              </a:rPr>
              <a:t> 6 positioning engine also boasts a Time-To-First-Fix (TTFF) of under 1 second. One of the best features the chip provides is Power Save Mode(PSM). It allows a reduction in system power consumption by selectively switching parts of the receiver ON and OFF. This dramatically reduces power consumption of the module to just </a:t>
            </a:r>
            <a:r>
              <a:rPr lang="en-US" dirty="0" smtClean="0">
                <a:solidFill>
                  <a:srgbClr val="000000"/>
                </a:solidFill>
                <a:latin typeface="typonine sans regular"/>
              </a:rPr>
              <a:t>11</a:t>
            </a:r>
            <a:r>
              <a:rPr lang="en-US" dirty="0"/>
              <a:t>NEO-6M GPS Chip</a:t>
            </a:r>
          </a:p>
          <a:p>
            <a:pPr algn="just"/>
            <a:r>
              <a:rPr lang="en-US" dirty="0"/>
              <a:t>The heart of the module is a NEO-6M GPS chip from u-</a:t>
            </a:r>
            <a:r>
              <a:rPr lang="en-US" dirty="0" err="1"/>
              <a:t>blox</a:t>
            </a:r>
            <a:r>
              <a:rPr lang="en-US" dirty="0"/>
              <a:t>. It can track up to 22 satellites on 50 channels and achieves the industry’s highest level of sensitivity i.e. -161 dB tracking, while consuming only 45mA supply current. The u-</a:t>
            </a:r>
            <a:r>
              <a:rPr lang="en-US" dirty="0" err="1"/>
              <a:t>blox</a:t>
            </a:r>
            <a:r>
              <a:rPr lang="en-US" dirty="0"/>
              <a:t> 6 positioning engine also boasts a Time-To-First-Fix (TTFF) of under 1 second. 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 The necessary data pins of NEO-6M GPS chip are broken out to a "0.1″ pitch headers. This includes pins required for communication with a microcontroller over UART.</a:t>
            </a:r>
          </a:p>
          <a:p>
            <a:pPr algn="just"/>
            <a:r>
              <a:rPr lang="en-US" dirty="0"/>
              <a:t>Note:- The module supports baud rate from 4800bps to 230400bps with default baud of 9600.</a:t>
            </a:r>
          </a:p>
          <a:p>
            <a:pPr algn="just"/>
            <a:r>
              <a:rPr lang="en-US" dirty="0" smtClean="0">
                <a:solidFill>
                  <a:srgbClr val="000000"/>
                </a:solidFill>
                <a:latin typeface="typonine sans regular"/>
              </a:rPr>
              <a:t>mA </a:t>
            </a:r>
            <a:r>
              <a:rPr lang="en-US" dirty="0">
                <a:solidFill>
                  <a:srgbClr val="000000"/>
                </a:solidFill>
                <a:latin typeface="typonine sans regular"/>
              </a:rPr>
              <a:t>making it suitable for power sensitive applications like GPS wristwatch. The necessary data pins of NEO-6M GPS chip are broken out to a "0.1″ pitch headers. This includes pins required for communication with a microcontroller over UART.</a:t>
            </a:r>
          </a:p>
          <a:p>
            <a:pPr algn="just"/>
            <a:r>
              <a:rPr lang="en-US" dirty="0">
                <a:solidFill>
                  <a:srgbClr val="000000"/>
                </a:solidFill>
                <a:latin typeface="typonine sans medium"/>
              </a:rPr>
              <a:t>Note</a:t>
            </a:r>
            <a:r>
              <a:rPr lang="en-US" dirty="0">
                <a:solidFill>
                  <a:srgbClr val="000000"/>
                </a:solidFill>
                <a:latin typeface="typonine sans regular"/>
              </a:rPr>
              <a:t>:- The module supports baud rate from 4800bps to 230400bps with default baud of 9600.</a:t>
            </a:r>
            <a:endParaRPr lang="en-US" b="0" i="0" dirty="0">
              <a:solidFill>
                <a:srgbClr val="000000"/>
              </a:solidFill>
              <a:effectLst/>
              <a:latin typeface="typonine sans regular"/>
            </a:endParaRPr>
          </a:p>
        </p:txBody>
      </p:sp>
      <p:pic>
        <p:nvPicPr>
          <p:cNvPr id="5" name="Picture 4"/>
          <p:cNvPicPr>
            <a:picLocks noChangeAspect="1"/>
          </p:cNvPicPr>
          <p:nvPr/>
        </p:nvPicPr>
        <p:blipFill>
          <a:blip r:embed="rId2"/>
          <a:stretch>
            <a:fillRect/>
          </a:stretch>
        </p:blipFill>
        <p:spPr>
          <a:xfrm>
            <a:off x="10235821" y="1118108"/>
            <a:ext cx="1839481" cy="1730476"/>
          </a:xfrm>
          <a:prstGeom prst="rect">
            <a:avLst/>
          </a:prstGeom>
        </p:spPr>
      </p:pic>
    </p:spTree>
    <p:extLst>
      <p:ext uri="{BB962C8B-B14F-4D97-AF65-F5344CB8AC3E}">
        <p14:creationId xmlns:p14="http://schemas.microsoft.com/office/powerpoint/2010/main" val="1039845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7699" y="2678986"/>
            <a:ext cx="3451786" cy="2015843"/>
          </a:xfrm>
          <a:prstGeom prst="rect">
            <a:avLst/>
          </a:prstGeom>
        </p:spPr>
      </p:pic>
      <p:sp>
        <p:nvSpPr>
          <p:cNvPr id="3" name="Rectangle 2"/>
          <p:cNvSpPr/>
          <p:nvPr/>
        </p:nvSpPr>
        <p:spPr>
          <a:xfrm>
            <a:off x="1014484" y="3363741"/>
            <a:ext cx="6096000" cy="646331"/>
          </a:xfrm>
          <a:prstGeom prst="rect">
            <a:avLst/>
          </a:prstGeom>
        </p:spPr>
        <p:txBody>
          <a:bodyPr>
            <a:spAutoFit/>
          </a:bodyPr>
          <a:lstStyle/>
          <a:p>
            <a:pPr algn="just">
              <a:buFont typeface="Arial" panose="020B0604020202020204" pitchFamily="34" charset="0"/>
              <a:buChar char="•"/>
            </a:pPr>
            <a:r>
              <a:rPr lang="en-US" dirty="0">
                <a:solidFill>
                  <a:srgbClr val="000000"/>
                </a:solidFill>
                <a:latin typeface="typonine sans medium"/>
              </a:rPr>
              <a:t>No Blinking</a:t>
            </a:r>
            <a:r>
              <a:rPr lang="en-US" dirty="0">
                <a:solidFill>
                  <a:srgbClr val="000000"/>
                </a:solidFill>
                <a:latin typeface="typonine sans regular"/>
              </a:rPr>
              <a:t> ==&gt; means It is searching for satellites</a:t>
            </a:r>
          </a:p>
          <a:p>
            <a:pPr algn="just">
              <a:buFont typeface="Arial" panose="020B0604020202020204" pitchFamily="34" charset="0"/>
              <a:buChar char="•"/>
            </a:pPr>
            <a:r>
              <a:rPr lang="en-US" dirty="0">
                <a:solidFill>
                  <a:srgbClr val="000000"/>
                </a:solidFill>
                <a:latin typeface="typonine sans medium"/>
              </a:rPr>
              <a:t>Blink every 1s</a:t>
            </a:r>
            <a:r>
              <a:rPr lang="en-US" dirty="0">
                <a:solidFill>
                  <a:srgbClr val="000000"/>
                </a:solidFill>
                <a:latin typeface="typonine sans regular"/>
              </a:rPr>
              <a:t> – means Position Fix is found</a:t>
            </a:r>
            <a:endParaRPr lang="en-US" b="0" i="0" dirty="0">
              <a:solidFill>
                <a:srgbClr val="000000"/>
              </a:solidFill>
              <a:effectLst/>
              <a:latin typeface="typonine sans regular"/>
            </a:endParaRPr>
          </a:p>
        </p:txBody>
      </p:sp>
      <p:sp>
        <p:nvSpPr>
          <p:cNvPr id="4" name="Rectangle 3"/>
          <p:cNvSpPr/>
          <p:nvPr/>
        </p:nvSpPr>
        <p:spPr>
          <a:xfrm>
            <a:off x="773121" y="2994409"/>
            <a:ext cx="3057247" cy="369332"/>
          </a:xfrm>
          <a:prstGeom prst="rect">
            <a:avLst/>
          </a:prstGeom>
        </p:spPr>
        <p:txBody>
          <a:bodyPr wrap="none">
            <a:spAutoFit/>
          </a:bodyPr>
          <a:lstStyle/>
          <a:p>
            <a:pPr algn="just"/>
            <a:r>
              <a:rPr lang="en-IN" b="1" dirty="0">
                <a:solidFill>
                  <a:srgbClr val="000000"/>
                </a:solidFill>
                <a:latin typeface="typonine sans medium"/>
              </a:rPr>
              <a:t>Position Fix LED Indicator</a:t>
            </a:r>
            <a:endParaRPr lang="en-IN" b="1" dirty="0"/>
          </a:p>
        </p:txBody>
      </p:sp>
      <p:sp>
        <p:nvSpPr>
          <p:cNvPr id="5" name="Rectangle 4"/>
          <p:cNvSpPr/>
          <p:nvPr/>
        </p:nvSpPr>
        <p:spPr>
          <a:xfrm>
            <a:off x="773121" y="4379404"/>
            <a:ext cx="7074342" cy="1754326"/>
          </a:xfrm>
          <a:prstGeom prst="rect">
            <a:avLst/>
          </a:prstGeom>
        </p:spPr>
        <p:txBody>
          <a:bodyPr wrap="square">
            <a:spAutoFit/>
          </a:bodyPr>
          <a:lstStyle/>
          <a:p>
            <a:pPr algn="just"/>
            <a:r>
              <a:rPr lang="en-US" b="1" dirty="0">
                <a:solidFill>
                  <a:srgbClr val="000000"/>
                </a:solidFill>
                <a:latin typeface="typonine sans medium"/>
              </a:rPr>
              <a:t>3.3V LDO Regulator</a:t>
            </a:r>
            <a:endParaRPr lang="en-US" b="1" dirty="0">
              <a:solidFill>
                <a:srgbClr val="000000"/>
              </a:solidFill>
              <a:latin typeface="typonine sans regular"/>
            </a:endParaRPr>
          </a:p>
          <a:p>
            <a:pPr algn="just"/>
            <a:r>
              <a:rPr lang="en-US" dirty="0">
                <a:solidFill>
                  <a:srgbClr val="000000"/>
                </a:solidFill>
                <a:latin typeface="typonine sans regular"/>
              </a:rPr>
              <a:t>The operating voltage of the NEO-6M chip is from 2.7 to 3.6V. But, the module comes with MIC5205 ultra-low dropout 3V3 regulator from MICREL. The logic pins are also 5-volt tolerant, so we can easily connect it to an </a:t>
            </a:r>
            <a:r>
              <a:rPr lang="en-US" dirty="0" err="1">
                <a:solidFill>
                  <a:srgbClr val="000000"/>
                </a:solidFill>
                <a:latin typeface="typonine sans regular"/>
              </a:rPr>
              <a:t>Arduino</a:t>
            </a:r>
            <a:r>
              <a:rPr lang="en-US" dirty="0">
                <a:solidFill>
                  <a:srgbClr val="000000"/>
                </a:solidFill>
                <a:latin typeface="typonine sans regular"/>
              </a:rPr>
              <a:t> or any 5V logic microcontroller without using any logic level converter.</a:t>
            </a:r>
            <a:endParaRPr lang="en-US" b="0" i="0" dirty="0">
              <a:solidFill>
                <a:srgbClr val="000000"/>
              </a:solidFill>
              <a:effectLst/>
              <a:latin typeface="typonine sans regular"/>
            </a:endParaRPr>
          </a:p>
        </p:txBody>
      </p:sp>
      <p:pic>
        <p:nvPicPr>
          <p:cNvPr id="6" name="Picture 5"/>
          <p:cNvPicPr>
            <a:picLocks noChangeAspect="1"/>
          </p:cNvPicPr>
          <p:nvPr/>
        </p:nvPicPr>
        <p:blipFill>
          <a:blip r:embed="rId3"/>
          <a:stretch>
            <a:fillRect/>
          </a:stretch>
        </p:blipFill>
        <p:spPr>
          <a:xfrm>
            <a:off x="8147699" y="4839906"/>
            <a:ext cx="3761118" cy="1293824"/>
          </a:xfrm>
          <a:prstGeom prst="rect">
            <a:avLst/>
          </a:prstGeom>
        </p:spPr>
      </p:pic>
      <p:pic>
        <p:nvPicPr>
          <p:cNvPr id="9" name="Picture 8"/>
          <p:cNvPicPr>
            <a:picLocks noChangeAspect="1"/>
          </p:cNvPicPr>
          <p:nvPr/>
        </p:nvPicPr>
        <p:blipFill>
          <a:blip r:embed="rId4"/>
          <a:stretch>
            <a:fillRect/>
          </a:stretch>
        </p:blipFill>
        <p:spPr>
          <a:xfrm>
            <a:off x="1273784" y="134009"/>
            <a:ext cx="6723797" cy="2860400"/>
          </a:xfrm>
          <a:prstGeom prst="rect">
            <a:avLst/>
          </a:prstGeom>
        </p:spPr>
      </p:pic>
    </p:spTree>
    <p:extLst>
      <p:ext uri="{BB962C8B-B14F-4D97-AF65-F5344CB8AC3E}">
        <p14:creationId xmlns:p14="http://schemas.microsoft.com/office/powerpoint/2010/main" val="1129954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447" y="299215"/>
            <a:ext cx="11705231" cy="2585323"/>
          </a:xfrm>
          <a:prstGeom prst="rect">
            <a:avLst/>
          </a:prstGeom>
        </p:spPr>
        <p:txBody>
          <a:bodyPr wrap="square">
            <a:spAutoFit/>
          </a:bodyPr>
          <a:lstStyle/>
          <a:p>
            <a:r>
              <a:rPr lang="en-US" b="1" dirty="0">
                <a:solidFill>
                  <a:srgbClr val="000000"/>
                </a:solidFill>
                <a:latin typeface="typonine sans medium"/>
              </a:rPr>
              <a:t>Battery &amp; EEPROM</a:t>
            </a:r>
            <a:endParaRPr lang="en-US" b="1" dirty="0">
              <a:solidFill>
                <a:srgbClr val="000000"/>
              </a:solidFill>
              <a:latin typeface="typonine sans regular"/>
            </a:endParaRPr>
          </a:p>
          <a:p>
            <a:r>
              <a:rPr lang="en-US" dirty="0">
                <a:solidFill>
                  <a:srgbClr val="000000"/>
                </a:solidFill>
                <a:latin typeface="typonine sans regular"/>
              </a:rPr>
              <a:t>The module is equipped with an HK24C32 two wire serial EEPROM. It is 4KB in size and connected to the NEO-6M chip via I2C.The module also contains a rechargeable button battery which acts as a super-capacitor.</a:t>
            </a:r>
          </a:p>
          <a:p>
            <a:r>
              <a:rPr lang="en-US" dirty="0">
                <a:solidFill>
                  <a:srgbClr val="000000"/>
                </a:solidFill>
                <a:latin typeface="typonine sans regular"/>
              </a:rPr>
              <a:t>An EEPROM together with battery helps retain the battery backed RAM (BBR). The BBR contains clock data, latest position data (GNSS or bit data) and module configuration. But it is not meant for permanent data storage.</a:t>
            </a:r>
          </a:p>
          <a:p>
            <a:r>
              <a:rPr lang="en-US" dirty="0">
                <a:solidFill>
                  <a:srgbClr val="000000"/>
                </a:solidFill>
                <a:latin typeface="typonine sans regular"/>
              </a:rPr>
              <a:t>As the battery retains clock and last position, time to first fix (TTFF) significantly reduces to 1s. This allows much faster position locks.</a:t>
            </a:r>
          </a:p>
          <a:p>
            <a:r>
              <a:rPr lang="en-US" dirty="0">
                <a:solidFill>
                  <a:srgbClr val="000000"/>
                </a:solidFill>
                <a:latin typeface="typonine sans regular"/>
              </a:rPr>
              <a:t>Without the battery the GPS always cold-start so the initial GPS lock takes more time. The battery is automatically charged when power is applied and maintains data for up to two weeks without power.</a:t>
            </a:r>
            <a:endParaRPr lang="en-US" b="0" i="0" dirty="0">
              <a:solidFill>
                <a:srgbClr val="000000"/>
              </a:solidFill>
              <a:effectLst/>
              <a:latin typeface="typonine sans regular"/>
            </a:endParaRPr>
          </a:p>
        </p:txBody>
      </p:sp>
      <p:pic>
        <p:nvPicPr>
          <p:cNvPr id="3" name="Picture 2"/>
          <p:cNvPicPr>
            <a:picLocks noChangeAspect="1"/>
          </p:cNvPicPr>
          <p:nvPr/>
        </p:nvPicPr>
        <p:blipFill>
          <a:blip r:embed="rId2"/>
          <a:stretch>
            <a:fillRect/>
          </a:stretch>
        </p:blipFill>
        <p:spPr>
          <a:xfrm>
            <a:off x="2484050" y="3788305"/>
            <a:ext cx="5365127" cy="2312243"/>
          </a:xfrm>
          <a:prstGeom prst="rect">
            <a:avLst/>
          </a:prstGeom>
        </p:spPr>
      </p:pic>
    </p:spTree>
    <p:extLst>
      <p:ext uri="{BB962C8B-B14F-4D97-AF65-F5344CB8AC3E}">
        <p14:creationId xmlns:p14="http://schemas.microsoft.com/office/powerpoint/2010/main" val="1926305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8155" y="856076"/>
            <a:ext cx="7911463" cy="5568185"/>
          </a:xfrm>
          <a:prstGeom prst="rect">
            <a:avLst/>
          </a:prstGeom>
        </p:spPr>
      </p:pic>
      <p:sp>
        <p:nvSpPr>
          <p:cNvPr id="3" name="Rectangle 2"/>
          <p:cNvSpPr/>
          <p:nvPr/>
        </p:nvSpPr>
        <p:spPr>
          <a:xfrm>
            <a:off x="8830102" y="2302687"/>
            <a:ext cx="3179929" cy="13374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IN" dirty="0" err="1" smtClean="0"/>
              <a:t>Arduino</a:t>
            </a:r>
            <a:r>
              <a:rPr lang="en-IN" dirty="0" smtClean="0"/>
              <a:t>  </a:t>
            </a:r>
            <a:r>
              <a:rPr lang="en-IN" dirty="0" err="1" smtClean="0"/>
              <a:t>Tx</a:t>
            </a:r>
            <a:r>
              <a:rPr lang="en-IN" dirty="0" smtClean="0"/>
              <a:t>(3) </a:t>
            </a:r>
            <a:r>
              <a:rPr lang="en-IN" dirty="0" smtClean="0">
                <a:sym typeface="Wingdings" panose="05000000000000000000" pitchFamily="2" charset="2"/>
              </a:rPr>
              <a:t></a:t>
            </a:r>
            <a:r>
              <a:rPr lang="en-IN" dirty="0" err="1" smtClean="0">
                <a:sym typeface="Wingdings" panose="05000000000000000000" pitchFamily="2" charset="2"/>
              </a:rPr>
              <a:t>Gps</a:t>
            </a:r>
            <a:r>
              <a:rPr lang="en-IN" dirty="0" smtClean="0">
                <a:sym typeface="Wingdings" panose="05000000000000000000" pitchFamily="2" charset="2"/>
              </a:rPr>
              <a:t> Rx</a:t>
            </a:r>
          </a:p>
          <a:p>
            <a:pPr algn="just"/>
            <a:r>
              <a:rPr lang="en-IN" dirty="0" err="1" smtClean="0">
                <a:sym typeface="Wingdings" panose="05000000000000000000" pitchFamily="2" charset="2"/>
              </a:rPr>
              <a:t>Arduino</a:t>
            </a:r>
            <a:r>
              <a:rPr lang="en-IN" dirty="0" smtClean="0">
                <a:sym typeface="Wingdings" panose="05000000000000000000" pitchFamily="2" charset="2"/>
              </a:rPr>
              <a:t>  Rx(4) </a:t>
            </a:r>
            <a:r>
              <a:rPr lang="en-IN" dirty="0" err="1" smtClean="0">
                <a:sym typeface="Wingdings" panose="05000000000000000000" pitchFamily="2" charset="2"/>
              </a:rPr>
              <a:t>Gps</a:t>
            </a:r>
            <a:r>
              <a:rPr lang="en-IN" dirty="0" smtClean="0">
                <a:sym typeface="Wingdings" panose="05000000000000000000" pitchFamily="2" charset="2"/>
              </a:rPr>
              <a:t> Tx</a:t>
            </a:r>
            <a:endParaRPr lang="en-IN" dirty="0">
              <a:sym typeface="Wingdings" panose="05000000000000000000" pitchFamily="2" charset="2"/>
            </a:endParaRPr>
          </a:p>
          <a:p>
            <a:pPr algn="just"/>
            <a:r>
              <a:rPr lang="en-IN" dirty="0" err="1" smtClean="0">
                <a:sym typeface="Wingdings" panose="05000000000000000000" pitchFamily="2" charset="2"/>
              </a:rPr>
              <a:t>Arduino</a:t>
            </a:r>
            <a:r>
              <a:rPr lang="en-IN" dirty="0" smtClean="0">
                <a:sym typeface="Wingdings" panose="05000000000000000000" pitchFamily="2" charset="2"/>
              </a:rPr>
              <a:t>  5V     </a:t>
            </a:r>
            <a:r>
              <a:rPr lang="en-IN" dirty="0" err="1" smtClean="0">
                <a:sym typeface="Wingdings" panose="05000000000000000000" pitchFamily="2" charset="2"/>
              </a:rPr>
              <a:t>Gps</a:t>
            </a:r>
            <a:r>
              <a:rPr lang="en-IN" dirty="0" smtClean="0">
                <a:sym typeface="Wingdings" panose="05000000000000000000" pitchFamily="2" charset="2"/>
              </a:rPr>
              <a:t> Vcc</a:t>
            </a:r>
          </a:p>
          <a:p>
            <a:pPr algn="just"/>
            <a:r>
              <a:rPr lang="en-IN" dirty="0" err="1" smtClean="0">
                <a:sym typeface="Wingdings" panose="05000000000000000000" pitchFamily="2" charset="2"/>
              </a:rPr>
              <a:t>Arduino</a:t>
            </a:r>
            <a:r>
              <a:rPr lang="en-IN" dirty="0" smtClean="0">
                <a:sym typeface="Wingdings" panose="05000000000000000000" pitchFamily="2" charset="2"/>
              </a:rPr>
              <a:t>  GND  </a:t>
            </a:r>
            <a:r>
              <a:rPr lang="en-IN" dirty="0" err="1" smtClean="0">
                <a:sym typeface="Wingdings" panose="05000000000000000000" pitchFamily="2" charset="2"/>
              </a:rPr>
              <a:t>Gps</a:t>
            </a:r>
            <a:r>
              <a:rPr lang="en-IN" dirty="0" smtClean="0">
                <a:sym typeface="Wingdings" panose="05000000000000000000" pitchFamily="2" charset="2"/>
              </a:rPr>
              <a:t> GND</a:t>
            </a:r>
            <a:endParaRPr lang="en-IN" dirty="0"/>
          </a:p>
        </p:txBody>
      </p:sp>
    </p:spTree>
    <p:extLst>
      <p:ext uri="{BB962C8B-B14F-4D97-AF65-F5344CB8AC3E}">
        <p14:creationId xmlns:p14="http://schemas.microsoft.com/office/powerpoint/2010/main" val="19611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11_April</a:t>
            </a:r>
            <a:endParaRPr lang="en-IN" dirty="0"/>
          </a:p>
        </p:txBody>
      </p:sp>
      <p:sp>
        <p:nvSpPr>
          <p:cNvPr id="3" name="Content Placeholder 2"/>
          <p:cNvSpPr>
            <a:spLocks noGrp="1"/>
          </p:cNvSpPr>
          <p:nvPr>
            <p:ph idx="1"/>
          </p:nvPr>
        </p:nvSpPr>
        <p:spPr/>
        <p:txBody>
          <a:bodyPr>
            <a:normAutofit fontScale="77500" lnSpcReduction="20000"/>
          </a:bodyPr>
          <a:lstStyle/>
          <a:p>
            <a:r>
              <a:rPr lang="en-US" dirty="0" smtClean="0"/>
              <a:t>The locking action of tag was set to occur in accordance with the “</a:t>
            </a:r>
            <a:r>
              <a:rPr lang="en-US" dirty="0" err="1" smtClean="0"/>
              <a:t>Lock_Status</a:t>
            </a:r>
            <a:r>
              <a:rPr lang="en-US" dirty="0" smtClean="0"/>
              <a:t>” key in “Lock Data” Database, which gets updated as 1 or 0 at time of adding or removing entry of passenger in database.</a:t>
            </a:r>
          </a:p>
          <a:p>
            <a:r>
              <a:rPr lang="en-US" dirty="0" smtClean="0"/>
              <a:t>Modified MongoDB Realm Functions for updating values in integer form, required for preparing charts</a:t>
            </a:r>
          </a:p>
          <a:p>
            <a:r>
              <a:rPr lang="en-US" dirty="0" smtClean="0"/>
              <a:t>Learnt about the Charts feature provided by MongoDB</a:t>
            </a:r>
          </a:p>
          <a:p>
            <a:r>
              <a:rPr lang="en-US" dirty="0" smtClean="0"/>
              <a:t>Created a Dashboard in MongoDB Charts and created two charts in it for storing “Lock Status” and “Distance Travelled”</a:t>
            </a:r>
          </a:p>
          <a:p>
            <a:r>
              <a:rPr lang="en-US" dirty="0" smtClean="0"/>
              <a:t>Completed an Experiment in which we transferred OBD data from app to Esp32 and then received via CAN Bus and uploaded in database “BUS_INFO” which was plotted in chart</a:t>
            </a:r>
          </a:p>
          <a:p>
            <a:r>
              <a:rPr lang="en-US" dirty="0" smtClean="0"/>
              <a:t>GSM module part is pending</a:t>
            </a:r>
          </a:p>
          <a:p>
            <a:r>
              <a:rPr lang="en-US" dirty="0" smtClean="0"/>
              <a:t>Next week : GSM module part, chart for other parameters, making the lock size small, Thesis preparation </a:t>
            </a:r>
            <a:endParaRPr lang="en-IN" dirty="0"/>
          </a:p>
        </p:txBody>
      </p:sp>
    </p:spTree>
    <p:extLst>
      <p:ext uri="{BB962C8B-B14F-4D97-AF65-F5344CB8AC3E}">
        <p14:creationId xmlns:p14="http://schemas.microsoft.com/office/powerpoint/2010/main" val="692719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021009" y="1008617"/>
            <a:ext cx="6637869" cy="497840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177" t="-747" r="28547" b="2063"/>
          <a:stretch/>
        </p:blipFill>
        <p:spPr>
          <a:xfrm>
            <a:off x="449944" y="239361"/>
            <a:ext cx="5820227" cy="6599195"/>
          </a:xfrm>
          <a:prstGeom prst="rect">
            <a:avLst/>
          </a:prstGeom>
        </p:spPr>
      </p:pic>
    </p:spTree>
    <p:extLst>
      <p:ext uri="{BB962C8B-B14F-4D97-AF65-F5344CB8AC3E}">
        <p14:creationId xmlns:p14="http://schemas.microsoft.com/office/powerpoint/2010/main" val="826955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55" t="17337" r="10371" b="35191"/>
          <a:stretch/>
        </p:blipFill>
        <p:spPr>
          <a:xfrm>
            <a:off x="800669" y="436728"/>
            <a:ext cx="9127102" cy="3619367"/>
          </a:xfrm>
          <a:prstGeom prst="rect">
            <a:avLst/>
          </a:prstGeom>
        </p:spPr>
      </p:pic>
      <p:sp>
        <p:nvSpPr>
          <p:cNvPr id="3" name="Rectangle 2"/>
          <p:cNvSpPr/>
          <p:nvPr/>
        </p:nvSpPr>
        <p:spPr>
          <a:xfrm>
            <a:off x="800669" y="4963664"/>
            <a:ext cx="9550401" cy="923330"/>
          </a:xfrm>
          <a:prstGeom prst="rect">
            <a:avLst/>
          </a:prstGeom>
        </p:spPr>
        <p:txBody>
          <a:bodyPr wrap="square">
            <a:spAutoFit/>
          </a:bodyPr>
          <a:lstStyle/>
          <a:p>
            <a:r>
              <a:rPr lang="en-IN" dirty="0" smtClean="0">
                <a:hlinkClick r:id="rId3"/>
              </a:rPr>
              <a:t>CODE: (Arduino_GPS3 working in IDE)</a:t>
            </a:r>
          </a:p>
          <a:p>
            <a:endParaRPr lang="en-IN" dirty="0" smtClean="0">
              <a:hlinkClick r:id="rId3"/>
            </a:endParaRPr>
          </a:p>
          <a:p>
            <a:r>
              <a:rPr lang="en-IN" dirty="0" smtClean="0">
                <a:hlinkClick r:id="rId3"/>
              </a:rPr>
              <a:t>https</a:t>
            </a:r>
            <a:r>
              <a:rPr lang="en-IN" dirty="0">
                <a:hlinkClick r:id="rId3"/>
              </a:rPr>
              <a:t>://www.electronicwings.com/arduino/gps-module-interfacing-with-arduino-uno</a:t>
            </a:r>
            <a:r>
              <a:rPr lang="en-IN" dirty="0"/>
              <a:t> </a:t>
            </a:r>
          </a:p>
        </p:txBody>
      </p:sp>
    </p:spTree>
    <p:extLst>
      <p:ext uri="{BB962C8B-B14F-4D97-AF65-F5344CB8AC3E}">
        <p14:creationId xmlns:p14="http://schemas.microsoft.com/office/powerpoint/2010/main" val="1103765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226493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321" y="1332150"/>
            <a:ext cx="11909948" cy="3693319"/>
          </a:xfrm>
          <a:prstGeom prst="rect">
            <a:avLst/>
          </a:prstGeom>
        </p:spPr>
        <p:txBody>
          <a:bodyPr wrap="square">
            <a:spAutoFit/>
          </a:bodyPr>
          <a:lstStyle/>
          <a:p>
            <a:pPr algn="just"/>
            <a:r>
              <a:rPr lang="en-US" b="1" dirty="0">
                <a:solidFill>
                  <a:srgbClr val="585858"/>
                </a:solidFill>
                <a:latin typeface="Arial" panose="020B0604020202020204" pitchFamily="34" charset="0"/>
              </a:rPr>
              <a:t>Longitude</a:t>
            </a:r>
          </a:p>
          <a:p>
            <a:pPr algn="just"/>
            <a:r>
              <a:rPr lang="en-US" dirty="0">
                <a:solidFill>
                  <a:srgbClr val="585858"/>
                </a:solidFill>
                <a:latin typeface="Arial" panose="020B0604020202020204" pitchFamily="34" charset="0"/>
              </a:rPr>
              <a:t>The demarcation of the longitude coordinate is done with lines going up and down are called the </a:t>
            </a:r>
            <a:r>
              <a:rPr lang="en-US" b="1" i="1" dirty="0">
                <a:solidFill>
                  <a:srgbClr val="404040"/>
                </a:solidFill>
                <a:latin typeface="Arial" panose="020B0604020202020204" pitchFamily="34" charset="0"/>
              </a:rPr>
              <a:t>meridians</a:t>
            </a:r>
            <a:r>
              <a:rPr lang="en-US" dirty="0">
                <a:solidFill>
                  <a:srgbClr val="585858"/>
                </a:solidFill>
                <a:latin typeface="Arial" panose="020B0604020202020204" pitchFamily="34" charset="0"/>
              </a:rPr>
              <a:t>. A figure to the right shows a few meridians. Longitude ranges from 0° to 180° East and 0° to 180° West. The longitude angle is measured from the center of the earth as shown in the earth graphic to the right.</a:t>
            </a:r>
          </a:p>
          <a:p>
            <a:pPr algn="just"/>
            <a:r>
              <a:rPr lang="en-US" dirty="0">
                <a:solidFill>
                  <a:srgbClr val="585858"/>
                </a:solidFill>
                <a:latin typeface="Arial" panose="020B0604020202020204" pitchFamily="34" charset="0"/>
              </a:rPr>
              <a:t>The zero point of longitude is defined as a point in Greenwich, England called the </a:t>
            </a:r>
            <a:r>
              <a:rPr lang="en-US" b="1" i="1" dirty="0">
                <a:solidFill>
                  <a:srgbClr val="404040"/>
                </a:solidFill>
                <a:latin typeface="Arial" panose="020B0604020202020204" pitchFamily="34" charset="0"/>
              </a:rPr>
              <a:t>Prime Meridian</a:t>
            </a:r>
            <a:r>
              <a:rPr lang="en-US" dirty="0">
                <a:solidFill>
                  <a:srgbClr val="585858"/>
                </a:solidFill>
                <a:latin typeface="Arial" panose="020B0604020202020204" pitchFamily="34" charset="0"/>
              </a:rPr>
              <a:t>. (</a:t>
            </a:r>
            <a:r>
              <a:rPr lang="en-US" dirty="0">
                <a:solidFill>
                  <a:srgbClr val="4040E0"/>
                </a:solidFill>
                <a:latin typeface="Arial" panose="020B0604020202020204" pitchFamily="34" charset="0"/>
                <a:hlinkClick r:id="rId2"/>
              </a:rPr>
              <a:t>Why Greenwich of all places?</a:t>
            </a:r>
            <a:r>
              <a:rPr lang="en-US" dirty="0">
                <a:solidFill>
                  <a:srgbClr val="585858"/>
                </a:solidFill>
                <a:latin typeface="Arial" panose="020B0604020202020204" pitchFamily="34" charset="0"/>
              </a:rPr>
              <a:t>) 180° away from the Prime Meridian is the line called the </a:t>
            </a:r>
            <a:r>
              <a:rPr lang="en-US" b="1" i="1" dirty="0">
                <a:solidFill>
                  <a:srgbClr val="404040"/>
                </a:solidFill>
                <a:latin typeface="Arial" panose="020B0604020202020204" pitchFamily="34" charset="0"/>
              </a:rPr>
              <a:t>International Date Line</a:t>
            </a:r>
            <a:r>
              <a:rPr lang="en-US" dirty="0">
                <a:solidFill>
                  <a:srgbClr val="585858"/>
                </a:solidFill>
                <a:latin typeface="Arial" panose="020B0604020202020204" pitchFamily="34" charset="0"/>
              </a:rPr>
              <a:t>. Unlike the Prime Meridian, the International Date line isn't straight for political/social reasons.</a:t>
            </a:r>
          </a:p>
          <a:p>
            <a:pPr algn="just"/>
            <a:endParaRPr lang="en-US" b="1" dirty="0" smtClean="0">
              <a:solidFill>
                <a:srgbClr val="585858"/>
              </a:solidFill>
              <a:latin typeface="Arial" panose="020B0604020202020204" pitchFamily="34" charset="0"/>
            </a:endParaRPr>
          </a:p>
          <a:p>
            <a:pPr algn="just"/>
            <a:r>
              <a:rPr lang="en-US" b="1" dirty="0" smtClean="0">
                <a:solidFill>
                  <a:srgbClr val="585858"/>
                </a:solidFill>
                <a:latin typeface="Arial" panose="020B0604020202020204" pitchFamily="34" charset="0"/>
              </a:rPr>
              <a:t>Latitude</a:t>
            </a:r>
            <a:endParaRPr lang="en-US" b="1" dirty="0">
              <a:solidFill>
                <a:srgbClr val="585858"/>
              </a:solidFill>
              <a:latin typeface="Arial" panose="020B0604020202020204" pitchFamily="34" charset="0"/>
            </a:endParaRPr>
          </a:p>
          <a:p>
            <a:pPr algn="just"/>
            <a:r>
              <a:rPr lang="en-US" dirty="0">
                <a:solidFill>
                  <a:srgbClr val="585858"/>
                </a:solidFill>
                <a:latin typeface="Arial" panose="020B0604020202020204" pitchFamily="34" charset="0"/>
              </a:rPr>
              <a:t>The demarcation of the latitude coordinate is done with circles on the globe parallel to the equator. These parallel circles, fittingly enough, are called </a:t>
            </a:r>
            <a:r>
              <a:rPr lang="en-US" b="1" i="1" dirty="0">
                <a:solidFill>
                  <a:srgbClr val="404040"/>
                </a:solidFill>
                <a:latin typeface="Arial" panose="020B0604020202020204" pitchFamily="34" charset="0"/>
              </a:rPr>
              <a:t>parallels of latitude</a:t>
            </a:r>
            <a:r>
              <a:rPr lang="en-US" dirty="0">
                <a:solidFill>
                  <a:srgbClr val="585858"/>
                </a:solidFill>
                <a:latin typeface="Arial" panose="020B0604020202020204" pitchFamily="34" charset="0"/>
              </a:rPr>
              <a:t>. The figure to the right shows several parallels of latitude. Latitude goes for 0° at the equator to +90° N at the North Pole or -90° S at the South Pole where the angle is also measured from the center of the earth as shown in the earth graphic to the right.</a:t>
            </a:r>
            <a:endParaRPr lang="en-US" b="0" i="0" dirty="0">
              <a:solidFill>
                <a:srgbClr val="585858"/>
              </a:solidFill>
              <a:effectLst/>
              <a:latin typeface="Arial" panose="020B0604020202020204" pitchFamily="34" charset="0"/>
            </a:endParaRPr>
          </a:p>
        </p:txBody>
      </p:sp>
      <p:sp>
        <p:nvSpPr>
          <p:cNvPr id="3" name="Rectangle 2"/>
          <p:cNvSpPr/>
          <p:nvPr/>
        </p:nvSpPr>
        <p:spPr>
          <a:xfrm>
            <a:off x="168321" y="5279385"/>
            <a:ext cx="11909948" cy="1200329"/>
          </a:xfrm>
          <a:prstGeom prst="rect">
            <a:avLst/>
          </a:prstGeom>
        </p:spPr>
        <p:txBody>
          <a:bodyPr wrap="square">
            <a:spAutoFit/>
          </a:bodyPr>
          <a:lstStyle/>
          <a:p>
            <a:pPr algn="just"/>
            <a:r>
              <a:rPr lang="en-US" dirty="0">
                <a:solidFill>
                  <a:srgbClr val="585858"/>
                </a:solidFill>
                <a:latin typeface="Arial" panose="020B0604020202020204" pitchFamily="34" charset="0"/>
              </a:rPr>
              <a:t>The primary unit in which longitude and latitude are given is </a:t>
            </a:r>
            <a:r>
              <a:rPr lang="en-US" b="1" i="1" dirty="0">
                <a:solidFill>
                  <a:srgbClr val="404040"/>
                </a:solidFill>
                <a:latin typeface="Arial" panose="020B0604020202020204" pitchFamily="34" charset="0"/>
              </a:rPr>
              <a:t>degrees</a:t>
            </a:r>
            <a:r>
              <a:rPr lang="en-US" dirty="0">
                <a:solidFill>
                  <a:srgbClr val="585858"/>
                </a:solidFill>
                <a:latin typeface="Arial" panose="020B0604020202020204" pitchFamily="34" charset="0"/>
              </a:rPr>
              <a:t> (°). There are 360° of longitude (180° E ↔ 180° W) and 180° of latitude (90° N ↔ 90° S). Each degree can be broken into 60 </a:t>
            </a:r>
            <a:r>
              <a:rPr lang="en-US" b="1" i="1" dirty="0">
                <a:solidFill>
                  <a:srgbClr val="404040"/>
                </a:solidFill>
                <a:latin typeface="Arial" panose="020B0604020202020204" pitchFamily="34" charset="0"/>
              </a:rPr>
              <a:t>minutes</a:t>
            </a:r>
            <a:r>
              <a:rPr lang="en-US" dirty="0">
                <a:solidFill>
                  <a:srgbClr val="585858"/>
                </a:solidFill>
                <a:latin typeface="Arial" panose="020B0604020202020204" pitchFamily="34" charset="0"/>
              </a:rPr>
              <a:t> (’). Each minute can be divided into 60 </a:t>
            </a:r>
            <a:r>
              <a:rPr lang="en-US" b="1" i="1" dirty="0">
                <a:solidFill>
                  <a:srgbClr val="404040"/>
                </a:solidFill>
                <a:latin typeface="Arial" panose="020B0604020202020204" pitchFamily="34" charset="0"/>
              </a:rPr>
              <a:t>seconds</a:t>
            </a:r>
            <a:r>
              <a:rPr lang="en-US" dirty="0">
                <a:solidFill>
                  <a:srgbClr val="585858"/>
                </a:solidFill>
                <a:latin typeface="Arial" panose="020B0604020202020204" pitchFamily="34" charset="0"/>
              </a:rPr>
              <a:t> (”). For finer accuracy, fractions of seconds given by a decimal point are used. A base-sixty notation is called a </a:t>
            </a:r>
            <a:r>
              <a:rPr lang="en-US" b="1" i="1" dirty="0" err="1">
                <a:solidFill>
                  <a:srgbClr val="404040"/>
                </a:solidFill>
                <a:latin typeface="Arial" panose="020B0604020202020204" pitchFamily="34" charset="0"/>
              </a:rPr>
              <a:t>sexagesimal</a:t>
            </a:r>
            <a:r>
              <a:rPr lang="en-US" dirty="0">
                <a:solidFill>
                  <a:srgbClr val="585858"/>
                </a:solidFill>
                <a:latin typeface="Arial" panose="020B0604020202020204" pitchFamily="34" charset="0"/>
              </a:rPr>
              <a:t> notation.</a:t>
            </a:r>
            <a:endParaRPr lang="en-IN" dirty="0"/>
          </a:p>
        </p:txBody>
      </p:sp>
      <p:sp>
        <p:nvSpPr>
          <p:cNvPr id="4" name="Rectangle 3"/>
          <p:cNvSpPr/>
          <p:nvPr/>
        </p:nvSpPr>
        <p:spPr>
          <a:xfrm>
            <a:off x="2710143" y="432895"/>
            <a:ext cx="5598007" cy="523220"/>
          </a:xfrm>
          <a:prstGeom prst="rect">
            <a:avLst/>
          </a:prstGeom>
        </p:spPr>
        <p:txBody>
          <a:bodyPr wrap="none">
            <a:spAutoFit/>
          </a:bodyPr>
          <a:lstStyle/>
          <a:p>
            <a:pPr algn="ctr"/>
            <a:r>
              <a:rPr lang="en-US" sz="2800" b="1" dirty="0">
                <a:solidFill>
                  <a:srgbClr val="5040D0"/>
                </a:solidFill>
                <a:latin typeface="Arial" panose="020B0604020202020204" pitchFamily="34" charset="0"/>
              </a:rPr>
              <a:t>Units of Longitude and Latitude</a:t>
            </a:r>
            <a:endParaRPr lang="en-US" sz="2800" b="1" i="0" dirty="0">
              <a:solidFill>
                <a:srgbClr val="5040D0"/>
              </a:solidFill>
              <a:effectLst/>
              <a:latin typeface="Arial" panose="020B0604020202020204" pitchFamily="34" charset="0"/>
            </a:endParaRPr>
          </a:p>
        </p:txBody>
      </p:sp>
    </p:spTree>
    <p:extLst>
      <p:ext uri="{BB962C8B-B14F-4D97-AF65-F5344CB8AC3E}">
        <p14:creationId xmlns:p14="http://schemas.microsoft.com/office/powerpoint/2010/main" val="2990384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137" y="4312692"/>
            <a:ext cx="11109277" cy="2031325"/>
          </a:xfrm>
          <a:prstGeom prst="rect">
            <a:avLst/>
          </a:prstGeom>
        </p:spPr>
        <p:txBody>
          <a:bodyPr wrap="square">
            <a:spAutoFit/>
          </a:bodyPr>
          <a:lstStyle/>
          <a:p>
            <a:r>
              <a:rPr lang="en-US" b="1" dirty="0">
                <a:solidFill>
                  <a:srgbClr val="000000"/>
                </a:solidFill>
                <a:latin typeface="Arial" panose="020B0604020202020204" pitchFamily="34" charset="0"/>
              </a:rPr>
              <a:t>Example: Convert decimal degrees 156.742 to degrees minutes seconds</a:t>
            </a:r>
          </a:p>
          <a:p>
            <a:pPr>
              <a:buFont typeface="Arial" panose="020B0604020202020204" pitchFamily="34" charset="0"/>
              <a:buChar char="•"/>
            </a:pPr>
            <a:r>
              <a:rPr lang="en-US" dirty="0">
                <a:solidFill>
                  <a:srgbClr val="000000"/>
                </a:solidFill>
                <a:latin typeface="Arial" panose="020B0604020202020204" pitchFamily="34" charset="0"/>
              </a:rPr>
              <a:t>The whole number is degrees. So 156.742 gives you 156 degrees.</a:t>
            </a:r>
          </a:p>
          <a:p>
            <a:pPr>
              <a:buFont typeface="Arial" panose="020B0604020202020204" pitchFamily="34" charset="0"/>
              <a:buChar char="•"/>
            </a:pPr>
            <a:r>
              <a:rPr lang="en-US" dirty="0">
                <a:solidFill>
                  <a:srgbClr val="000000"/>
                </a:solidFill>
                <a:latin typeface="Arial" panose="020B0604020202020204" pitchFamily="34" charset="0"/>
              </a:rPr>
              <a:t>Multiply the remaining decimal by 60.</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0.742*60 = 44.52, so the whole number 44 equals minutes.</a:t>
            </a:r>
          </a:p>
          <a:p>
            <a:pPr>
              <a:buFont typeface="Arial" panose="020B0604020202020204" pitchFamily="34" charset="0"/>
              <a:buChar char="•"/>
            </a:pPr>
            <a:r>
              <a:rPr lang="en-US" dirty="0">
                <a:solidFill>
                  <a:srgbClr val="000000"/>
                </a:solidFill>
                <a:latin typeface="Arial" panose="020B0604020202020204" pitchFamily="34" charset="0"/>
              </a:rPr>
              <a:t>Multiply the remaining decimal by 60.</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0.52*60 = 31.2, so the whole number 31 equals seconds.</a:t>
            </a:r>
          </a:p>
          <a:p>
            <a:pPr>
              <a:buFont typeface="Arial" panose="020B0604020202020204" pitchFamily="34" charset="0"/>
              <a:buChar char="•"/>
            </a:pPr>
            <a:r>
              <a:rPr lang="en-US" dirty="0">
                <a:solidFill>
                  <a:srgbClr val="000000"/>
                </a:solidFill>
                <a:latin typeface="Arial" panose="020B0604020202020204" pitchFamily="34" charset="0"/>
              </a:rPr>
              <a:t>Decimal degrees 156.742 converts to 156 degrees, 44 minutes and 31 seconds, or 156° 44' 31".</a:t>
            </a:r>
            <a:endParaRPr lang="en-US" b="0" i="0" dirty="0">
              <a:solidFill>
                <a:srgbClr val="000000"/>
              </a:solidFill>
              <a:effectLst/>
              <a:latin typeface="Arial" panose="020B0604020202020204" pitchFamily="34" charset="0"/>
            </a:endParaRPr>
          </a:p>
        </p:txBody>
      </p:sp>
      <p:sp>
        <p:nvSpPr>
          <p:cNvPr id="3" name="Rectangle 2"/>
          <p:cNvSpPr/>
          <p:nvPr/>
        </p:nvSpPr>
        <p:spPr>
          <a:xfrm>
            <a:off x="382137" y="2418898"/>
            <a:ext cx="11914496" cy="1754326"/>
          </a:xfrm>
          <a:prstGeom prst="rect">
            <a:avLst/>
          </a:prstGeom>
        </p:spPr>
        <p:txBody>
          <a:bodyPr wrap="square">
            <a:spAutoFit/>
          </a:bodyPr>
          <a:lstStyle/>
          <a:p>
            <a:pPr algn="just"/>
            <a:r>
              <a:rPr lang="en-US" b="1" dirty="0">
                <a:solidFill>
                  <a:srgbClr val="111111"/>
                </a:solidFill>
                <a:latin typeface="Arial" panose="020B0604020202020204" pitchFamily="34" charset="0"/>
              </a:rPr>
              <a:t>What is DMS?</a:t>
            </a:r>
          </a:p>
          <a:p>
            <a:pPr algn="just"/>
            <a:r>
              <a:rPr lang="en-US" b="1" dirty="0">
                <a:solidFill>
                  <a:srgbClr val="111111"/>
                </a:solidFill>
                <a:latin typeface="Arial" panose="020B0604020202020204" pitchFamily="34" charset="0"/>
              </a:rPr>
              <a:t>DMS</a:t>
            </a:r>
            <a:r>
              <a:rPr lang="en-US" dirty="0">
                <a:solidFill>
                  <a:srgbClr val="111111"/>
                </a:solidFill>
                <a:latin typeface="Arial" panose="020B0604020202020204" pitchFamily="34" charset="0"/>
              </a:rPr>
              <a:t> is the abbreviation for </a:t>
            </a:r>
            <a:r>
              <a:rPr lang="en-US" i="1" dirty="0">
                <a:solidFill>
                  <a:srgbClr val="111111"/>
                </a:solidFill>
                <a:latin typeface="Arial" panose="020B0604020202020204" pitchFamily="34" charset="0"/>
              </a:rPr>
              <a:t>Degrees Minutes Seconds</a:t>
            </a:r>
            <a:r>
              <a:rPr lang="en-US" dirty="0">
                <a:solidFill>
                  <a:srgbClr val="111111"/>
                </a:solidFill>
                <a:latin typeface="Arial" panose="020B0604020202020204" pitchFamily="34" charset="0"/>
              </a:rPr>
              <a:t>. </a:t>
            </a:r>
            <a:r>
              <a:rPr lang="en-US" b="1" dirty="0">
                <a:solidFill>
                  <a:srgbClr val="111111"/>
                </a:solidFill>
                <a:latin typeface="Arial" panose="020B0604020202020204" pitchFamily="34" charset="0"/>
              </a:rPr>
              <a:t>Degrees minutes seconds (DMS)</a:t>
            </a:r>
            <a:r>
              <a:rPr lang="en-US" dirty="0">
                <a:solidFill>
                  <a:srgbClr val="111111"/>
                </a:solidFill>
                <a:latin typeface="Arial" panose="020B0604020202020204" pitchFamily="34" charset="0"/>
              </a:rPr>
              <a:t> are special type of units used for measuring angles, as an alternative to decimal way to stating the size of an angle. It is a known fact that there are 360 degrees in a whole circle, with 1/60th of those being 1 minute, and 1/60th of one minute being 1 second. DMS includes degrees (°), minutes ('), seconds (''), with the corresponding symbols, and a size of any angle can be stated like, for example, 30 degrees, 10 minutes, 50 seconds.</a:t>
            </a:r>
            <a:endParaRPr lang="en-US" b="0" i="0" dirty="0">
              <a:solidFill>
                <a:srgbClr val="111111"/>
              </a:solidFill>
              <a:effectLst/>
              <a:latin typeface="Arial" panose="020B0604020202020204" pitchFamily="34" charset="0"/>
            </a:endParaRPr>
          </a:p>
        </p:txBody>
      </p:sp>
      <p:pic>
        <p:nvPicPr>
          <p:cNvPr id="4" name="Picture 3"/>
          <p:cNvPicPr>
            <a:picLocks noChangeAspect="1"/>
          </p:cNvPicPr>
          <p:nvPr/>
        </p:nvPicPr>
        <p:blipFill rotWithShape="1">
          <a:blip r:embed="rId2"/>
          <a:srcRect b="48117"/>
          <a:stretch/>
        </p:blipFill>
        <p:spPr>
          <a:xfrm>
            <a:off x="1557457" y="406205"/>
            <a:ext cx="3372321" cy="1873225"/>
          </a:xfrm>
          <a:prstGeom prst="rect">
            <a:avLst/>
          </a:prstGeom>
        </p:spPr>
      </p:pic>
      <p:pic>
        <p:nvPicPr>
          <p:cNvPr id="5" name="Picture 4"/>
          <p:cNvPicPr>
            <a:picLocks noChangeAspect="1"/>
          </p:cNvPicPr>
          <p:nvPr/>
        </p:nvPicPr>
        <p:blipFill rotWithShape="1">
          <a:blip r:embed="rId2"/>
          <a:srcRect l="809" t="51148" r="-809" b="-5670"/>
          <a:stretch/>
        </p:blipFill>
        <p:spPr>
          <a:xfrm>
            <a:off x="6875533" y="450377"/>
            <a:ext cx="3372321" cy="1968522"/>
          </a:xfrm>
          <a:prstGeom prst="rect">
            <a:avLst/>
          </a:prstGeom>
        </p:spPr>
      </p:pic>
    </p:spTree>
    <p:extLst>
      <p:ext uri="{BB962C8B-B14F-4D97-AF65-F5344CB8AC3E}">
        <p14:creationId xmlns:p14="http://schemas.microsoft.com/office/powerpoint/2010/main" val="2018282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128" y="1351128"/>
            <a:ext cx="7615451" cy="1323439"/>
          </a:xfrm>
          <a:prstGeom prst="rect">
            <a:avLst/>
          </a:prstGeom>
          <a:noFill/>
        </p:spPr>
        <p:txBody>
          <a:bodyPr wrap="square" rtlCol="0">
            <a:spAutoFit/>
          </a:bodyPr>
          <a:lstStyle/>
          <a:p>
            <a:r>
              <a:rPr lang="en-IN" sz="4000" dirty="0" smtClean="0"/>
              <a:t>Experiment 6 and 7 added in Experiment Section</a:t>
            </a:r>
            <a:endParaRPr lang="en-IN" sz="4000" dirty="0"/>
          </a:p>
        </p:txBody>
      </p:sp>
    </p:spTree>
    <p:extLst>
      <p:ext uri="{BB962C8B-B14F-4D97-AF65-F5344CB8AC3E}">
        <p14:creationId xmlns:p14="http://schemas.microsoft.com/office/powerpoint/2010/main" val="4098948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743" y="2988861"/>
            <a:ext cx="10877266" cy="1323439"/>
          </a:xfrm>
          <a:prstGeom prst="rect">
            <a:avLst/>
          </a:prstGeom>
          <a:noFill/>
        </p:spPr>
        <p:txBody>
          <a:bodyPr wrap="square" rtlCol="0">
            <a:spAutoFit/>
          </a:bodyPr>
          <a:lstStyle/>
          <a:p>
            <a:pPr algn="ctr"/>
            <a:r>
              <a:rPr lang="en-US" sz="4000" dirty="0" smtClean="0"/>
              <a:t>Converting G-map Route to array of Co-ordinates(</a:t>
            </a:r>
            <a:r>
              <a:rPr lang="en-US" sz="4000" dirty="0" err="1" smtClean="0"/>
              <a:t>gpx</a:t>
            </a:r>
            <a:r>
              <a:rPr lang="en-US" sz="3200" dirty="0" smtClean="0"/>
              <a:t>{</a:t>
            </a:r>
            <a:r>
              <a:rPr lang="en-US" sz="1400" dirty="0" smtClean="0"/>
              <a:t>GPS exchange</a:t>
            </a:r>
            <a:r>
              <a:rPr lang="en-US" sz="3200" dirty="0" smtClean="0"/>
              <a:t>}</a:t>
            </a:r>
            <a:r>
              <a:rPr lang="en-US" sz="4000" dirty="0" smtClean="0"/>
              <a:t> file)</a:t>
            </a:r>
            <a:endParaRPr lang="en-IN" sz="4000" dirty="0"/>
          </a:p>
        </p:txBody>
      </p:sp>
    </p:spTree>
    <p:extLst>
      <p:ext uri="{BB962C8B-B14F-4D97-AF65-F5344CB8AC3E}">
        <p14:creationId xmlns:p14="http://schemas.microsoft.com/office/powerpoint/2010/main" val="3384734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872" y="801383"/>
            <a:ext cx="8107414" cy="646331"/>
          </a:xfrm>
          <a:prstGeom prst="rect">
            <a:avLst/>
          </a:prstGeom>
        </p:spPr>
        <p:txBody>
          <a:bodyPr wrap="square">
            <a:spAutoFit/>
          </a:bodyPr>
          <a:lstStyle/>
          <a:p>
            <a:r>
              <a:rPr lang="en-IN" dirty="0" smtClean="0">
                <a:hlinkClick r:id="rId2"/>
              </a:rPr>
              <a:t>https://gpx.cgtk.co.uk/v2/CsGF6</a:t>
            </a:r>
            <a:r>
              <a:rPr lang="en-IN" dirty="0" smtClean="0"/>
              <a:t>   (</a:t>
            </a:r>
            <a:r>
              <a:rPr lang="en-US" dirty="0" smtClean="0"/>
              <a:t>Convert </a:t>
            </a:r>
            <a:r>
              <a:rPr lang="en-US" dirty="0"/>
              <a:t>a route in location </a:t>
            </a:r>
            <a:r>
              <a:rPr lang="en-US" dirty="0" smtClean="0"/>
              <a:t>co-ordinates)</a:t>
            </a:r>
            <a:endParaRPr lang="en-US" dirty="0"/>
          </a:p>
          <a:p>
            <a:endParaRPr lang="en-IN" dirty="0"/>
          </a:p>
        </p:txBody>
      </p:sp>
      <p:pic>
        <p:nvPicPr>
          <p:cNvPr id="3" name="Picture 2"/>
          <p:cNvPicPr>
            <a:picLocks noChangeAspect="1"/>
          </p:cNvPicPr>
          <p:nvPr/>
        </p:nvPicPr>
        <p:blipFill>
          <a:blip r:embed="rId3"/>
          <a:stretch>
            <a:fillRect/>
          </a:stretch>
        </p:blipFill>
        <p:spPr>
          <a:xfrm>
            <a:off x="1248552" y="2510279"/>
            <a:ext cx="743054" cy="800212"/>
          </a:xfrm>
          <a:prstGeom prst="rect">
            <a:avLst/>
          </a:prstGeom>
        </p:spPr>
      </p:pic>
      <p:pic>
        <p:nvPicPr>
          <p:cNvPr id="4" name="Picture 3"/>
          <p:cNvPicPr>
            <a:picLocks noChangeAspect="1"/>
          </p:cNvPicPr>
          <p:nvPr/>
        </p:nvPicPr>
        <p:blipFill>
          <a:blip r:embed="rId4"/>
          <a:stretch>
            <a:fillRect/>
          </a:stretch>
        </p:blipFill>
        <p:spPr>
          <a:xfrm>
            <a:off x="2953849" y="2257460"/>
            <a:ext cx="2778211" cy="1646348"/>
          </a:xfrm>
          <a:prstGeom prst="rect">
            <a:avLst/>
          </a:prstGeom>
        </p:spPr>
      </p:pic>
      <p:pic>
        <p:nvPicPr>
          <p:cNvPr id="6" name="Picture 5"/>
          <p:cNvPicPr>
            <a:picLocks noChangeAspect="1"/>
          </p:cNvPicPr>
          <p:nvPr/>
        </p:nvPicPr>
        <p:blipFill>
          <a:blip r:embed="rId5"/>
          <a:stretch>
            <a:fillRect/>
          </a:stretch>
        </p:blipFill>
        <p:spPr>
          <a:xfrm>
            <a:off x="6086579" y="1718785"/>
            <a:ext cx="2983097" cy="2723697"/>
          </a:xfrm>
          <a:prstGeom prst="rect">
            <a:avLst/>
          </a:prstGeom>
        </p:spPr>
      </p:pic>
      <p:pic>
        <p:nvPicPr>
          <p:cNvPr id="7" name="Picture 6"/>
          <p:cNvPicPr>
            <a:picLocks noChangeAspect="1"/>
          </p:cNvPicPr>
          <p:nvPr/>
        </p:nvPicPr>
        <p:blipFill>
          <a:blip r:embed="rId6"/>
          <a:stretch>
            <a:fillRect/>
          </a:stretch>
        </p:blipFill>
        <p:spPr>
          <a:xfrm>
            <a:off x="10022875" y="2419779"/>
            <a:ext cx="771633" cy="981212"/>
          </a:xfrm>
          <a:prstGeom prst="rect">
            <a:avLst/>
          </a:prstGeom>
        </p:spPr>
      </p:pic>
      <p:pic>
        <p:nvPicPr>
          <p:cNvPr id="8" name="Picture 7"/>
          <p:cNvPicPr>
            <a:picLocks noChangeAspect="1"/>
          </p:cNvPicPr>
          <p:nvPr/>
        </p:nvPicPr>
        <p:blipFill>
          <a:blip r:embed="rId7"/>
          <a:stretch>
            <a:fillRect/>
          </a:stretch>
        </p:blipFill>
        <p:spPr>
          <a:xfrm>
            <a:off x="10022875" y="5110955"/>
            <a:ext cx="1000265" cy="866896"/>
          </a:xfrm>
          <a:prstGeom prst="rect">
            <a:avLst/>
          </a:prstGeom>
        </p:spPr>
      </p:pic>
      <p:pic>
        <p:nvPicPr>
          <p:cNvPr id="9" name="Picture 8"/>
          <p:cNvPicPr>
            <a:picLocks noChangeAspect="1"/>
          </p:cNvPicPr>
          <p:nvPr/>
        </p:nvPicPr>
        <p:blipFill>
          <a:blip r:embed="rId8"/>
          <a:stretch>
            <a:fillRect/>
          </a:stretch>
        </p:blipFill>
        <p:spPr>
          <a:xfrm>
            <a:off x="6652493" y="5230034"/>
            <a:ext cx="2162477" cy="628738"/>
          </a:xfrm>
          <a:prstGeom prst="rect">
            <a:avLst/>
          </a:prstGeom>
        </p:spPr>
      </p:pic>
      <p:cxnSp>
        <p:nvCxnSpPr>
          <p:cNvPr id="11" name="Straight Arrow Connector 10"/>
          <p:cNvCxnSpPr>
            <a:stCxn id="3" idx="3"/>
          </p:cNvCxnSpPr>
          <p:nvPr/>
        </p:nvCxnSpPr>
        <p:spPr>
          <a:xfrm>
            <a:off x="1991606" y="2910385"/>
            <a:ext cx="9622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667350" y="2912659"/>
            <a:ext cx="4937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024764" y="2928581"/>
            <a:ext cx="9622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408691" y="3352423"/>
            <a:ext cx="0" cy="1759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795822" y="5414748"/>
            <a:ext cx="11643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303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1630" y="2033516"/>
            <a:ext cx="8024883" cy="646331"/>
          </a:xfrm>
          <a:prstGeom prst="rect">
            <a:avLst/>
          </a:prstGeom>
          <a:noFill/>
        </p:spPr>
        <p:txBody>
          <a:bodyPr wrap="square" rtlCol="0">
            <a:spAutoFit/>
          </a:bodyPr>
          <a:lstStyle/>
          <a:p>
            <a:r>
              <a:rPr lang="en-US" sz="3600" dirty="0" smtClean="0"/>
              <a:t>Converting a </a:t>
            </a:r>
            <a:r>
              <a:rPr lang="en-US" sz="3600" dirty="0" err="1" smtClean="0"/>
              <a:t>gpx</a:t>
            </a:r>
            <a:r>
              <a:rPr lang="en-US" sz="3600" dirty="0" smtClean="0"/>
              <a:t> to </a:t>
            </a:r>
            <a:r>
              <a:rPr lang="en-US" sz="3600" dirty="0" err="1" smtClean="0"/>
              <a:t>Gmap</a:t>
            </a:r>
            <a:r>
              <a:rPr lang="en-US" sz="3600" dirty="0" smtClean="0"/>
              <a:t> Route</a:t>
            </a:r>
            <a:endParaRPr lang="en-IN" sz="3600" dirty="0"/>
          </a:p>
        </p:txBody>
      </p:sp>
    </p:spTree>
    <p:extLst>
      <p:ext uri="{BB962C8B-B14F-4D97-AF65-F5344CB8AC3E}">
        <p14:creationId xmlns:p14="http://schemas.microsoft.com/office/powerpoint/2010/main" val="3446143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1881" y="982638"/>
            <a:ext cx="6455391" cy="2308324"/>
          </a:xfrm>
          <a:prstGeom prst="rect">
            <a:avLst/>
          </a:prstGeom>
          <a:noFill/>
        </p:spPr>
        <p:txBody>
          <a:bodyPr wrap="square" rtlCol="0">
            <a:spAutoFit/>
          </a:bodyPr>
          <a:lstStyle/>
          <a:p>
            <a:r>
              <a:rPr lang="en-US" dirty="0"/>
              <a:t>Open : </a:t>
            </a:r>
            <a:r>
              <a:rPr lang="en-US" dirty="0">
                <a:hlinkClick r:id="rId2"/>
              </a:rPr>
              <a:t>https://mymaps.google.com</a:t>
            </a:r>
            <a:r>
              <a:rPr lang="en-US" dirty="0" smtClean="0">
                <a:hlinkClick r:id="rId2"/>
              </a:rPr>
              <a:t>/</a:t>
            </a:r>
            <a:r>
              <a:rPr lang="en-US" dirty="0" smtClean="0"/>
              <a:t> </a:t>
            </a:r>
          </a:p>
          <a:p>
            <a:r>
              <a:rPr lang="en-US" dirty="0" smtClean="0"/>
              <a:t>Click on  </a:t>
            </a:r>
            <a:r>
              <a:rPr lang="en-US" b="1" dirty="0" smtClean="0"/>
              <a:t>Create new map</a:t>
            </a:r>
            <a:r>
              <a:rPr lang="en-US" dirty="0" smtClean="0"/>
              <a:t>   -&gt;</a:t>
            </a:r>
            <a:r>
              <a:rPr lang="en-US" b="1" dirty="0" smtClean="0"/>
              <a:t>Add layer </a:t>
            </a:r>
            <a:r>
              <a:rPr lang="en-US" dirty="0" smtClean="0"/>
              <a:t>then </a:t>
            </a:r>
            <a:r>
              <a:rPr lang="en-US" b="1" dirty="0" smtClean="0"/>
              <a:t>import</a:t>
            </a:r>
          </a:p>
          <a:p>
            <a:endParaRPr lang="en-US" b="1" dirty="0"/>
          </a:p>
          <a:p>
            <a:r>
              <a:rPr lang="en-US" dirty="0" smtClean="0"/>
              <a:t>Sometimes after clicking </a:t>
            </a:r>
            <a:r>
              <a:rPr lang="en-US" dirty="0" err="1" smtClean="0"/>
              <a:t>Creatre</a:t>
            </a:r>
            <a:r>
              <a:rPr lang="en-US" dirty="0" smtClean="0"/>
              <a:t> new map, it gets created but nothing appears in screen. We have to revisit the site and then click on Untitled map and open it. Also Sometimes it doesn’t open in my laptop, so I have to use incognito mode to open this website.</a:t>
            </a:r>
          </a:p>
          <a:p>
            <a:endParaRPr lang="en-IN" dirty="0"/>
          </a:p>
        </p:txBody>
      </p:sp>
      <p:pic>
        <p:nvPicPr>
          <p:cNvPr id="3" name="Picture 2"/>
          <p:cNvPicPr>
            <a:picLocks noChangeAspect="1"/>
          </p:cNvPicPr>
          <p:nvPr/>
        </p:nvPicPr>
        <p:blipFill>
          <a:blip r:embed="rId3"/>
          <a:stretch>
            <a:fillRect/>
          </a:stretch>
        </p:blipFill>
        <p:spPr>
          <a:xfrm>
            <a:off x="337089" y="4463933"/>
            <a:ext cx="1914792" cy="590632"/>
          </a:xfrm>
          <a:prstGeom prst="rect">
            <a:avLst/>
          </a:prstGeom>
        </p:spPr>
      </p:pic>
      <p:pic>
        <p:nvPicPr>
          <p:cNvPr id="4" name="Picture 3"/>
          <p:cNvPicPr>
            <a:picLocks noChangeAspect="1"/>
          </p:cNvPicPr>
          <p:nvPr/>
        </p:nvPicPr>
        <p:blipFill>
          <a:blip r:embed="rId4"/>
          <a:stretch>
            <a:fillRect/>
          </a:stretch>
        </p:blipFill>
        <p:spPr>
          <a:xfrm>
            <a:off x="3306960" y="3320834"/>
            <a:ext cx="3210373" cy="3229426"/>
          </a:xfrm>
          <a:prstGeom prst="rect">
            <a:avLst/>
          </a:prstGeom>
        </p:spPr>
      </p:pic>
      <p:pic>
        <p:nvPicPr>
          <p:cNvPr id="5" name="Picture 4"/>
          <p:cNvPicPr>
            <a:picLocks noChangeAspect="1"/>
          </p:cNvPicPr>
          <p:nvPr/>
        </p:nvPicPr>
        <p:blipFill>
          <a:blip r:embed="rId5"/>
          <a:stretch>
            <a:fillRect/>
          </a:stretch>
        </p:blipFill>
        <p:spPr>
          <a:xfrm>
            <a:off x="7192773" y="3998793"/>
            <a:ext cx="4465659" cy="1520913"/>
          </a:xfrm>
          <a:prstGeom prst="rect">
            <a:avLst/>
          </a:prstGeom>
        </p:spPr>
      </p:pic>
      <p:cxnSp>
        <p:nvCxnSpPr>
          <p:cNvPr id="7" name="Straight Arrow Connector 6"/>
          <p:cNvCxnSpPr>
            <a:stCxn id="3" idx="3"/>
          </p:cNvCxnSpPr>
          <p:nvPr/>
        </p:nvCxnSpPr>
        <p:spPr>
          <a:xfrm>
            <a:off x="2251881" y="4759249"/>
            <a:ext cx="105507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575214" y="4761523"/>
            <a:ext cx="7926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81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4_April</a:t>
            </a:r>
            <a:endParaRPr lang="en-IN" dirty="0"/>
          </a:p>
        </p:txBody>
      </p:sp>
      <p:sp>
        <p:nvSpPr>
          <p:cNvPr id="3" name="Content Placeholder 2"/>
          <p:cNvSpPr>
            <a:spLocks noGrp="1"/>
          </p:cNvSpPr>
          <p:nvPr>
            <p:ph idx="1"/>
          </p:nvPr>
        </p:nvSpPr>
        <p:spPr/>
        <p:txBody>
          <a:bodyPr/>
          <a:lstStyle/>
          <a:p>
            <a:r>
              <a:rPr lang="en-IN" dirty="0" smtClean="0"/>
              <a:t>OBD Simulator part is completed. Now </a:t>
            </a:r>
            <a:r>
              <a:rPr lang="en-IN" dirty="0" err="1" smtClean="0"/>
              <a:t>obd</a:t>
            </a:r>
            <a:r>
              <a:rPr lang="en-IN" dirty="0" smtClean="0"/>
              <a:t> data changed in app are successfully visible in serial terminal.</a:t>
            </a:r>
          </a:p>
          <a:p>
            <a:r>
              <a:rPr lang="en-IN" dirty="0" smtClean="0"/>
              <a:t>Created a separate collection named “</a:t>
            </a:r>
            <a:r>
              <a:rPr lang="en-IN" dirty="0" err="1" smtClean="0"/>
              <a:t>Lock_Data</a:t>
            </a:r>
            <a:r>
              <a:rPr lang="en-IN" dirty="0" smtClean="0"/>
              <a:t>” in database</a:t>
            </a:r>
          </a:p>
          <a:p>
            <a:r>
              <a:rPr lang="en-IN" dirty="0" smtClean="0"/>
              <a:t>Added functions to update “</a:t>
            </a:r>
            <a:r>
              <a:rPr lang="en-IN" dirty="0" err="1" smtClean="0"/>
              <a:t>Lock_Status</a:t>
            </a:r>
            <a:r>
              <a:rPr lang="en-IN" dirty="0" smtClean="0"/>
              <a:t>” of tag in corresponding document</a:t>
            </a:r>
          </a:p>
          <a:p>
            <a:r>
              <a:rPr lang="en-IN" dirty="0" smtClean="0"/>
              <a:t>Trying to merge unlocking part at the time of removing an entry. Little bit work is remaining</a:t>
            </a:r>
            <a:endParaRPr lang="en-IN" dirty="0"/>
          </a:p>
        </p:txBody>
      </p:sp>
    </p:spTree>
    <p:extLst>
      <p:ext uri="{BB962C8B-B14F-4D97-AF65-F5344CB8AC3E}">
        <p14:creationId xmlns:p14="http://schemas.microsoft.com/office/powerpoint/2010/main" val="1297534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788" y="157746"/>
            <a:ext cx="10850489" cy="4877481"/>
          </a:xfrm>
          <a:prstGeom prst="rect">
            <a:avLst/>
          </a:prstGeom>
        </p:spPr>
      </p:pic>
      <p:pic>
        <p:nvPicPr>
          <p:cNvPr id="3" name="Picture 2"/>
          <p:cNvPicPr>
            <a:picLocks noChangeAspect="1"/>
          </p:cNvPicPr>
          <p:nvPr/>
        </p:nvPicPr>
        <p:blipFill>
          <a:blip r:embed="rId3"/>
          <a:stretch>
            <a:fillRect/>
          </a:stretch>
        </p:blipFill>
        <p:spPr>
          <a:xfrm>
            <a:off x="6824450" y="3562065"/>
            <a:ext cx="5227092" cy="3226291"/>
          </a:xfrm>
          <a:prstGeom prst="rect">
            <a:avLst/>
          </a:prstGeom>
          <a:ln w="57150">
            <a:solidFill>
              <a:schemeClr val="tx1"/>
            </a:solidFill>
          </a:ln>
        </p:spPr>
      </p:pic>
      <p:sp>
        <p:nvSpPr>
          <p:cNvPr id="6" name="Frame 5"/>
          <p:cNvSpPr/>
          <p:nvPr/>
        </p:nvSpPr>
        <p:spPr>
          <a:xfrm>
            <a:off x="7506269" y="1705970"/>
            <a:ext cx="860945" cy="696036"/>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 name="Straight Arrow Connector 7"/>
          <p:cNvCxnSpPr>
            <a:stCxn id="6" idx="2"/>
          </p:cNvCxnSpPr>
          <p:nvPr/>
        </p:nvCxnSpPr>
        <p:spPr>
          <a:xfrm>
            <a:off x="7936742" y="2402006"/>
            <a:ext cx="784177" cy="1064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28848" y="6100377"/>
            <a:ext cx="3119082" cy="523220"/>
          </a:xfrm>
          <a:prstGeom prst="rect">
            <a:avLst/>
          </a:prstGeom>
          <a:solidFill>
            <a:srgbClr val="FF0000"/>
          </a:solidFill>
        </p:spPr>
        <p:txBody>
          <a:bodyPr wrap="square" rtlCol="0">
            <a:spAutoFit/>
          </a:bodyPr>
          <a:lstStyle/>
          <a:p>
            <a:r>
              <a:rPr lang="en-US" sz="2800" b="1" dirty="0" smtClean="0"/>
              <a:t>ON ZOOMING</a:t>
            </a:r>
            <a:endParaRPr lang="en-IN" sz="2800" b="1" dirty="0"/>
          </a:p>
        </p:txBody>
      </p:sp>
    </p:spTree>
    <p:extLst>
      <p:ext uri="{BB962C8B-B14F-4D97-AF65-F5344CB8AC3E}">
        <p14:creationId xmlns:p14="http://schemas.microsoft.com/office/powerpoint/2010/main" val="565756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7731" y="2743200"/>
            <a:ext cx="8420669" cy="769441"/>
          </a:xfrm>
          <a:prstGeom prst="rect">
            <a:avLst/>
          </a:prstGeom>
          <a:noFill/>
        </p:spPr>
        <p:txBody>
          <a:bodyPr wrap="square" rtlCol="0">
            <a:spAutoFit/>
          </a:bodyPr>
          <a:lstStyle/>
          <a:p>
            <a:r>
              <a:rPr lang="en-US" sz="4400" dirty="0" smtClean="0"/>
              <a:t>Converting CSV file to G-Map Route</a:t>
            </a:r>
            <a:endParaRPr lang="en-IN" sz="4400" dirty="0"/>
          </a:p>
        </p:txBody>
      </p:sp>
    </p:spTree>
    <p:extLst>
      <p:ext uri="{BB962C8B-B14F-4D97-AF65-F5344CB8AC3E}">
        <p14:creationId xmlns:p14="http://schemas.microsoft.com/office/powerpoint/2010/main" val="3587097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7487" y="419248"/>
            <a:ext cx="7246388" cy="646331"/>
          </a:xfrm>
          <a:prstGeom prst="rect">
            <a:avLst/>
          </a:prstGeom>
        </p:spPr>
        <p:txBody>
          <a:bodyPr wrap="square">
            <a:spAutoFit/>
          </a:bodyPr>
          <a:lstStyle/>
          <a:p>
            <a:r>
              <a:rPr lang="en-US" dirty="0" smtClean="0"/>
              <a:t>For </a:t>
            </a:r>
            <a:r>
              <a:rPr lang="en-US" dirty="0" err="1" smtClean="0"/>
              <a:t>gpx</a:t>
            </a:r>
            <a:r>
              <a:rPr lang="en-US" dirty="0" smtClean="0"/>
              <a:t> – </a:t>
            </a:r>
            <a:r>
              <a:rPr lang="en-US" dirty="0" err="1" smtClean="0"/>
              <a:t>csv</a:t>
            </a:r>
            <a:r>
              <a:rPr lang="en-US" dirty="0" smtClean="0"/>
              <a:t> converter use this:</a:t>
            </a:r>
            <a:endParaRPr lang="en-IN" dirty="0" smtClean="0"/>
          </a:p>
          <a:p>
            <a:r>
              <a:rPr lang="en-IN" dirty="0" smtClean="0">
                <a:hlinkClick r:id="rId2"/>
              </a:rPr>
              <a:t>https</a:t>
            </a:r>
            <a:r>
              <a:rPr lang="en-IN" dirty="0">
                <a:hlinkClick r:id="rId2"/>
              </a:rPr>
              <a:t>://</a:t>
            </a:r>
            <a:r>
              <a:rPr lang="en-IN" dirty="0" smtClean="0">
                <a:hlinkClick r:id="rId2"/>
              </a:rPr>
              <a:t>mygeodata.cloud/converter/gpx-to-csv</a:t>
            </a:r>
            <a:r>
              <a:rPr lang="en-IN" dirty="0" smtClean="0"/>
              <a:t> </a:t>
            </a:r>
            <a:endParaRPr lang="en-IN" dirty="0"/>
          </a:p>
        </p:txBody>
      </p:sp>
      <p:sp>
        <p:nvSpPr>
          <p:cNvPr id="3" name="TextBox 2"/>
          <p:cNvSpPr txBox="1"/>
          <p:nvPr/>
        </p:nvSpPr>
        <p:spPr>
          <a:xfrm>
            <a:off x="2620369" y="1269242"/>
            <a:ext cx="6564573" cy="2308324"/>
          </a:xfrm>
          <a:prstGeom prst="rect">
            <a:avLst/>
          </a:prstGeom>
          <a:noFill/>
        </p:spPr>
        <p:txBody>
          <a:bodyPr wrap="square" rtlCol="0">
            <a:spAutoFit/>
          </a:bodyPr>
          <a:lstStyle/>
          <a:p>
            <a:r>
              <a:rPr lang="en-US" dirty="0"/>
              <a:t>Open : </a:t>
            </a:r>
            <a:r>
              <a:rPr lang="en-US" dirty="0">
                <a:hlinkClick r:id="rId3"/>
              </a:rPr>
              <a:t>https://mymaps.google.com</a:t>
            </a:r>
            <a:r>
              <a:rPr lang="en-US" dirty="0" smtClean="0">
                <a:hlinkClick r:id="rId3"/>
              </a:rPr>
              <a:t>/</a:t>
            </a:r>
            <a:r>
              <a:rPr lang="en-US" dirty="0" smtClean="0"/>
              <a:t> </a:t>
            </a:r>
          </a:p>
          <a:p>
            <a:r>
              <a:rPr lang="en-US" dirty="0" smtClean="0"/>
              <a:t>Click on  </a:t>
            </a:r>
            <a:r>
              <a:rPr lang="en-US" b="1" dirty="0" smtClean="0"/>
              <a:t>Create new map</a:t>
            </a:r>
            <a:r>
              <a:rPr lang="en-US" dirty="0" smtClean="0"/>
              <a:t>   -&gt;</a:t>
            </a:r>
            <a:r>
              <a:rPr lang="en-US" b="1" dirty="0" smtClean="0"/>
              <a:t>Add layer </a:t>
            </a:r>
            <a:r>
              <a:rPr lang="en-US" dirty="0" smtClean="0"/>
              <a:t>then </a:t>
            </a:r>
            <a:r>
              <a:rPr lang="en-US" b="1" dirty="0" smtClean="0"/>
              <a:t>import</a:t>
            </a:r>
          </a:p>
          <a:p>
            <a:endParaRPr lang="en-US" b="1" dirty="0"/>
          </a:p>
          <a:p>
            <a:r>
              <a:rPr lang="en-US" dirty="0" smtClean="0"/>
              <a:t>Sometimes after clicking </a:t>
            </a:r>
            <a:r>
              <a:rPr lang="en-US" dirty="0" err="1" smtClean="0"/>
              <a:t>Creatre</a:t>
            </a:r>
            <a:r>
              <a:rPr lang="en-US" dirty="0" smtClean="0"/>
              <a:t> new map, it gets created but nothing appears in screen. We have to revisit the site and then click on Untitled map and open it. Also Sometimes it doesn’t open in my laptop, so I have to use incognito mode to open this website.</a:t>
            </a:r>
          </a:p>
          <a:p>
            <a:endParaRPr lang="en-IN" dirty="0"/>
          </a:p>
        </p:txBody>
      </p:sp>
      <p:pic>
        <p:nvPicPr>
          <p:cNvPr id="4" name="Picture 3"/>
          <p:cNvPicPr>
            <a:picLocks noChangeAspect="1"/>
          </p:cNvPicPr>
          <p:nvPr/>
        </p:nvPicPr>
        <p:blipFill>
          <a:blip r:embed="rId4"/>
          <a:stretch>
            <a:fillRect/>
          </a:stretch>
        </p:blipFill>
        <p:spPr>
          <a:xfrm>
            <a:off x="446389" y="4497647"/>
            <a:ext cx="1947177" cy="556917"/>
          </a:xfrm>
          <a:prstGeom prst="rect">
            <a:avLst/>
          </a:prstGeom>
        </p:spPr>
      </p:pic>
      <p:pic>
        <p:nvPicPr>
          <p:cNvPr id="5" name="Picture 4"/>
          <p:cNvPicPr>
            <a:picLocks noChangeAspect="1"/>
          </p:cNvPicPr>
          <p:nvPr/>
        </p:nvPicPr>
        <p:blipFill>
          <a:blip r:embed="rId5"/>
          <a:stretch>
            <a:fillRect/>
          </a:stretch>
        </p:blipFill>
        <p:spPr>
          <a:xfrm>
            <a:off x="3490216" y="3505178"/>
            <a:ext cx="3264671" cy="3045082"/>
          </a:xfrm>
          <a:prstGeom prst="rect">
            <a:avLst/>
          </a:prstGeom>
        </p:spPr>
      </p:pic>
      <p:pic>
        <p:nvPicPr>
          <p:cNvPr id="6" name="Picture 5"/>
          <p:cNvPicPr>
            <a:picLocks noChangeAspect="1"/>
          </p:cNvPicPr>
          <p:nvPr/>
        </p:nvPicPr>
        <p:blipFill>
          <a:blip r:embed="rId6"/>
          <a:stretch>
            <a:fillRect/>
          </a:stretch>
        </p:blipFill>
        <p:spPr>
          <a:xfrm>
            <a:off x="7447683" y="4085610"/>
            <a:ext cx="4541188" cy="1434096"/>
          </a:xfrm>
          <a:prstGeom prst="rect">
            <a:avLst/>
          </a:prstGeom>
        </p:spPr>
      </p:pic>
      <p:cxnSp>
        <p:nvCxnSpPr>
          <p:cNvPr id="7" name="Straight Arrow Connector 6"/>
          <p:cNvCxnSpPr>
            <a:stCxn id="4" idx="3"/>
          </p:cNvCxnSpPr>
          <p:nvPr/>
        </p:nvCxnSpPr>
        <p:spPr>
          <a:xfrm flipV="1">
            <a:off x="2393566" y="4759250"/>
            <a:ext cx="913394" cy="168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20463" y="4761523"/>
            <a:ext cx="80610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Frame 10"/>
          <p:cNvSpPr/>
          <p:nvPr/>
        </p:nvSpPr>
        <p:spPr>
          <a:xfrm>
            <a:off x="8297839" y="4085610"/>
            <a:ext cx="696036" cy="690496"/>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30835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58" y="1614632"/>
            <a:ext cx="11544293" cy="4308496"/>
          </a:xfrm>
          <a:prstGeom prst="rect">
            <a:avLst/>
          </a:prstGeom>
        </p:spPr>
      </p:pic>
      <p:sp>
        <p:nvSpPr>
          <p:cNvPr id="5" name="TextBox 4"/>
          <p:cNvSpPr txBox="1"/>
          <p:nvPr/>
        </p:nvSpPr>
        <p:spPr>
          <a:xfrm>
            <a:off x="627797" y="436728"/>
            <a:ext cx="11162153" cy="584775"/>
          </a:xfrm>
          <a:prstGeom prst="rect">
            <a:avLst/>
          </a:prstGeom>
          <a:noFill/>
        </p:spPr>
        <p:txBody>
          <a:bodyPr wrap="square" rtlCol="0">
            <a:spAutoFit/>
          </a:bodyPr>
          <a:lstStyle/>
          <a:p>
            <a:r>
              <a:rPr lang="en-US" sz="3200" dirty="0" smtClean="0"/>
              <a:t>IISC to COORG </a:t>
            </a:r>
            <a:r>
              <a:rPr lang="en-US" sz="3200" dirty="0" err="1" smtClean="0"/>
              <a:t>Gmap</a:t>
            </a:r>
            <a:r>
              <a:rPr lang="en-US" sz="3200" dirty="0" smtClean="0"/>
              <a:t>-Route as an array of locations from </a:t>
            </a:r>
            <a:r>
              <a:rPr lang="en-US" sz="3200" dirty="0" err="1" smtClean="0"/>
              <a:t>csv</a:t>
            </a:r>
            <a:r>
              <a:rPr lang="en-US" sz="3200" dirty="0" smtClean="0"/>
              <a:t> file</a:t>
            </a:r>
            <a:endParaRPr lang="en-IN" sz="3200" dirty="0"/>
          </a:p>
        </p:txBody>
      </p:sp>
    </p:spTree>
    <p:extLst>
      <p:ext uri="{BB962C8B-B14F-4D97-AF65-F5344CB8AC3E}">
        <p14:creationId xmlns:p14="http://schemas.microsoft.com/office/powerpoint/2010/main" val="4199539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955" y="451373"/>
            <a:ext cx="11742699" cy="5949427"/>
          </a:xfrm>
          <a:prstGeom prst="rect">
            <a:avLst/>
          </a:prstGeom>
        </p:spPr>
      </p:pic>
      <p:pic>
        <p:nvPicPr>
          <p:cNvPr id="3" name="Picture 2"/>
          <p:cNvPicPr>
            <a:picLocks noChangeAspect="1"/>
          </p:cNvPicPr>
          <p:nvPr/>
        </p:nvPicPr>
        <p:blipFill>
          <a:blip r:embed="rId3"/>
          <a:stretch>
            <a:fillRect/>
          </a:stretch>
        </p:blipFill>
        <p:spPr>
          <a:xfrm>
            <a:off x="3425588" y="451373"/>
            <a:ext cx="3451519" cy="2210937"/>
          </a:xfrm>
          <a:prstGeom prst="rect">
            <a:avLst/>
          </a:prstGeom>
          <a:ln w="57150">
            <a:solidFill>
              <a:schemeClr val="tx1"/>
            </a:solidFill>
          </a:ln>
        </p:spPr>
      </p:pic>
      <p:sp>
        <p:nvSpPr>
          <p:cNvPr id="4" name="Donut 3"/>
          <p:cNvSpPr/>
          <p:nvPr/>
        </p:nvSpPr>
        <p:spPr>
          <a:xfrm>
            <a:off x="764274" y="2074459"/>
            <a:ext cx="1173708" cy="988641"/>
          </a:xfrm>
          <a:prstGeom prst="donu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6" name="Straight Arrow Connector 5"/>
          <p:cNvCxnSpPr>
            <a:stCxn id="4" idx="7"/>
          </p:cNvCxnSpPr>
          <p:nvPr/>
        </p:nvCxnSpPr>
        <p:spPr>
          <a:xfrm flipV="1">
            <a:off x="1766096" y="1719618"/>
            <a:ext cx="1550310" cy="4996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56235" y="54745"/>
            <a:ext cx="3590726" cy="369332"/>
          </a:xfrm>
          <a:prstGeom prst="rect">
            <a:avLst/>
          </a:prstGeom>
          <a:noFill/>
        </p:spPr>
        <p:txBody>
          <a:bodyPr wrap="square" rtlCol="0">
            <a:spAutoFit/>
          </a:bodyPr>
          <a:lstStyle/>
          <a:p>
            <a:r>
              <a:rPr lang="en-US" b="1" dirty="0" smtClean="0"/>
              <a:t>Each </a:t>
            </a:r>
            <a:r>
              <a:rPr lang="en-US" b="1" dirty="0" err="1" smtClean="0"/>
              <a:t>Lattitude</a:t>
            </a:r>
            <a:r>
              <a:rPr lang="en-US" b="1" dirty="0" smtClean="0"/>
              <a:t>, Longitude plot</a:t>
            </a:r>
            <a:endParaRPr lang="en-IN" b="1" dirty="0"/>
          </a:p>
        </p:txBody>
      </p:sp>
    </p:spTree>
    <p:extLst>
      <p:ext uri="{BB962C8B-B14F-4D97-AF65-F5344CB8AC3E}">
        <p14:creationId xmlns:p14="http://schemas.microsoft.com/office/powerpoint/2010/main" val="317682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53" y="2466880"/>
            <a:ext cx="10515600" cy="1325563"/>
          </a:xfrm>
        </p:spPr>
        <p:txBody>
          <a:bodyPr/>
          <a:lstStyle/>
          <a:p>
            <a:r>
              <a:rPr lang="en-US" dirty="0" smtClean="0"/>
              <a:t>EXPERIMENT 1</a:t>
            </a:r>
            <a:endParaRPr lang="en-IN" dirty="0"/>
          </a:p>
        </p:txBody>
      </p:sp>
    </p:spTree>
    <p:extLst>
      <p:ext uri="{BB962C8B-B14F-4D97-AF65-F5344CB8AC3E}">
        <p14:creationId xmlns:p14="http://schemas.microsoft.com/office/powerpoint/2010/main" val="1576053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Esp32 as i-Beacon </a:t>
            </a:r>
            <a:br>
              <a:rPr lang="en-IN" dirty="0" smtClean="0"/>
            </a:br>
            <a:r>
              <a:rPr lang="en-IN" dirty="0" smtClean="0"/>
              <a:t>EXPERIMENT 1</a:t>
            </a:r>
            <a:endParaRPr lang="en-IN" dirty="0"/>
          </a:p>
        </p:txBody>
      </p:sp>
      <p:sp>
        <p:nvSpPr>
          <p:cNvPr id="3" name="Content Placeholder 2"/>
          <p:cNvSpPr>
            <a:spLocks noGrp="1"/>
          </p:cNvSpPr>
          <p:nvPr>
            <p:ph idx="1"/>
          </p:nvPr>
        </p:nvSpPr>
        <p:spPr/>
        <p:txBody>
          <a:bodyPr>
            <a:normAutofit/>
          </a:bodyPr>
          <a:lstStyle/>
          <a:p>
            <a:r>
              <a:rPr lang="en-IN" dirty="0" smtClean="0"/>
              <a:t>Components used: 1.)ESP32  2.)BLE Scanner app</a:t>
            </a:r>
          </a:p>
          <a:p>
            <a:r>
              <a:rPr lang="en-IN" dirty="0" smtClean="0"/>
              <a:t>Experiment was performed in ES1-lab</a:t>
            </a:r>
          </a:p>
          <a:p>
            <a:r>
              <a:rPr lang="en-IN" dirty="0" smtClean="0"/>
              <a:t>Esp32 was working as </a:t>
            </a:r>
            <a:r>
              <a:rPr lang="en-IN" dirty="0" err="1" smtClean="0"/>
              <a:t>ble</a:t>
            </a:r>
            <a:r>
              <a:rPr lang="en-IN" dirty="0"/>
              <a:t> </a:t>
            </a:r>
            <a:r>
              <a:rPr lang="en-IN" dirty="0" smtClean="0"/>
              <a:t>i-Beacon and signals were scanned by android app.</a:t>
            </a:r>
          </a:p>
          <a:p>
            <a:r>
              <a:rPr lang="en-IN" dirty="0" smtClean="0"/>
              <a:t>Code used is attached in the “code” section of PPT</a:t>
            </a:r>
          </a:p>
          <a:p>
            <a:r>
              <a:rPr lang="en-IN" dirty="0" smtClean="0"/>
              <a:t>Esp32 was powered through laptop and different measurement was taken by varying distance between mobile and Esp32</a:t>
            </a:r>
          </a:p>
          <a:p>
            <a:r>
              <a:rPr lang="en-IN" dirty="0" smtClean="0"/>
              <a:t>Results were noted</a:t>
            </a:r>
          </a:p>
          <a:p>
            <a:endParaRPr lang="en-IN" dirty="0"/>
          </a:p>
        </p:txBody>
      </p:sp>
    </p:spTree>
    <p:extLst>
      <p:ext uri="{BB962C8B-B14F-4D97-AF65-F5344CB8AC3E}">
        <p14:creationId xmlns:p14="http://schemas.microsoft.com/office/powerpoint/2010/main" val="2169594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81123" y="2248215"/>
          <a:ext cx="8127999" cy="22250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t>S.NO.</a:t>
                      </a:r>
                      <a:endParaRPr lang="en-IN" dirty="0"/>
                    </a:p>
                  </a:txBody>
                  <a:tcPr/>
                </a:tc>
                <a:tc>
                  <a:txBody>
                    <a:bodyPr/>
                    <a:lstStyle/>
                    <a:p>
                      <a:r>
                        <a:rPr lang="en-IN" dirty="0" smtClean="0"/>
                        <a:t>ACTUAL DISTANCE</a:t>
                      </a:r>
                      <a:endParaRPr lang="en-IN" dirty="0"/>
                    </a:p>
                  </a:txBody>
                  <a:tcPr/>
                </a:tc>
                <a:tc>
                  <a:txBody>
                    <a:bodyPr/>
                    <a:lstStyle/>
                    <a:p>
                      <a:r>
                        <a:rPr lang="en-IN" dirty="0" smtClean="0"/>
                        <a:t>MEASURED</a:t>
                      </a:r>
                      <a:r>
                        <a:rPr lang="en-IN" baseline="0" dirty="0" smtClean="0"/>
                        <a:t> DISTANCE</a:t>
                      </a:r>
                      <a:endParaRPr lang="en-IN" dirty="0"/>
                    </a:p>
                  </a:txBody>
                  <a:tcPr/>
                </a:tc>
              </a:tr>
              <a:tr h="370840">
                <a:tc>
                  <a:txBody>
                    <a:bodyPr/>
                    <a:lstStyle/>
                    <a:p>
                      <a:r>
                        <a:rPr lang="en-IN" dirty="0" smtClean="0"/>
                        <a:t>1</a:t>
                      </a:r>
                      <a:endParaRPr lang="en-IN" dirty="0"/>
                    </a:p>
                  </a:txBody>
                  <a:tcPr/>
                </a:tc>
                <a:tc>
                  <a:txBody>
                    <a:bodyPr/>
                    <a:lstStyle/>
                    <a:p>
                      <a:r>
                        <a:rPr lang="en-IN" dirty="0" smtClean="0"/>
                        <a:t>14 cm</a:t>
                      </a:r>
                      <a:endParaRPr lang="en-IN" dirty="0"/>
                    </a:p>
                  </a:txBody>
                  <a:tcPr/>
                </a:tc>
                <a:tc>
                  <a:txBody>
                    <a:bodyPr/>
                    <a:lstStyle/>
                    <a:p>
                      <a:r>
                        <a:rPr lang="en-IN" dirty="0" smtClean="0"/>
                        <a:t>12 - 16 cm</a:t>
                      </a:r>
                      <a:endParaRPr lang="en-IN" dirty="0"/>
                    </a:p>
                  </a:txBody>
                  <a:tcPr/>
                </a:tc>
              </a:tr>
              <a:tr h="370840">
                <a:tc>
                  <a:txBody>
                    <a:bodyPr/>
                    <a:lstStyle/>
                    <a:p>
                      <a:r>
                        <a:rPr lang="en-IN" dirty="0" smtClean="0"/>
                        <a:t>2</a:t>
                      </a:r>
                      <a:endParaRPr lang="en-IN" dirty="0"/>
                    </a:p>
                  </a:txBody>
                  <a:tcPr/>
                </a:tc>
                <a:tc>
                  <a:txBody>
                    <a:bodyPr/>
                    <a:lstStyle/>
                    <a:p>
                      <a:r>
                        <a:rPr lang="en-IN" dirty="0" smtClean="0"/>
                        <a:t>30 cm</a:t>
                      </a:r>
                      <a:endParaRPr lang="en-IN" dirty="0"/>
                    </a:p>
                  </a:txBody>
                  <a:tcPr/>
                </a:tc>
                <a:tc>
                  <a:txBody>
                    <a:bodyPr/>
                    <a:lstStyle/>
                    <a:p>
                      <a:r>
                        <a:rPr lang="en-IN" dirty="0" smtClean="0"/>
                        <a:t>28 - 41 cm</a:t>
                      </a:r>
                      <a:endParaRPr lang="en-IN" dirty="0"/>
                    </a:p>
                  </a:txBody>
                  <a:tcPr/>
                </a:tc>
              </a:tr>
              <a:tr h="370840">
                <a:tc>
                  <a:txBody>
                    <a:bodyPr/>
                    <a:lstStyle/>
                    <a:p>
                      <a:r>
                        <a:rPr lang="en-IN" dirty="0" smtClean="0"/>
                        <a:t>3</a:t>
                      </a:r>
                      <a:endParaRPr lang="en-IN" dirty="0"/>
                    </a:p>
                  </a:txBody>
                  <a:tcPr/>
                </a:tc>
                <a:tc>
                  <a:txBody>
                    <a:bodyPr/>
                    <a:lstStyle/>
                    <a:p>
                      <a:r>
                        <a:rPr lang="en-IN" dirty="0" smtClean="0"/>
                        <a:t>1</a:t>
                      </a:r>
                      <a:r>
                        <a:rPr lang="en-IN" baseline="0" dirty="0" smtClean="0"/>
                        <a:t> m</a:t>
                      </a:r>
                      <a:endParaRPr lang="en-IN" dirty="0"/>
                    </a:p>
                  </a:txBody>
                  <a:tcPr/>
                </a:tc>
                <a:tc>
                  <a:txBody>
                    <a:bodyPr/>
                    <a:lstStyle/>
                    <a:p>
                      <a:r>
                        <a:rPr lang="en-IN" dirty="0" smtClean="0"/>
                        <a:t>1 - 1.4 m</a:t>
                      </a:r>
                      <a:endParaRPr lang="en-IN" dirty="0"/>
                    </a:p>
                  </a:txBody>
                  <a:tcPr/>
                </a:tc>
              </a:tr>
              <a:tr h="370840">
                <a:tc>
                  <a:txBody>
                    <a:bodyPr/>
                    <a:lstStyle/>
                    <a:p>
                      <a:r>
                        <a:rPr lang="en-IN" dirty="0" smtClean="0"/>
                        <a:t>4</a:t>
                      </a:r>
                      <a:endParaRPr lang="en-IN" dirty="0"/>
                    </a:p>
                  </a:txBody>
                  <a:tcPr/>
                </a:tc>
                <a:tc>
                  <a:txBody>
                    <a:bodyPr/>
                    <a:lstStyle/>
                    <a:p>
                      <a:r>
                        <a:rPr lang="en-IN" dirty="0" smtClean="0"/>
                        <a:t>3.5</a:t>
                      </a:r>
                      <a:r>
                        <a:rPr lang="en-IN" baseline="0" dirty="0" smtClean="0"/>
                        <a:t> m</a:t>
                      </a:r>
                      <a:endParaRPr lang="en-IN" dirty="0"/>
                    </a:p>
                  </a:txBody>
                  <a:tcPr/>
                </a:tc>
                <a:tc>
                  <a:txBody>
                    <a:bodyPr/>
                    <a:lstStyle/>
                    <a:p>
                      <a:r>
                        <a:rPr lang="en-IN" dirty="0" smtClean="0"/>
                        <a:t>3.8  – 4.2 m</a:t>
                      </a:r>
                      <a:endParaRPr lang="en-IN" dirty="0"/>
                    </a:p>
                  </a:txBody>
                  <a:tcPr/>
                </a:tc>
              </a:tr>
              <a:tr h="370840">
                <a:tc>
                  <a:txBody>
                    <a:bodyPr/>
                    <a:lstStyle/>
                    <a:p>
                      <a:r>
                        <a:rPr lang="en-IN" dirty="0" smtClean="0"/>
                        <a:t>5</a:t>
                      </a:r>
                      <a:endParaRPr lang="en-IN" dirty="0"/>
                    </a:p>
                  </a:txBody>
                  <a:tcPr/>
                </a:tc>
                <a:tc>
                  <a:txBody>
                    <a:bodyPr/>
                    <a:lstStyle/>
                    <a:p>
                      <a:r>
                        <a:rPr lang="en-IN" dirty="0" smtClean="0"/>
                        <a:t>5m</a:t>
                      </a:r>
                      <a:endParaRPr lang="en-IN" dirty="0"/>
                    </a:p>
                  </a:txBody>
                  <a:tcPr/>
                </a:tc>
                <a:tc>
                  <a:txBody>
                    <a:bodyPr/>
                    <a:lstStyle/>
                    <a:p>
                      <a:r>
                        <a:rPr lang="en-IN" dirty="0" smtClean="0"/>
                        <a:t>5.01 - 6.31 m</a:t>
                      </a:r>
                      <a:endParaRPr lang="en-IN" dirty="0"/>
                    </a:p>
                  </a:txBody>
                  <a:tcPr/>
                </a:tc>
              </a:tr>
            </a:tbl>
          </a:graphicData>
        </a:graphic>
      </p:graphicFrame>
      <p:sp>
        <p:nvSpPr>
          <p:cNvPr id="5" name="Rectangle 4"/>
          <p:cNvSpPr/>
          <p:nvPr/>
        </p:nvSpPr>
        <p:spPr>
          <a:xfrm>
            <a:off x="1208127" y="674511"/>
            <a:ext cx="273350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RESULTS: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223655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550" b="35504"/>
          <a:stretch/>
        </p:blipFill>
        <p:spPr>
          <a:xfrm>
            <a:off x="204790" y="423081"/>
            <a:ext cx="10836250" cy="2149212"/>
          </a:xfrm>
          <a:prstGeom prst="rect">
            <a:avLst/>
          </a:prstGeom>
        </p:spPr>
      </p:pic>
      <p:pic>
        <p:nvPicPr>
          <p:cNvPr id="6" name="Picture 5"/>
          <p:cNvPicPr>
            <a:picLocks noChangeAspect="1"/>
          </p:cNvPicPr>
          <p:nvPr/>
        </p:nvPicPr>
        <p:blipFill>
          <a:blip r:embed="rId3"/>
          <a:stretch>
            <a:fillRect/>
          </a:stretch>
        </p:blipFill>
        <p:spPr>
          <a:xfrm>
            <a:off x="204790" y="3343977"/>
            <a:ext cx="5788285" cy="2565504"/>
          </a:xfrm>
          <a:prstGeom prst="rect">
            <a:avLst/>
          </a:prstGeom>
        </p:spPr>
      </p:pic>
    </p:spTree>
    <p:extLst>
      <p:ext uri="{BB962C8B-B14F-4D97-AF65-F5344CB8AC3E}">
        <p14:creationId xmlns:p14="http://schemas.microsoft.com/office/powerpoint/2010/main" val="28305978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223" b="4830"/>
          <a:stretch/>
        </p:blipFill>
        <p:spPr>
          <a:xfrm>
            <a:off x="518615" y="705035"/>
            <a:ext cx="11081982" cy="5731010"/>
          </a:xfrm>
          <a:prstGeom prst="rect">
            <a:avLst/>
          </a:prstGeom>
        </p:spPr>
      </p:pic>
    </p:spTree>
    <p:extLst>
      <p:ext uri="{BB962C8B-B14F-4D97-AF65-F5344CB8AC3E}">
        <p14:creationId xmlns:p14="http://schemas.microsoft.com/office/powerpoint/2010/main" val="18669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28_Mar</a:t>
            </a:r>
            <a:endParaRPr lang="en-IN" dirty="0"/>
          </a:p>
        </p:txBody>
      </p:sp>
      <p:sp>
        <p:nvSpPr>
          <p:cNvPr id="3" name="Content Placeholder 2"/>
          <p:cNvSpPr>
            <a:spLocks noGrp="1"/>
          </p:cNvSpPr>
          <p:nvPr>
            <p:ph idx="1"/>
          </p:nvPr>
        </p:nvSpPr>
        <p:spPr/>
        <p:txBody>
          <a:bodyPr/>
          <a:lstStyle/>
          <a:p>
            <a:r>
              <a:rPr lang="en-IN" dirty="0" smtClean="0"/>
              <a:t>Programmed one ESP32 to work as OBD Simulator and received values sent from it in another ESP32</a:t>
            </a:r>
          </a:p>
          <a:p>
            <a:r>
              <a:rPr lang="en-IN" dirty="0" smtClean="0"/>
              <a:t>Designed OBD Simulator App to send Data values via Bluetooth to ESP32 Simulator. App has sliders to vary different parameters value</a:t>
            </a:r>
          </a:p>
          <a:p>
            <a:r>
              <a:rPr lang="en-IN" dirty="0" smtClean="0"/>
              <a:t>Little work is left in OBD part</a:t>
            </a:r>
          </a:p>
          <a:p>
            <a:r>
              <a:rPr lang="en-IN" dirty="0" smtClean="0"/>
              <a:t>Amit has completed Lock</a:t>
            </a:r>
            <a:endParaRPr lang="en-IN" dirty="0"/>
          </a:p>
        </p:txBody>
      </p:sp>
    </p:spTree>
    <p:extLst>
      <p:ext uri="{BB962C8B-B14F-4D97-AF65-F5344CB8AC3E}">
        <p14:creationId xmlns:p14="http://schemas.microsoft.com/office/powerpoint/2010/main" val="693309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54" y="2507823"/>
            <a:ext cx="10515600" cy="1325563"/>
          </a:xfrm>
        </p:spPr>
        <p:txBody>
          <a:bodyPr/>
          <a:lstStyle/>
          <a:p>
            <a:r>
              <a:rPr lang="en-US" dirty="0" smtClean="0"/>
              <a:t>EXPERIMENT 2</a:t>
            </a:r>
            <a:endParaRPr lang="en-IN" dirty="0"/>
          </a:p>
        </p:txBody>
      </p:sp>
    </p:spTree>
    <p:extLst>
      <p:ext uri="{BB962C8B-B14F-4D97-AF65-F5344CB8AC3E}">
        <p14:creationId xmlns:p14="http://schemas.microsoft.com/office/powerpoint/2010/main" val="3504222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40427-6682-493A-B53B-EAAAE986563B}"/>
              </a:ext>
            </a:extLst>
          </p:cNvPr>
          <p:cNvSpPr>
            <a:spLocks noGrp="1"/>
          </p:cNvSpPr>
          <p:nvPr>
            <p:ph type="title"/>
          </p:nvPr>
        </p:nvSpPr>
        <p:spPr/>
        <p:txBody>
          <a:bodyPr/>
          <a:lstStyle/>
          <a:p>
            <a:r>
              <a:rPr lang="en-IN" dirty="0"/>
              <a:t>Experiment 2- Esp32 as beacon in different position</a:t>
            </a:r>
          </a:p>
        </p:txBody>
      </p:sp>
      <p:graphicFrame>
        <p:nvGraphicFramePr>
          <p:cNvPr id="7" name="Table 7">
            <a:extLst>
              <a:ext uri="{FF2B5EF4-FFF2-40B4-BE49-F238E27FC236}">
                <a16:creationId xmlns="" xmlns:a16="http://schemas.microsoft.com/office/drawing/2014/main" id="{C629E8F6-EF79-4B58-B0D6-1283DD67CA12}"/>
              </a:ext>
            </a:extLst>
          </p:cNvPr>
          <p:cNvGraphicFramePr>
            <a:graphicFrameLocks noGrp="1"/>
          </p:cNvGraphicFramePr>
          <p:nvPr>
            <p:ph idx="1"/>
            <p:extLst/>
          </p:nvPr>
        </p:nvGraphicFramePr>
        <p:xfrm>
          <a:off x="838200" y="1825625"/>
          <a:ext cx="10515597" cy="4801420"/>
        </p:xfrm>
        <a:graphic>
          <a:graphicData uri="http://schemas.openxmlformats.org/drawingml/2006/table">
            <a:tbl>
              <a:tblPr firstRow="1" bandRow="1">
                <a:tableStyleId>{5C22544A-7EE6-4342-B048-85BDC9FD1C3A}</a:tableStyleId>
              </a:tblPr>
              <a:tblGrid>
                <a:gridCol w="3505199">
                  <a:extLst>
                    <a:ext uri="{9D8B030D-6E8A-4147-A177-3AD203B41FA5}">
                      <a16:colId xmlns="" xmlns:a16="http://schemas.microsoft.com/office/drawing/2014/main" val="1257882630"/>
                    </a:ext>
                  </a:extLst>
                </a:gridCol>
                <a:gridCol w="3505199">
                  <a:extLst>
                    <a:ext uri="{9D8B030D-6E8A-4147-A177-3AD203B41FA5}">
                      <a16:colId xmlns="" xmlns:a16="http://schemas.microsoft.com/office/drawing/2014/main" val="3864492150"/>
                    </a:ext>
                  </a:extLst>
                </a:gridCol>
                <a:gridCol w="3505199">
                  <a:extLst>
                    <a:ext uri="{9D8B030D-6E8A-4147-A177-3AD203B41FA5}">
                      <a16:colId xmlns="" xmlns:a16="http://schemas.microsoft.com/office/drawing/2014/main" val="2917763150"/>
                    </a:ext>
                  </a:extLst>
                </a:gridCol>
              </a:tblGrid>
              <a:tr h="960284">
                <a:tc>
                  <a:txBody>
                    <a:bodyPr/>
                    <a:lstStyle/>
                    <a:p>
                      <a:r>
                        <a:rPr lang="en-US" dirty="0"/>
                        <a:t>Different positions</a:t>
                      </a:r>
                      <a:endParaRPr lang="en-IN" dirty="0"/>
                    </a:p>
                  </a:txBody>
                  <a:tcPr/>
                </a:tc>
                <a:tc>
                  <a:txBody>
                    <a:bodyPr/>
                    <a:lstStyle/>
                    <a:p>
                      <a:r>
                        <a:rPr lang="en-IN" dirty="0"/>
                        <a:t>Actual distance </a:t>
                      </a:r>
                    </a:p>
                  </a:txBody>
                  <a:tcPr/>
                </a:tc>
                <a:tc>
                  <a:txBody>
                    <a:bodyPr/>
                    <a:lstStyle/>
                    <a:p>
                      <a:r>
                        <a:rPr lang="en-IN" dirty="0"/>
                        <a:t>Measured distance</a:t>
                      </a:r>
                    </a:p>
                  </a:txBody>
                  <a:tcPr/>
                </a:tc>
                <a:extLst>
                  <a:ext uri="{0D108BD9-81ED-4DB2-BD59-A6C34878D82A}">
                    <a16:rowId xmlns="" xmlns:a16="http://schemas.microsoft.com/office/drawing/2014/main" val="138914540"/>
                  </a:ext>
                </a:extLst>
              </a:tr>
              <a:tr h="960284">
                <a:tc>
                  <a:txBody>
                    <a:bodyPr/>
                    <a:lstStyle/>
                    <a:p>
                      <a:r>
                        <a:rPr lang="en-US" dirty="0"/>
                        <a:t>up</a:t>
                      </a:r>
                      <a:endParaRPr lang="en-IN" dirty="0"/>
                    </a:p>
                  </a:txBody>
                  <a:tcPr/>
                </a:tc>
                <a:tc>
                  <a:txBody>
                    <a:bodyPr/>
                    <a:lstStyle/>
                    <a:p>
                      <a:pPr algn="l"/>
                      <a:r>
                        <a:rPr lang="en-IN" dirty="0"/>
                        <a:t>1 meter</a:t>
                      </a:r>
                    </a:p>
                  </a:txBody>
                  <a:tcPr/>
                </a:tc>
                <a:tc>
                  <a:txBody>
                    <a:bodyPr/>
                    <a:lstStyle/>
                    <a:p>
                      <a:r>
                        <a:rPr lang="en-IN" dirty="0"/>
                        <a:t>0.89 – 1.41 m</a:t>
                      </a:r>
                    </a:p>
                  </a:txBody>
                  <a:tcPr/>
                </a:tc>
                <a:extLst>
                  <a:ext uri="{0D108BD9-81ED-4DB2-BD59-A6C34878D82A}">
                    <a16:rowId xmlns="" xmlns:a16="http://schemas.microsoft.com/office/drawing/2014/main" val="578901395"/>
                  </a:ext>
                </a:extLst>
              </a:tr>
              <a:tr h="960284">
                <a:tc>
                  <a:txBody>
                    <a:bodyPr/>
                    <a:lstStyle/>
                    <a:p>
                      <a:r>
                        <a:rPr lang="en-US" dirty="0"/>
                        <a:t>left</a:t>
                      </a:r>
                      <a:endParaRPr lang="en-IN" dirty="0"/>
                    </a:p>
                  </a:txBody>
                  <a:tcPr/>
                </a:tc>
                <a:tc>
                  <a:txBody>
                    <a:bodyPr/>
                    <a:lstStyle/>
                    <a:p>
                      <a:r>
                        <a:rPr lang="en-IN" dirty="0"/>
                        <a:t>1 meter</a:t>
                      </a:r>
                    </a:p>
                  </a:txBody>
                  <a:tcPr/>
                </a:tc>
                <a:tc>
                  <a:txBody>
                    <a:bodyPr/>
                    <a:lstStyle/>
                    <a:p>
                      <a:r>
                        <a:rPr lang="en-IN" dirty="0"/>
                        <a:t>0.81 – 1.26 m</a:t>
                      </a:r>
                    </a:p>
                  </a:txBody>
                  <a:tcPr/>
                </a:tc>
                <a:extLst>
                  <a:ext uri="{0D108BD9-81ED-4DB2-BD59-A6C34878D82A}">
                    <a16:rowId xmlns="" xmlns:a16="http://schemas.microsoft.com/office/drawing/2014/main" val="266488993"/>
                  </a:ext>
                </a:extLst>
              </a:tr>
              <a:tr h="960284">
                <a:tc>
                  <a:txBody>
                    <a:bodyPr/>
                    <a:lstStyle/>
                    <a:p>
                      <a:r>
                        <a:rPr lang="en-US" dirty="0"/>
                        <a:t>down</a:t>
                      </a:r>
                      <a:endParaRPr lang="en-IN" dirty="0"/>
                    </a:p>
                  </a:txBody>
                  <a:tcPr/>
                </a:tc>
                <a:tc>
                  <a:txBody>
                    <a:bodyPr/>
                    <a:lstStyle/>
                    <a:p>
                      <a:r>
                        <a:rPr lang="en-IN" dirty="0"/>
                        <a:t>1 meter</a:t>
                      </a:r>
                    </a:p>
                  </a:txBody>
                  <a:tcPr/>
                </a:tc>
                <a:tc>
                  <a:txBody>
                    <a:bodyPr/>
                    <a:lstStyle/>
                    <a:p>
                      <a:r>
                        <a:rPr lang="en-IN" dirty="0"/>
                        <a:t>0.63 – 1.10 m</a:t>
                      </a:r>
                    </a:p>
                  </a:txBody>
                  <a:tcPr/>
                </a:tc>
                <a:extLst>
                  <a:ext uri="{0D108BD9-81ED-4DB2-BD59-A6C34878D82A}">
                    <a16:rowId xmlns="" xmlns:a16="http://schemas.microsoft.com/office/drawing/2014/main" val="3173535748"/>
                  </a:ext>
                </a:extLst>
              </a:tr>
              <a:tr h="960284">
                <a:tc>
                  <a:txBody>
                    <a:bodyPr/>
                    <a:lstStyle/>
                    <a:p>
                      <a:r>
                        <a:rPr lang="en-US" dirty="0"/>
                        <a:t>right</a:t>
                      </a:r>
                      <a:endParaRPr lang="en-IN" dirty="0"/>
                    </a:p>
                  </a:txBody>
                  <a:tcPr/>
                </a:tc>
                <a:tc>
                  <a:txBody>
                    <a:bodyPr/>
                    <a:lstStyle/>
                    <a:p>
                      <a:r>
                        <a:rPr lang="en-IN" dirty="0"/>
                        <a:t>1 meter</a:t>
                      </a:r>
                    </a:p>
                  </a:txBody>
                  <a:tcPr/>
                </a:tc>
                <a:tc>
                  <a:txBody>
                    <a:bodyPr/>
                    <a:lstStyle/>
                    <a:p>
                      <a:r>
                        <a:rPr lang="en-IN" dirty="0"/>
                        <a:t>0.35 – 0.87 m</a:t>
                      </a:r>
                    </a:p>
                  </a:txBody>
                  <a:tcPr/>
                </a:tc>
                <a:extLst>
                  <a:ext uri="{0D108BD9-81ED-4DB2-BD59-A6C34878D82A}">
                    <a16:rowId xmlns="" xmlns:a16="http://schemas.microsoft.com/office/drawing/2014/main" val="432541819"/>
                  </a:ext>
                </a:extLst>
              </a:tr>
            </a:tbl>
          </a:graphicData>
        </a:graphic>
      </p:graphicFrame>
      <p:pic>
        <p:nvPicPr>
          <p:cNvPr id="11" name="Picture 10">
            <a:extLst>
              <a:ext uri="{FF2B5EF4-FFF2-40B4-BE49-F238E27FC236}">
                <a16:creationId xmlns="" xmlns:a16="http://schemas.microsoft.com/office/drawing/2014/main" id="{8EC76FE7-5C29-4516-9060-03D96F75B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839" y="2591914"/>
            <a:ext cx="1213237" cy="1192335"/>
          </a:xfrm>
          <a:prstGeom prst="rect">
            <a:avLst/>
          </a:prstGeom>
        </p:spPr>
      </p:pic>
      <p:pic>
        <p:nvPicPr>
          <p:cNvPr id="13" name="Picture 12">
            <a:extLst>
              <a:ext uri="{FF2B5EF4-FFF2-40B4-BE49-F238E27FC236}">
                <a16:creationId xmlns="" xmlns:a16="http://schemas.microsoft.com/office/drawing/2014/main" id="{1094D920-E229-411F-9C34-59D0DB3EC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047" y="3814985"/>
            <a:ext cx="2805211" cy="884172"/>
          </a:xfrm>
          <a:prstGeom prst="rect">
            <a:avLst/>
          </a:prstGeom>
        </p:spPr>
      </p:pic>
      <p:pic>
        <p:nvPicPr>
          <p:cNvPr id="15" name="Picture 14">
            <a:extLst>
              <a:ext uri="{FF2B5EF4-FFF2-40B4-BE49-F238E27FC236}">
                <a16:creationId xmlns="" xmlns:a16="http://schemas.microsoft.com/office/drawing/2014/main" id="{CE9BC9C5-6251-4252-B9E9-ADC3280BF3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0839" y="4729893"/>
            <a:ext cx="1102765" cy="1012980"/>
          </a:xfrm>
          <a:prstGeom prst="rect">
            <a:avLst/>
          </a:prstGeom>
        </p:spPr>
      </p:pic>
      <p:pic>
        <p:nvPicPr>
          <p:cNvPr id="17" name="Picture 16">
            <a:extLst>
              <a:ext uri="{FF2B5EF4-FFF2-40B4-BE49-F238E27FC236}">
                <a16:creationId xmlns="" xmlns:a16="http://schemas.microsoft.com/office/drawing/2014/main" id="{4670E3FF-468C-45A7-B650-2118BC379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083" y="5804345"/>
            <a:ext cx="2084747" cy="884172"/>
          </a:xfrm>
          <a:prstGeom prst="rect">
            <a:avLst/>
          </a:prstGeom>
        </p:spPr>
      </p:pic>
    </p:spTree>
    <p:extLst>
      <p:ext uri="{BB962C8B-B14F-4D97-AF65-F5344CB8AC3E}">
        <p14:creationId xmlns:p14="http://schemas.microsoft.com/office/powerpoint/2010/main" val="626269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 xmlns:a16="http://schemas.microsoft.com/office/drawing/2014/main" id="{AEBC95F6-703C-4C8F-9AF6-28A3913F4661}"/>
              </a:ext>
            </a:extLst>
          </p:cNvPr>
          <p:cNvGraphicFramePr>
            <a:graphicFrameLocks/>
          </p:cNvGraphicFramePr>
          <p:nvPr>
            <p:extLst/>
          </p:nvPr>
        </p:nvGraphicFramePr>
        <p:xfrm>
          <a:off x="545969" y="1381795"/>
          <a:ext cx="10515597" cy="4801420"/>
        </p:xfrm>
        <a:graphic>
          <a:graphicData uri="http://schemas.openxmlformats.org/drawingml/2006/table">
            <a:tbl>
              <a:tblPr firstRow="1" bandRow="1">
                <a:tableStyleId>{5C22544A-7EE6-4342-B048-85BDC9FD1C3A}</a:tableStyleId>
              </a:tblPr>
              <a:tblGrid>
                <a:gridCol w="3505199">
                  <a:extLst>
                    <a:ext uri="{9D8B030D-6E8A-4147-A177-3AD203B41FA5}">
                      <a16:colId xmlns="" xmlns:a16="http://schemas.microsoft.com/office/drawing/2014/main" val="1257882630"/>
                    </a:ext>
                  </a:extLst>
                </a:gridCol>
                <a:gridCol w="3505199">
                  <a:extLst>
                    <a:ext uri="{9D8B030D-6E8A-4147-A177-3AD203B41FA5}">
                      <a16:colId xmlns="" xmlns:a16="http://schemas.microsoft.com/office/drawing/2014/main" val="3864492150"/>
                    </a:ext>
                  </a:extLst>
                </a:gridCol>
                <a:gridCol w="3505199">
                  <a:extLst>
                    <a:ext uri="{9D8B030D-6E8A-4147-A177-3AD203B41FA5}">
                      <a16:colId xmlns="" xmlns:a16="http://schemas.microsoft.com/office/drawing/2014/main" val="2917763150"/>
                    </a:ext>
                  </a:extLst>
                </a:gridCol>
              </a:tblGrid>
              <a:tr h="960284">
                <a:tc>
                  <a:txBody>
                    <a:bodyPr/>
                    <a:lstStyle/>
                    <a:p>
                      <a:r>
                        <a:rPr lang="en-US" dirty="0"/>
                        <a:t>Different positions</a:t>
                      </a:r>
                      <a:endParaRPr lang="en-IN" dirty="0"/>
                    </a:p>
                  </a:txBody>
                  <a:tcPr/>
                </a:tc>
                <a:tc>
                  <a:txBody>
                    <a:bodyPr/>
                    <a:lstStyle/>
                    <a:p>
                      <a:r>
                        <a:rPr lang="en-IN" dirty="0"/>
                        <a:t>Actual distance </a:t>
                      </a:r>
                    </a:p>
                  </a:txBody>
                  <a:tcPr/>
                </a:tc>
                <a:tc>
                  <a:txBody>
                    <a:bodyPr/>
                    <a:lstStyle/>
                    <a:p>
                      <a:r>
                        <a:rPr lang="en-IN" dirty="0"/>
                        <a:t>Measured distance</a:t>
                      </a:r>
                    </a:p>
                  </a:txBody>
                  <a:tcPr/>
                </a:tc>
                <a:extLst>
                  <a:ext uri="{0D108BD9-81ED-4DB2-BD59-A6C34878D82A}">
                    <a16:rowId xmlns="" xmlns:a16="http://schemas.microsoft.com/office/drawing/2014/main" val="138914540"/>
                  </a:ext>
                </a:extLst>
              </a:tr>
              <a:tr h="960284">
                <a:tc>
                  <a:txBody>
                    <a:bodyPr/>
                    <a:lstStyle/>
                    <a:p>
                      <a:endParaRPr lang="en-IN" dirty="0"/>
                    </a:p>
                  </a:txBody>
                  <a:tcPr/>
                </a:tc>
                <a:tc>
                  <a:txBody>
                    <a:bodyPr/>
                    <a:lstStyle/>
                    <a:p>
                      <a:r>
                        <a:rPr lang="en-IN" dirty="0"/>
                        <a:t>5 meter</a:t>
                      </a:r>
                    </a:p>
                  </a:txBody>
                  <a:tcPr/>
                </a:tc>
                <a:tc>
                  <a:txBody>
                    <a:bodyPr/>
                    <a:lstStyle/>
                    <a:p>
                      <a:r>
                        <a:rPr lang="en-IN" dirty="0"/>
                        <a:t>3.46 – 4.47 m</a:t>
                      </a:r>
                    </a:p>
                  </a:txBody>
                  <a:tcPr/>
                </a:tc>
                <a:extLst>
                  <a:ext uri="{0D108BD9-81ED-4DB2-BD59-A6C34878D82A}">
                    <a16:rowId xmlns="" xmlns:a16="http://schemas.microsoft.com/office/drawing/2014/main" val="578901395"/>
                  </a:ext>
                </a:extLst>
              </a:tr>
              <a:tr h="960284">
                <a:tc>
                  <a:txBody>
                    <a:bodyPr/>
                    <a:lstStyle/>
                    <a:p>
                      <a:endParaRPr lang="en-IN" dirty="0"/>
                    </a:p>
                  </a:txBody>
                  <a:tcPr/>
                </a:tc>
                <a:tc>
                  <a:txBody>
                    <a:bodyPr/>
                    <a:lstStyle/>
                    <a:p>
                      <a:r>
                        <a:rPr lang="en-IN" dirty="0"/>
                        <a:t>5 meter</a:t>
                      </a:r>
                    </a:p>
                  </a:txBody>
                  <a:tcPr/>
                </a:tc>
                <a:tc>
                  <a:txBody>
                    <a:bodyPr/>
                    <a:lstStyle/>
                    <a:p>
                      <a:r>
                        <a:rPr lang="en-IN" dirty="0"/>
                        <a:t>3.18 – 4.21 m</a:t>
                      </a:r>
                    </a:p>
                  </a:txBody>
                  <a:tcPr/>
                </a:tc>
                <a:extLst>
                  <a:ext uri="{0D108BD9-81ED-4DB2-BD59-A6C34878D82A}">
                    <a16:rowId xmlns="" xmlns:a16="http://schemas.microsoft.com/office/drawing/2014/main" val="266488993"/>
                  </a:ext>
                </a:extLst>
              </a:tr>
              <a:tr h="960284">
                <a:tc>
                  <a:txBody>
                    <a:bodyPr/>
                    <a:lstStyle/>
                    <a:p>
                      <a:endParaRPr lang="en-IN" dirty="0"/>
                    </a:p>
                  </a:txBody>
                  <a:tcPr/>
                </a:tc>
                <a:tc>
                  <a:txBody>
                    <a:bodyPr/>
                    <a:lstStyle/>
                    <a:p>
                      <a:r>
                        <a:rPr lang="en-IN" dirty="0"/>
                        <a:t>5 meter</a:t>
                      </a:r>
                    </a:p>
                  </a:txBody>
                  <a:tcPr/>
                </a:tc>
                <a:tc>
                  <a:txBody>
                    <a:bodyPr/>
                    <a:lstStyle/>
                    <a:p>
                      <a:r>
                        <a:rPr lang="en-IN" dirty="0"/>
                        <a:t>3.15 – 4.30 m</a:t>
                      </a:r>
                    </a:p>
                  </a:txBody>
                  <a:tcPr/>
                </a:tc>
                <a:extLst>
                  <a:ext uri="{0D108BD9-81ED-4DB2-BD59-A6C34878D82A}">
                    <a16:rowId xmlns="" xmlns:a16="http://schemas.microsoft.com/office/drawing/2014/main" val="3173535748"/>
                  </a:ext>
                </a:extLst>
              </a:tr>
              <a:tr h="960284">
                <a:tc>
                  <a:txBody>
                    <a:bodyPr/>
                    <a:lstStyle/>
                    <a:p>
                      <a:endParaRPr lang="en-IN" dirty="0"/>
                    </a:p>
                  </a:txBody>
                  <a:tcPr/>
                </a:tc>
                <a:tc>
                  <a:txBody>
                    <a:bodyPr/>
                    <a:lstStyle/>
                    <a:p>
                      <a:r>
                        <a:rPr lang="en-IN"/>
                        <a:t>5 meter</a:t>
                      </a:r>
                      <a:endParaRPr lang="en-IN" dirty="0"/>
                    </a:p>
                  </a:txBody>
                  <a:tcPr/>
                </a:tc>
                <a:tc>
                  <a:txBody>
                    <a:bodyPr/>
                    <a:lstStyle/>
                    <a:p>
                      <a:r>
                        <a:rPr lang="en-IN" dirty="0"/>
                        <a:t>3.51 – 4.58 m</a:t>
                      </a:r>
                    </a:p>
                  </a:txBody>
                  <a:tcPr/>
                </a:tc>
                <a:extLst>
                  <a:ext uri="{0D108BD9-81ED-4DB2-BD59-A6C34878D82A}">
                    <a16:rowId xmlns="" xmlns:a16="http://schemas.microsoft.com/office/drawing/2014/main" val="432541819"/>
                  </a:ext>
                </a:extLst>
              </a:tr>
            </a:tbl>
          </a:graphicData>
        </a:graphic>
      </p:graphicFrame>
      <p:pic>
        <p:nvPicPr>
          <p:cNvPr id="5" name="Picture 4">
            <a:extLst>
              <a:ext uri="{FF2B5EF4-FFF2-40B4-BE49-F238E27FC236}">
                <a16:creationId xmlns="" xmlns:a16="http://schemas.microsoft.com/office/drawing/2014/main" id="{C1E2A0F7-4BB2-4373-AEE9-9BEE85304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303" y="2161251"/>
            <a:ext cx="1213237" cy="1192335"/>
          </a:xfrm>
          <a:prstGeom prst="rect">
            <a:avLst/>
          </a:prstGeom>
        </p:spPr>
      </p:pic>
      <p:pic>
        <p:nvPicPr>
          <p:cNvPr id="6" name="Picture 5">
            <a:extLst>
              <a:ext uri="{FF2B5EF4-FFF2-40B4-BE49-F238E27FC236}">
                <a16:creationId xmlns="" xmlns:a16="http://schemas.microsoft.com/office/drawing/2014/main" id="{BE8AFA90-4083-4E22-89A8-BF0D9C2A8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15" y="3429000"/>
            <a:ext cx="2805211" cy="884172"/>
          </a:xfrm>
          <a:prstGeom prst="rect">
            <a:avLst/>
          </a:prstGeom>
        </p:spPr>
      </p:pic>
      <p:pic>
        <p:nvPicPr>
          <p:cNvPr id="7" name="Picture 6">
            <a:extLst>
              <a:ext uri="{FF2B5EF4-FFF2-40B4-BE49-F238E27FC236}">
                <a16:creationId xmlns="" xmlns:a16="http://schemas.microsoft.com/office/drawing/2014/main" id="{F5391F56-B646-476C-ABB3-27DEEDAD13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2775" y="4313172"/>
            <a:ext cx="1102765" cy="1012980"/>
          </a:xfrm>
          <a:prstGeom prst="rect">
            <a:avLst/>
          </a:prstGeom>
        </p:spPr>
      </p:pic>
      <p:pic>
        <p:nvPicPr>
          <p:cNvPr id="8" name="Picture 7">
            <a:extLst>
              <a:ext uri="{FF2B5EF4-FFF2-40B4-BE49-F238E27FC236}">
                <a16:creationId xmlns="" xmlns:a16="http://schemas.microsoft.com/office/drawing/2014/main" id="{534DE90A-91E8-4FA4-8015-52B7ECC3C6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1783" y="5363447"/>
            <a:ext cx="2084747" cy="884172"/>
          </a:xfrm>
          <a:prstGeom prst="rect">
            <a:avLst/>
          </a:prstGeom>
        </p:spPr>
      </p:pic>
    </p:spTree>
    <p:extLst>
      <p:ext uri="{BB962C8B-B14F-4D97-AF65-F5344CB8AC3E}">
        <p14:creationId xmlns:p14="http://schemas.microsoft.com/office/powerpoint/2010/main" val="3397161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97" y="2562415"/>
            <a:ext cx="10515600" cy="1325563"/>
          </a:xfrm>
        </p:spPr>
        <p:txBody>
          <a:bodyPr/>
          <a:lstStyle/>
          <a:p>
            <a:r>
              <a:rPr lang="en-US" dirty="0" smtClean="0"/>
              <a:t>EXPERIMENT 3</a:t>
            </a:r>
            <a:endParaRPr lang="en-IN" dirty="0"/>
          </a:p>
        </p:txBody>
      </p:sp>
    </p:spTree>
    <p:extLst>
      <p:ext uri="{BB962C8B-B14F-4D97-AF65-F5344CB8AC3E}">
        <p14:creationId xmlns:p14="http://schemas.microsoft.com/office/powerpoint/2010/main" val="4265383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E158A-E780-450E-AA53-56963F8134EA}"/>
              </a:ext>
            </a:extLst>
          </p:cNvPr>
          <p:cNvSpPr>
            <a:spLocks noGrp="1"/>
          </p:cNvSpPr>
          <p:nvPr>
            <p:ph type="title"/>
          </p:nvPr>
        </p:nvSpPr>
        <p:spPr>
          <a:xfrm>
            <a:off x="838200" y="993545"/>
            <a:ext cx="10515600" cy="1325563"/>
          </a:xfrm>
        </p:spPr>
        <p:txBody>
          <a:bodyPr/>
          <a:lstStyle/>
          <a:p>
            <a:r>
              <a:rPr lang="en-IN" dirty="0"/>
              <a:t>Experiment-3 </a:t>
            </a:r>
            <a:br>
              <a:rPr lang="en-IN" dirty="0"/>
            </a:br>
            <a:r>
              <a:rPr lang="en-IN" dirty="0"/>
              <a:t>Putting the Beacon inside the bag </a:t>
            </a:r>
          </a:p>
        </p:txBody>
      </p:sp>
      <p:graphicFrame>
        <p:nvGraphicFramePr>
          <p:cNvPr id="4" name="Table 4">
            <a:extLst>
              <a:ext uri="{FF2B5EF4-FFF2-40B4-BE49-F238E27FC236}">
                <a16:creationId xmlns="" xmlns:a16="http://schemas.microsoft.com/office/drawing/2014/main" id="{290B1A53-65D1-45B5-8405-D52EA6D95D55}"/>
              </a:ext>
            </a:extLst>
          </p:cNvPr>
          <p:cNvGraphicFramePr>
            <a:graphicFrameLocks noGrp="1"/>
          </p:cNvGraphicFramePr>
          <p:nvPr>
            <p:ph idx="1"/>
            <p:extLst/>
          </p:nvPr>
        </p:nvGraphicFramePr>
        <p:xfrm>
          <a:off x="838200" y="2424229"/>
          <a:ext cx="10515597" cy="2604972"/>
        </p:xfrm>
        <a:graphic>
          <a:graphicData uri="http://schemas.openxmlformats.org/drawingml/2006/table">
            <a:tbl>
              <a:tblPr firstRow="1" bandRow="1">
                <a:tableStyleId>{5C22544A-7EE6-4342-B048-85BDC9FD1C3A}</a:tableStyleId>
              </a:tblPr>
              <a:tblGrid>
                <a:gridCol w="3505199">
                  <a:extLst>
                    <a:ext uri="{9D8B030D-6E8A-4147-A177-3AD203B41FA5}">
                      <a16:colId xmlns="" xmlns:a16="http://schemas.microsoft.com/office/drawing/2014/main" val="1161680636"/>
                    </a:ext>
                  </a:extLst>
                </a:gridCol>
                <a:gridCol w="3505199">
                  <a:extLst>
                    <a:ext uri="{9D8B030D-6E8A-4147-A177-3AD203B41FA5}">
                      <a16:colId xmlns="" xmlns:a16="http://schemas.microsoft.com/office/drawing/2014/main" val="3082375453"/>
                    </a:ext>
                  </a:extLst>
                </a:gridCol>
                <a:gridCol w="3505199">
                  <a:extLst>
                    <a:ext uri="{9D8B030D-6E8A-4147-A177-3AD203B41FA5}">
                      <a16:colId xmlns="" xmlns:a16="http://schemas.microsoft.com/office/drawing/2014/main" val="2643120916"/>
                    </a:ext>
                  </a:extLst>
                </a:gridCol>
              </a:tblGrid>
              <a:tr h="868324">
                <a:tc>
                  <a:txBody>
                    <a:bodyPr/>
                    <a:lstStyle/>
                    <a:p>
                      <a:r>
                        <a:rPr lang="en-IN" dirty="0"/>
                        <a:t>Sr. No</a:t>
                      </a:r>
                    </a:p>
                  </a:txBody>
                  <a:tcPr/>
                </a:tc>
                <a:tc>
                  <a:txBody>
                    <a:bodyPr/>
                    <a:lstStyle/>
                    <a:p>
                      <a:r>
                        <a:rPr lang="en-IN" dirty="0"/>
                        <a:t>Actual distance</a:t>
                      </a:r>
                    </a:p>
                  </a:txBody>
                  <a:tcPr/>
                </a:tc>
                <a:tc>
                  <a:txBody>
                    <a:bodyPr/>
                    <a:lstStyle/>
                    <a:p>
                      <a:r>
                        <a:rPr lang="en-IN" dirty="0"/>
                        <a:t>Measured distance</a:t>
                      </a:r>
                    </a:p>
                  </a:txBody>
                  <a:tcPr/>
                </a:tc>
                <a:extLst>
                  <a:ext uri="{0D108BD9-81ED-4DB2-BD59-A6C34878D82A}">
                    <a16:rowId xmlns="" xmlns:a16="http://schemas.microsoft.com/office/drawing/2014/main" val="3899858312"/>
                  </a:ext>
                </a:extLst>
              </a:tr>
              <a:tr h="868324">
                <a:tc>
                  <a:txBody>
                    <a:bodyPr/>
                    <a:lstStyle/>
                    <a:p>
                      <a:r>
                        <a:rPr lang="en-IN" dirty="0"/>
                        <a:t>1</a:t>
                      </a:r>
                    </a:p>
                  </a:txBody>
                  <a:tcPr/>
                </a:tc>
                <a:tc>
                  <a:txBody>
                    <a:bodyPr/>
                    <a:lstStyle/>
                    <a:p>
                      <a:r>
                        <a:rPr lang="en-IN" dirty="0"/>
                        <a:t>3 meter</a:t>
                      </a:r>
                    </a:p>
                  </a:txBody>
                  <a:tcPr/>
                </a:tc>
                <a:tc>
                  <a:txBody>
                    <a:bodyPr/>
                    <a:lstStyle/>
                    <a:p>
                      <a:r>
                        <a:rPr lang="en-IN" dirty="0"/>
                        <a:t>1.26 – 2.10 meter</a:t>
                      </a:r>
                    </a:p>
                  </a:txBody>
                  <a:tcPr/>
                </a:tc>
                <a:extLst>
                  <a:ext uri="{0D108BD9-81ED-4DB2-BD59-A6C34878D82A}">
                    <a16:rowId xmlns="" xmlns:a16="http://schemas.microsoft.com/office/drawing/2014/main" val="2690990542"/>
                  </a:ext>
                </a:extLst>
              </a:tr>
              <a:tr h="868324">
                <a:tc>
                  <a:txBody>
                    <a:bodyPr/>
                    <a:lstStyle/>
                    <a:p>
                      <a:r>
                        <a:rPr lang="en-IN" dirty="0"/>
                        <a:t>2</a:t>
                      </a:r>
                    </a:p>
                  </a:txBody>
                  <a:tcPr/>
                </a:tc>
                <a:tc>
                  <a:txBody>
                    <a:bodyPr/>
                    <a:lstStyle/>
                    <a:p>
                      <a:r>
                        <a:rPr lang="en-IN" dirty="0"/>
                        <a:t>5 meter</a:t>
                      </a:r>
                    </a:p>
                  </a:txBody>
                  <a:tcPr/>
                </a:tc>
                <a:tc>
                  <a:txBody>
                    <a:bodyPr/>
                    <a:lstStyle/>
                    <a:p>
                      <a:r>
                        <a:rPr lang="en-IN" dirty="0"/>
                        <a:t>3.15 – 4.21 meter</a:t>
                      </a:r>
                    </a:p>
                  </a:txBody>
                  <a:tcPr/>
                </a:tc>
                <a:extLst>
                  <a:ext uri="{0D108BD9-81ED-4DB2-BD59-A6C34878D82A}">
                    <a16:rowId xmlns="" xmlns:a16="http://schemas.microsoft.com/office/drawing/2014/main" val="3711481902"/>
                  </a:ext>
                </a:extLst>
              </a:tr>
            </a:tbl>
          </a:graphicData>
        </a:graphic>
      </p:graphicFrame>
    </p:spTree>
    <p:extLst>
      <p:ext uri="{BB962C8B-B14F-4D97-AF65-F5344CB8AC3E}">
        <p14:creationId xmlns:p14="http://schemas.microsoft.com/office/powerpoint/2010/main" val="2418114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ARRANGEMENT</a:t>
            </a:r>
            <a:endParaRPr lang="en-IN" dirty="0"/>
          </a:p>
        </p:txBody>
      </p:sp>
      <p:sp>
        <p:nvSpPr>
          <p:cNvPr id="4" name="AutoShape 2" descr="blob:https://web.whatsapp.com/bb3be392-b196-4238-8c16-5a06bde952e3"/>
          <p:cNvSpPr>
            <a:spLocks noChangeAspect="1" noChangeArrowheads="1"/>
          </p:cNvSpPr>
          <p:nvPr/>
        </p:nvSpPr>
        <p:spPr bwMode="auto">
          <a:xfrm>
            <a:off x="1399758" y="2313923"/>
            <a:ext cx="4461396" cy="44614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rot="5400000">
            <a:off x="496224" y="1273167"/>
            <a:ext cx="4786978" cy="5519194"/>
          </a:xfrm>
          <a:prstGeom prst="rect">
            <a:avLst/>
          </a:prstGeom>
        </p:spPr>
      </p:pic>
      <p:sp>
        <p:nvSpPr>
          <p:cNvPr id="6" name="AutoShape 4" descr="blob:https://web.whatsapp.com/19fba25b-dd8c-4ea1-bb68-aac3a46865a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blob:https://web.whatsapp.com/19fba25b-dd8c-4ea1-bb68-aac3a46865a2"/>
          <p:cNvSpPr>
            <a:spLocks noChangeAspect="1" noChangeArrowheads="1"/>
          </p:cNvSpPr>
          <p:nvPr/>
        </p:nvSpPr>
        <p:spPr bwMode="auto">
          <a:xfrm>
            <a:off x="307975" y="7937"/>
            <a:ext cx="7277048" cy="72770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blob:https://web.whatsapp.com/19fba25b-dd8c-4ea1-bb68-aac3a46865a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a:blip r:embed="rId3"/>
          <a:stretch>
            <a:fillRect/>
          </a:stretch>
        </p:blipFill>
        <p:spPr>
          <a:xfrm>
            <a:off x="5679249" y="1639275"/>
            <a:ext cx="6382635" cy="4786977"/>
          </a:xfrm>
          <a:prstGeom prst="rect">
            <a:avLst/>
          </a:prstGeom>
        </p:spPr>
      </p:pic>
    </p:spTree>
    <p:extLst>
      <p:ext uri="{BB962C8B-B14F-4D97-AF65-F5344CB8AC3E}">
        <p14:creationId xmlns:p14="http://schemas.microsoft.com/office/powerpoint/2010/main" val="20323744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428" y="1524098"/>
            <a:ext cx="6835515" cy="4352143"/>
          </a:xfrm>
        </p:spPr>
        <p:txBody>
          <a:bodyPr/>
          <a:lstStyle/>
          <a:p>
            <a:r>
              <a:rPr lang="en-US" dirty="0"/>
              <a:t>3 wooden </a:t>
            </a:r>
            <a:r>
              <a:rPr lang="en-US" dirty="0" smtClean="0"/>
              <a:t>drawer </a:t>
            </a:r>
            <a:r>
              <a:rPr lang="en-US" dirty="0"/>
              <a:t>are </a:t>
            </a:r>
            <a:r>
              <a:rPr lang="en-US" dirty="0" smtClean="0"/>
              <a:t>present in ES2 lab</a:t>
            </a:r>
          </a:p>
          <a:p>
            <a:r>
              <a:rPr lang="en-US" dirty="0" smtClean="0"/>
              <a:t>Beacons are kept in bottom drawer</a:t>
            </a:r>
          </a:p>
          <a:p>
            <a:r>
              <a:rPr lang="en-US" dirty="0" smtClean="0"/>
              <a:t>Items present in drawer:</a:t>
            </a:r>
          </a:p>
          <a:p>
            <a:pPr lvl="1"/>
            <a:r>
              <a:rPr lang="en-US" dirty="0" smtClean="0"/>
              <a:t>3 computer </a:t>
            </a:r>
            <a:r>
              <a:rPr lang="en-US" dirty="0" err="1"/>
              <a:t>mouses</a:t>
            </a:r>
            <a:r>
              <a:rPr lang="en-US" dirty="0"/>
              <a:t> are </a:t>
            </a:r>
            <a:r>
              <a:rPr lang="en-US" dirty="0" smtClean="0"/>
              <a:t>present</a:t>
            </a:r>
          </a:p>
          <a:p>
            <a:pPr lvl="1"/>
            <a:r>
              <a:rPr lang="en-US" dirty="0" smtClean="0"/>
              <a:t>2 </a:t>
            </a:r>
            <a:r>
              <a:rPr lang="en-US" dirty="0"/>
              <a:t>data cables are </a:t>
            </a:r>
            <a:r>
              <a:rPr lang="en-US" dirty="0" smtClean="0"/>
              <a:t>present</a:t>
            </a:r>
          </a:p>
          <a:p>
            <a:pPr lvl="1"/>
            <a:r>
              <a:rPr lang="en-US" dirty="0" smtClean="0"/>
              <a:t>2 </a:t>
            </a:r>
            <a:r>
              <a:rPr lang="en-US" dirty="0"/>
              <a:t>Power supplier and </a:t>
            </a:r>
            <a:r>
              <a:rPr lang="en-US" dirty="0" smtClean="0"/>
              <a:t>Paper packets </a:t>
            </a:r>
            <a:r>
              <a:rPr lang="en-US" dirty="0"/>
              <a:t>are present</a:t>
            </a:r>
            <a:endParaRPr lang="en-IN" dirty="0"/>
          </a:p>
        </p:txBody>
      </p:sp>
      <p:pic>
        <p:nvPicPr>
          <p:cNvPr id="5" name="Picture 4"/>
          <p:cNvPicPr>
            <a:picLocks noChangeAspect="1"/>
          </p:cNvPicPr>
          <p:nvPr/>
        </p:nvPicPr>
        <p:blipFill>
          <a:blip r:embed="rId2"/>
          <a:stretch>
            <a:fillRect/>
          </a:stretch>
        </p:blipFill>
        <p:spPr>
          <a:xfrm>
            <a:off x="8904156" y="0"/>
            <a:ext cx="3132945" cy="3492708"/>
          </a:xfrm>
          <a:prstGeom prst="rect">
            <a:avLst/>
          </a:prstGeom>
        </p:spPr>
      </p:pic>
      <p:pic>
        <p:nvPicPr>
          <p:cNvPr id="6" name="Picture 5"/>
          <p:cNvPicPr>
            <a:picLocks noChangeAspect="1"/>
          </p:cNvPicPr>
          <p:nvPr/>
        </p:nvPicPr>
        <p:blipFill>
          <a:blip r:embed="rId3"/>
          <a:stretch>
            <a:fillRect/>
          </a:stretch>
        </p:blipFill>
        <p:spPr>
          <a:xfrm>
            <a:off x="8904156" y="3700170"/>
            <a:ext cx="3132945" cy="2840537"/>
          </a:xfrm>
          <a:prstGeom prst="rect">
            <a:avLst/>
          </a:prstGeom>
        </p:spPr>
      </p:pic>
    </p:spTree>
    <p:extLst>
      <p:ext uri="{BB962C8B-B14F-4D97-AF65-F5344CB8AC3E}">
        <p14:creationId xmlns:p14="http://schemas.microsoft.com/office/powerpoint/2010/main" val="42005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6B243760-F0D0-4D0E-95FF-F018D52208F8}"/>
              </a:ext>
            </a:extLst>
          </p:cNvPr>
          <p:cNvGraphicFramePr>
            <a:graphicFrameLocks noGrp="1"/>
          </p:cNvGraphicFramePr>
          <p:nvPr>
            <p:ph idx="1"/>
            <p:extLst/>
          </p:nvPr>
        </p:nvGraphicFramePr>
        <p:xfrm>
          <a:off x="546755" y="1065229"/>
          <a:ext cx="11029361" cy="5380365"/>
        </p:xfrm>
        <a:graphic>
          <a:graphicData uri="http://schemas.openxmlformats.org/drawingml/2006/table">
            <a:tbl>
              <a:tblPr firstRow="1" firstCol="1" bandRow="1">
                <a:tableStyleId>{5C22544A-7EE6-4342-B048-85BDC9FD1C3A}</a:tableStyleId>
              </a:tblPr>
              <a:tblGrid>
                <a:gridCol w="1575623">
                  <a:extLst>
                    <a:ext uri="{9D8B030D-6E8A-4147-A177-3AD203B41FA5}">
                      <a16:colId xmlns="" xmlns:a16="http://schemas.microsoft.com/office/drawing/2014/main" val="1253880128"/>
                    </a:ext>
                  </a:extLst>
                </a:gridCol>
                <a:gridCol w="1575623">
                  <a:extLst>
                    <a:ext uri="{9D8B030D-6E8A-4147-A177-3AD203B41FA5}">
                      <a16:colId xmlns="" xmlns:a16="http://schemas.microsoft.com/office/drawing/2014/main" val="1146579054"/>
                    </a:ext>
                  </a:extLst>
                </a:gridCol>
                <a:gridCol w="1575623">
                  <a:extLst>
                    <a:ext uri="{9D8B030D-6E8A-4147-A177-3AD203B41FA5}">
                      <a16:colId xmlns="" xmlns:a16="http://schemas.microsoft.com/office/drawing/2014/main" val="302638767"/>
                    </a:ext>
                  </a:extLst>
                </a:gridCol>
                <a:gridCol w="1575623">
                  <a:extLst>
                    <a:ext uri="{9D8B030D-6E8A-4147-A177-3AD203B41FA5}">
                      <a16:colId xmlns="" xmlns:a16="http://schemas.microsoft.com/office/drawing/2014/main" val="2540583034"/>
                    </a:ext>
                  </a:extLst>
                </a:gridCol>
                <a:gridCol w="1575623">
                  <a:extLst>
                    <a:ext uri="{9D8B030D-6E8A-4147-A177-3AD203B41FA5}">
                      <a16:colId xmlns="" xmlns:a16="http://schemas.microsoft.com/office/drawing/2014/main" val="3777971961"/>
                    </a:ext>
                  </a:extLst>
                </a:gridCol>
                <a:gridCol w="1575623">
                  <a:extLst>
                    <a:ext uri="{9D8B030D-6E8A-4147-A177-3AD203B41FA5}">
                      <a16:colId xmlns="" xmlns:a16="http://schemas.microsoft.com/office/drawing/2014/main" val="870799409"/>
                    </a:ext>
                  </a:extLst>
                </a:gridCol>
                <a:gridCol w="1575623">
                  <a:extLst>
                    <a:ext uri="{9D8B030D-6E8A-4147-A177-3AD203B41FA5}">
                      <a16:colId xmlns="" xmlns:a16="http://schemas.microsoft.com/office/drawing/2014/main" val="1944085997"/>
                    </a:ext>
                  </a:extLst>
                </a:gridCol>
              </a:tblGrid>
              <a:tr h="978166">
                <a:tc>
                  <a:txBody>
                    <a:bodyPr/>
                    <a:lstStyle/>
                    <a:p>
                      <a:pPr algn="l">
                        <a:lnSpc>
                          <a:spcPct val="107000"/>
                        </a:lnSpc>
                        <a:spcAft>
                          <a:spcPts val="800"/>
                        </a:spcAft>
                      </a:pPr>
                      <a:r>
                        <a:rPr lang="en-IN" sz="1400" dirty="0">
                          <a:solidFill>
                            <a:schemeClr val="tx1"/>
                          </a:solidFill>
                          <a:effectLst/>
                        </a:rPr>
                        <a:t>Measured distance</a:t>
                      </a:r>
                    </a:p>
                    <a:p>
                      <a:pPr algn="l">
                        <a:lnSpc>
                          <a:spcPct val="107000"/>
                        </a:lnSpc>
                        <a:spcAft>
                          <a:spcPts val="800"/>
                        </a:spcAft>
                      </a:pPr>
                      <a:endParaRPr lang="en-IN" sz="1400" dirty="0">
                        <a:solidFill>
                          <a:schemeClr val="tx1"/>
                        </a:solidFill>
                        <a:effectLst/>
                      </a:endParaRPr>
                    </a:p>
                    <a:p>
                      <a:pPr algn="l">
                        <a:lnSpc>
                          <a:spcPct val="107000"/>
                        </a:lnSpc>
                        <a:spcAft>
                          <a:spcPts val="800"/>
                        </a:spcAft>
                      </a:pPr>
                      <a:r>
                        <a:rPr lang="en-IN" sz="1400" dirty="0">
                          <a:solidFill>
                            <a:schemeClr val="tx1"/>
                          </a:solidFill>
                          <a:effectLst/>
                        </a:rPr>
                        <a:t>Actual Distance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M1(meter)</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2(meter)</a:t>
                      </a: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3(meter)</a:t>
                      </a: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M4(meter)</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5(meter</a:t>
                      </a:r>
                    </a:p>
                  </a:txBody>
                  <a:tcPr marL="68580" marR="68580" marT="0" marB="0"/>
                </a:tc>
                <a:tc>
                  <a:txBody>
                    <a:bodyPr/>
                    <a:lstStyle/>
                    <a:p>
                      <a:pPr>
                        <a:lnSpc>
                          <a:spcPct val="107000"/>
                        </a:lnSpc>
                        <a:spcAft>
                          <a:spcPts val="800"/>
                        </a:spcAft>
                      </a:pPr>
                      <a:r>
                        <a:rPr lang="en-IN" sz="1600" dirty="0">
                          <a:solidFill>
                            <a:srgbClr val="C00000"/>
                          </a:solidFill>
                          <a:effectLst/>
                        </a:rPr>
                        <a:t> </a:t>
                      </a:r>
                    </a:p>
                    <a:p>
                      <a:pPr>
                        <a:lnSpc>
                          <a:spcPct val="107000"/>
                        </a:lnSpc>
                        <a:spcAft>
                          <a:spcPts val="800"/>
                        </a:spcAft>
                      </a:pPr>
                      <a:r>
                        <a:rPr lang="en-IN" sz="2000" dirty="0">
                          <a:solidFill>
                            <a:srgbClr val="C00000"/>
                          </a:solidFill>
                          <a:effectLst/>
                        </a:rPr>
                        <a:t>Average</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02876620"/>
                  </a:ext>
                </a:extLst>
              </a:tr>
              <a:tr h="872577">
                <a:tc>
                  <a:txBody>
                    <a:bodyPr/>
                    <a:lstStyle/>
                    <a:p>
                      <a:pPr algn="l">
                        <a:lnSpc>
                          <a:spcPct val="107000"/>
                        </a:lnSpc>
                        <a:spcAft>
                          <a:spcPts val="800"/>
                        </a:spcAft>
                      </a:pPr>
                      <a:r>
                        <a:rPr lang="en-US"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1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1.58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1.41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1.78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1.26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1.606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49207154"/>
                  </a:ext>
                </a:extLst>
              </a:tr>
              <a:tr h="911891">
                <a:tc>
                  <a:txBody>
                    <a:bodyPr/>
                    <a:lstStyle/>
                    <a:p>
                      <a:pPr algn="l">
                        <a:lnSpc>
                          <a:spcPct val="107000"/>
                        </a:lnSpc>
                        <a:spcAft>
                          <a:spcPts val="800"/>
                        </a:spcAft>
                      </a:pPr>
                      <a:r>
                        <a:rPr lang="en-IN" sz="2000" dirty="0">
                          <a:solidFill>
                            <a:srgbClr val="C00000"/>
                          </a:solidFill>
                          <a:effectLst/>
                        </a:rPr>
                        <a:t> 2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2.24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3.16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2.546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51621782"/>
                  </a:ext>
                </a:extLst>
              </a:tr>
              <a:tr h="872577">
                <a:tc>
                  <a:txBody>
                    <a:bodyPr/>
                    <a:lstStyle/>
                    <a:p>
                      <a:pPr algn="l">
                        <a:lnSpc>
                          <a:spcPct val="107000"/>
                        </a:lnSpc>
                        <a:spcAft>
                          <a:spcPts val="800"/>
                        </a:spcAft>
                      </a:pPr>
                      <a:r>
                        <a:rPr lang="en-IN" sz="2000" dirty="0">
                          <a:solidFill>
                            <a:srgbClr val="C00000"/>
                          </a:solidFill>
                          <a:effectLst/>
                        </a:rPr>
                        <a:t> 3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3.16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3.98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3.55</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3.204</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82794550"/>
                  </a:ext>
                </a:extLst>
              </a:tr>
              <a:tr h="872577">
                <a:tc>
                  <a:txBody>
                    <a:bodyPr/>
                    <a:lstStyle/>
                    <a:p>
                      <a:pPr algn="l">
                        <a:lnSpc>
                          <a:spcPct val="107000"/>
                        </a:lnSpc>
                        <a:spcAft>
                          <a:spcPts val="800"/>
                        </a:spcAft>
                      </a:pPr>
                      <a:r>
                        <a:rPr lang="en-IN" sz="2000" dirty="0">
                          <a:solidFill>
                            <a:srgbClr val="C00000"/>
                          </a:solidFill>
                          <a:effectLst/>
                        </a:rPr>
                        <a:t> 4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3.41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3.12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3.58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4.00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3.338</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7389888"/>
                  </a:ext>
                </a:extLst>
              </a:tr>
              <a:tr h="872577">
                <a:tc>
                  <a:txBody>
                    <a:bodyPr/>
                    <a:lstStyle/>
                    <a:p>
                      <a:pPr algn="l">
                        <a:lnSpc>
                          <a:spcPct val="107000"/>
                        </a:lnSpc>
                        <a:spcAft>
                          <a:spcPts val="800"/>
                        </a:spcAft>
                      </a:pPr>
                      <a:r>
                        <a:rPr lang="en-IN" sz="2000" dirty="0">
                          <a:solidFill>
                            <a:srgbClr val="C00000"/>
                          </a:solidFill>
                          <a:effectLst/>
                        </a:rPr>
                        <a:t> 6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5.62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4.47</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5.01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6.31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8.91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6.064</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684541305"/>
                  </a:ext>
                </a:extLst>
              </a:tr>
            </a:tbl>
          </a:graphicData>
        </a:graphic>
      </p:graphicFrame>
      <p:sp>
        <p:nvSpPr>
          <p:cNvPr id="5" name="Arrow: Right 4">
            <a:extLst>
              <a:ext uri="{FF2B5EF4-FFF2-40B4-BE49-F238E27FC236}">
                <a16:creationId xmlns="" xmlns:a16="http://schemas.microsoft.com/office/drawing/2014/main" id="{8ABEA183-FEAA-476C-B9C0-49DAEE10C58A}"/>
              </a:ext>
            </a:extLst>
          </p:cNvPr>
          <p:cNvSpPr/>
          <p:nvPr/>
        </p:nvSpPr>
        <p:spPr>
          <a:xfrm>
            <a:off x="1739244" y="1258479"/>
            <a:ext cx="358219" cy="13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Arrow: Down 5">
            <a:extLst>
              <a:ext uri="{FF2B5EF4-FFF2-40B4-BE49-F238E27FC236}">
                <a16:creationId xmlns="" xmlns:a16="http://schemas.microsoft.com/office/drawing/2014/main" id="{2F9D87B6-93C4-4990-8882-BA50D6D16CD0}"/>
              </a:ext>
            </a:extLst>
          </p:cNvPr>
          <p:cNvSpPr/>
          <p:nvPr/>
        </p:nvSpPr>
        <p:spPr>
          <a:xfrm>
            <a:off x="1857079" y="1696825"/>
            <a:ext cx="150830" cy="282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 xmlns:a16="http://schemas.microsoft.com/office/drawing/2014/main" id="{7F5368B1-C247-46B7-B1D7-A28EA7BC12F2}"/>
              </a:ext>
            </a:extLst>
          </p:cNvPr>
          <p:cNvSpPr txBox="1"/>
          <p:nvPr/>
        </p:nvSpPr>
        <p:spPr>
          <a:xfrm>
            <a:off x="414778" y="412406"/>
            <a:ext cx="11312166" cy="523220"/>
          </a:xfrm>
          <a:prstGeom prst="rect">
            <a:avLst/>
          </a:prstGeom>
          <a:noFill/>
        </p:spPr>
        <p:txBody>
          <a:bodyPr wrap="square" rtlCol="0">
            <a:spAutoFit/>
          </a:bodyPr>
          <a:lstStyle/>
          <a:p>
            <a:r>
              <a:rPr lang="en-IN" sz="2800" b="1" dirty="0"/>
              <a:t>1.Performed the experiment putting the Beacon1 inside the wooden box</a:t>
            </a:r>
          </a:p>
        </p:txBody>
      </p:sp>
    </p:spTree>
    <p:extLst>
      <p:ext uri="{BB962C8B-B14F-4D97-AF65-F5344CB8AC3E}">
        <p14:creationId xmlns:p14="http://schemas.microsoft.com/office/powerpoint/2010/main" val="2466775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350EE348-2308-4614-A3D7-E9E8AF87B616}"/>
              </a:ext>
            </a:extLst>
          </p:cNvPr>
          <p:cNvGraphicFramePr>
            <a:graphicFrameLocks/>
          </p:cNvGraphicFramePr>
          <p:nvPr>
            <p:extLst/>
          </p:nvPr>
        </p:nvGraphicFramePr>
        <p:xfrm>
          <a:off x="637879" y="1102937"/>
          <a:ext cx="10916241" cy="5439268"/>
        </p:xfrm>
        <a:graphic>
          <a:graphicData uri="http://schemas.openxmlformats.org/drawingml/2006/table">
            <a:tbl>
              <a:tblPr firstRow="1" firstCol="1" bandRow="1">
                <a:tableStyleId>{5C22544A-7EE6-4342-B048-85BDC9FD1C3A}</a:tableStyleId>
              </a:tblPr>
              <a:tblGrid>
                <a:gridCol w="1559463">
                  <a:extLst>
                    <a:ext uri="{9D8B030D-6E8A-4147-A177-3AD203B41FA5}">
                      <a16:colId xmlns="" xmlns:a16="http://schemas.microsoft.com/office/drawing/2014/main" val="1253880128"/>
                    </a:ext>
                  </a:extLst>
                </a:gridCol>
                <a:gridCol w="1559463">
                  <a:extLst>
                    <a:ext uri="{9D8B030D-6E8A-4147-A177-3AD203B41FA5}">
                      <a16:colId xmlns="" xmlns:a16="http://schemas.microsoft.com/office/drawing/2014/main" val="1146579054"/>
                    </a:ext>
                  </a:extLst>
                </a:gridCol>
                <a:gridCol w="1559463">
                  <a:extLst>
                    <a:ext uri="{9D8B030D-6E8A-4147-A177-3AD203B41FA5}">
                      <a16:colId xmlns="" xmlns:a16="http://schemas.microsoft.com/office/drawing/2014/main" val="302638767"/>
                    </a:ext>
                  </a:extLst>
                </a:gridCol>
                <a:gridCol w="1559463">
                  <a:extLst>
                    <a:ext uri="{9D8B030D-6E8A-4147-A177-3AD203B41FA5}">
                      <a16:colId xmlns="" xmlns:a16="http://schemas.microsoft.com/office/drawing/2014/main" val="2540583034"/>
                    </a:ext>
                  </a:extLst>
                </a:gridCol>
                <a:gridCol w="1559463">
                  <a:extLst>
                    <a:ext uri="{9D8B030D-6E8A-4147-A177-3AD203B41FA5}">
                      <a16:colId xmlns="" xmlns:a16="http://schemas.microsoft.com/office/drawing/2014/main" val="3777971961"/>
                    </a:ext>
                  </a:extLst>
                </a:gridCol>
                <a:gridCol w="1559463">
                  <a:extLst>
                    <a:ext uri="{9D8B030D-6E8A-4147-A177-3AD203B41FA5}">
                      <a16:colId xmlns="" xmlns:a16="http://schemas.microsoft.com/office/drawing/2014/main" val="870799409"/>
                    </a:ext>
                  </a:extLst>
                </a:gridCol>
                <a:gridCol w="1559463">
                  <a:extLst>
                    <a:ext uri="{9D8B030D-6E8A-4147-A177-3AD203B41FA5}">
                      <a16:colId xmlns="" xmlns:a16="http://schemas.microsoft.com/office/drawing/2014/main" val="1944085997"/>
                    </a:ext>
                  </a:extLst>
                </a:gridCol>
              </a:tblGrid>
              <a:tr h="899788">
                <a:tc>
                  <a:txBody>
                    <a:bodyPr/>
                    <a:lstStyle/>
                    <a:p>
                      <a:pPr>
                        <a:lnSpc>
                          <a:spcPct val="107000"/>
                        </a:lnSpc>
                        <a:spcAft>
                          <a:spcPts val="800"/>
                        </a:spcAft>
                      </a:pPr>
                      <a:r>
                        <a:rPr lang="en-IN" sz="1400" b="1" dirty="0">
                          <a:solidFill>
                            <a:schemeClr val="tx1"/>
                          </a:solidFill>
                          <a:effectLst/>
                        </a:rPr>
                        <a:t>Measured distance</a:t>
                      </a:r>
                    </a:p>
                    <a:p>
                      <a:pPr>
                        <a:lnSpc>
                          <a:spcPct val="107000"/>
                        </a:lnSpc>
                        <a:spcAft>
                          <a:spcPts val="800"/>
                        </a:spcAft>
                      </a:pPr>
                      <a:endParaRPr lang="en-IN" sz="1400" b="1" dirty="0">
                        <a:solidFill>
                          <a:schemeClr val="tx1"/>
                        </a:solidFill>
                        <a:effectLst/>
                      </a:endParaRPr>
                    </a:p>
                    <a:p>
                      <a:pPr>
                        <a:lnSpc>
                          <a:spcPct val="107000"/>
                        </a:lnSpc>
                        <a:spcAft>
                          <a:spcPts val="800"/>
                        </a:spcAft>
                      </a:pPr>
                      <a:r>
                        <a:rPr lang="en-IN" sz="1400" b="1" dirty="0">
                          <a:solidFill>
                            <a:schemeClr val="tx1"/>
                          </a:solidFill>
                          <a:effectLst/>
                        </a:rPr>
                        <a:t>Actual Distance</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M1(meter)</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2(meter)</a:t>
                      </a: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3(meter)</a:t>
                      </a: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M4(meter)</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5(meter)</a:t>
                      </a:r>
                    </a:p>
                  </a:txBody>
                  <a:tcPr marL="68580" marR="68580" marT="0" marB="0"/>
                </a:tc>
                <a:tc>
                  <a:txBody>
                    <a:bodyPr/>
                    <a:lstStyle/>
                    <a:p>
                      <a:pPr>
                        <a:lnSpc>
                          <a:spcPct val="107000"/>
                        </a:lnSpc>
                        <a:spcAft>
                          <a:spcPts val="800"/>
                        </a:spcAft>
                      </a:pPr>
                      <a:r>
                        <a:rPr lang="en-IN" sz="1600" b="1" dirty="0">
                          <a:solidFill>
                            <a:srgbClr val="C00000"/>
                          </a:solidFill>
                          <a:effectLst/>
                        </a:rPr>
                        <a:t> </a:t>
                      </a:r>
                    </a:p>
                    <a:p>
                      <a:pPr>
                        <a:lnSpc>
                          <a:spcPct val="107000"/>
                        </a:lnSpc>
                        <a:spcAft>
                          <a:spcPts val="800"/>
                        </a:spcAft>
                      </a:pPr>
                      <a:r>
                        <a:rPr lang="en-IN" sz="2000" b="1" dirty="0">
                          <a:solidFill>
                            <a:srgbClr val="C00000"/>
                          </a:solidFill>
                          <a:effectLst/>
                        </a:rPr>
                        <a:t>Average</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02876620"/>
                  </a:ext>
                </a:extLst>
              </a:tr>
              <a:tr h="899788">
                <a:tc>
                  <a:txBody>
                    <a:bodyPr/>
                    <a:lstStyle/>
                    <a:p>
                      <a:pPr>
                        <a:lnSpc>
                          <a:spcPct val="107000"/>
                        </a:lnSpc>
                        <a:spcAft>
                          <a:spcPts val="800"/>
                        </a:spcAft>
                      </a:pPr>
                      <a:r>
                        <a:rPr lang="en-US"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1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0.79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1.58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1.12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1.26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1.15</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49207154"/>
                  </a:ext>
                </a:extLst>
              </a:tr>
              <a:tr h="940328">
                <a:tc>
                  <a:txBody>
                    <a:bodyPr/>
                    <a:lstStyle/>
                    <a:p>
                      <a:pPr>
                        <a:lnSpc>
                          <a:spcPct val="107000"/>
                        </a:lnSpc>
                        <a:spcAft>
                          <a:spcPts val="800"/>
                        </a:spcAft>
                      </a:pPr>
                      <a:r>
                        <a:rPr lang="en-IN" sz="2000" b="1" dirty="0">
                          <a:solidFill>
                            <a:srgbClr val="C00000"/>
                          </a:solidFill>
                          <a:effectLst/>
                        </a:rPr>
                        <a:t> 2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2.24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1.78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2.208</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51621782"/>
                  </a:ext>
                </a:extLst>
              </a:tr>
              <a:tr h="899788">
                <a:tc>
                  <a:txBody>
                    <a:bodyPr/>
                    <a:lstStyle/>
                    <a:p>
                      <a:pPr>
                        <a:lnSpc>
                          <a:spcPct val="107000"/>
                        </a:lnSpc>
                        <a:spcAft>
                          <a:spcPts val="800"/>
                        </a:spcAft>
                      </a:pPr>
                      <a:r>
                        <a:rPr lang="en-IN" sz="2000" b="1" dirty="0">
                          <a:solidFill>
                            <a:srgbClr val="C00000"/>
                          </a:solidFill>
                          <a:effectLst/>
                        </a:rPr>
                        <a:t> 3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2.00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2.24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2.24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2.362</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82794550"/>
                  </a:ext>
                </a:extLst>
              </a:tr>
              <a:tr h="899788">
                <a:tc>
                  <a:txBody>
                    <a:bodyPr/>
                    <a:lstStyle/>
                    <a:p>
                      <a:pPr>
                        <a:lnSpc>
                          <a:spcPct val="107000"/>
                        </a:lnSpc>
                        <a:spcAft>
                          <a:spcPts val="800"/>
                        </a:spcAft>
                      </a:pPr>
                      <a:r>
                        <a:rPr lang="en-IN" sz="2000" b="1" dirty="0">
                          <a:solidFill>
                            <a:srgbClr val="C00000"/>
                          </a:solidFill>
                          <a:effectLst/>
                        </a:rPr>
                        <a:t> 4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3.98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3.55</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3.16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4.47</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3.596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7389888"/>
                  </a:ext>
                </a:extLst>
              </a:tr>
              <a:tr h="899788">
                <a:tc>
                  <a:txBody>
                    <a:bodyPr/>
                    <a:lstStyle/>
                    <a:p>
                      <a:pPr>
                        <a:lnSpc>
                          <a:spcPct val="107000"/>
                        </a:lnSpc>
                        <a:spcAft>
                          <a:spcPts val="800"/>
                        </a:spcAft>
                      </a:pPr>
                      <a:r>
                        <a:rPr lang="en-IN" sz="2000" b="1" dirty="0">
                          <a:solidFill>
                            <a:srgbClr val="C00000"/>
                          </a:solidFill>
                          <a:effectLst/>
                        </a:rPr>
                        <a:t> 6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7.94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10</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8.91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7.08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7.94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8.374</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684541305"/>
                  </a:ext>
                </a:extLst>
              </a:tr>
            </a:tbl>
          </a:graphicData>
        </a:graphic>
      </p:graphicFrame>
      <p:sp>
        <p:nvSpPr>
          <p:cNvPr id="2" name="Arrow: Right 1">
            <a:extLst>
              <a:ext uri="{FF2B5EF4-FFF2-40B4-BE49-F238E27FC236}">
                <a16:creationId xmlns="" xmlns:a16="http://schemas.microsoft.com/office/drawing/2014/main" id="{AD5B290D-EF85-4E77-81D1-D4FDC0752C9A}"/>
              </a:ext>
            </a:extLst>
          </p:cNvPr>
          <p:cNvSpPr/>
          <p:nvPr/>
        </p:nvSpPr>
        <p:spPr>
          <a:xfrm>
            <a:off x="1329179" y="1338607"/>
            <a:ext cx="405353" cy="13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Arrow: Down 2">
            <a:extLst>
              <a:ext uri="{FF2B5EF4-FFF2-40B4-BE49-F238E27FC236}">
                <a16:creationId xmlns="" xmlns:a16="http://schemas.microsoft.com/office/drawing/2014/main" id="{1BCB1206-DCCC-4E72-9D9E-8E26F2251A3B}"/>
              </a:ext>
            </a:extLst>
          </p:cNvPr>
          <p:cNvSpPr/>
          <p:nvPr/>
        </p:nvSpPr>
        <p:spPr>
          <a:xfrm>
            <a:off x="1923068" y="1668544"/>
            <a:ext cx="179109" cy="3016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3F6C2B67-6DA0-45DC-99ED-6638435E5E3E}"/>
              </a:ext>
            </a:extLst>
          </p:cNvPr>
          <p:cNvSpPr txBox="1"/>
          <p:nvPr/>
        </p:nvSpPr>
        <p:spPr>
          <a:xfrm>
            <a:off x="637879" y="471325"/>
            <a:ext cx="10438616" cy="523220"/>
          </a:xfrm>
          <a:prstGeom prst="rect">
            <a:avLst/>
          </a:prstGeom>
          <a:noFill/>
        </p:spPr>
        <p:txBody>
          <a:bodyPr wrap="square" rtlCol="0">
            <a:spAutoFit/>
          </a:bodyPr>
          <a:lstStyle/>
          <a:p>
            <a:r>
              <a:rPr lang="en-IN" sz="2800" b="1" dirty="0"/>
              <a:t>2.Performed experiment putting the Beacon2 inside the wooden box</a:t>
            </a:r>
          </a:p>
        </p:txBody>
      </p:sp>
    </p:spTree>
    <p:extLst>
      <p:ext uri="{BB962C8B-B14F-4D97-AF65-F5344CB8AC3E}">
        <p14:creationId xmlns:p14="http://schemas.microsoft.com/office/powerpoint/2010/main" val="38818175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F80E33-4D20-47AF-B66C-1807DFC15116}"/>
              </a:ext>
            </a:extLst>
          </p:cNvPr>
          <p:cNvSpPr>
            <a:spLocks noGrp="1"/>
          </p:cNvSpPr>
          <p:nvPr>
            <p:ph type="title"/>
          </p:nvPr>
        </p:nvSpPr>
        <p:spPr/>
        <p:txBody>
          <a:bodyPr/>
          <a:lstStyle/>
          <a:p>
            <a:r>
              <a:rPr lang="en-US" dirty="0">
                <a:solidFill>
                  <a:srgbClr val="0070C0"/>
                </a:solidFill>
              </a:rPr>
              <a:t/>
            </a:r>
            <a:br>
              <a:rPr lang="en-US" dirty="0">
                <a:solidFill>
                  <a:srgbClr val="0070C0"/>
                </a:solidFill>
              </a:rPr>
            </a:br>
            <a:r>
              <a:rPr lang="en-US" dirty="0">
                <a:solidFill>
                  <a:srgbClr val="0070C0"/>
                </a:solidFill>
              </a:rPr>
              <a:t>Worst case range</a:t>
            </a:r>
            <a:endParaRPr lang="en-IN" dirty="0">
              <a:solidFill>
                <a:srgbClr val="0070C0"/>
              </a:solidFill>
            </a:endParaRPr>
          </a:p>
        </p:txBody>
      </p:sp>
      <p:sp>
        <p:nvSpPr>
          <p:cNvPr id="6" name="TextBox 5">
            <a:extLst>
              <a:ext uri="{FF2B5EF4-FFF2-40B4-BE49-F238E27FC236}">
                <a16:creationId xmlns="" xmlns:a16="http://schemas.microsoft.com/office/drawing/2014/main" id="{71430A3D-7958-429D-B208-174C246F15B5}"/>
              </a:ext>
            </a:extLst>
          </p:cNvPr>
          <p:cNvSpPr txBox="1"/>
          <p:nvPr/>
        </p:nvSpPr>
        <p:spPr>
          <a:xfrm>
            <a:off x="1027521" y="1913642"/>
            <a:ext cx="3469064"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t>14 meters</a:t>
            </a:r>
            <a:endParaRPr lang="en-IN" sz="2800" b="1" dirty="0"/>
          </a:p>
        </p:txBody>
      </p:sp>
      <p:sp>
        <p:nvSpPr>
          <p:cNvPr id="7" name="TextBox 6">
            <a:extLst>
              <a:ext uri="{FF2B5EF4-FFF2-40B4-BE49-F238E27FC236}">
                <a16:creationId xmlns="" xmlns:a16="http://schemas.microsoft.com/office/drawing/2014/main" id="{27171D68-BAAA-4F7F-BCA8-15DF56F355D5}"/>
              </a:ext>
            </a:extLst>
          </p:cNvPr>
          <p:cNvSpPr txBox="1"/>
          <p:nvPr/>
        </p:nvSpPr>
        <p:spPr>
          <a:xfrm>
            <a:off x="1272618" y="2809188"/>
            <a:ext cx="6297105"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Beacons get disconnected from the BLE APP as we move distance above 14 meters</a:t>
            </a:r>
            <a:endParaRPr lang="en-IN" sz="2000" dirty="0"/>
          </a:p>
        </p:txBody>
      </p:sp>
    </p:spTree>
    <p:extLst>
      <p:ext uri="{BB962C8B-B14F-4D97-AF65-F5344CB8AC3E}">
        <p14:creationId xmlns:p14="http://schemas.microsoft.com/office/powerpoint/2010/main" val="223405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Meet 21_Mar</a:t>
            </a:r>
            <a:endParaRPr lang="en-IN" dirty="0"/>
          </a:p>
        </p:txBody>
      </p:sp>
      <p:sp>
        <p:nvSpPr>
          <p:cNvPr id="3" name="Content Placeholder 2"/>
          <p:cNvSpPr>
            <a:spLocks noGrp="1"/>
          </p:cNvSpPr>
          <p:nvPr>
            <p:ph idx="1"/>
          </p:nvPr>
        </p:nvSpPr>
        <p:spPr/>
        <p:txBody>
          <a:bodyPr/>
          <a:lstStyle/>
          <a:p>
            <a:r>
              <a:rPr lang="en-IN" dirty="0" smtClean="0"/>
              <a:t>Button size adjusted in side menu</a:t>
            </a:r>
          </a:p>
          <a:p>
            <a:r>
              <a:rPr lang="en-IN" dirty="0" smtClean="0"/>
              <a:t>Added the contact update option in conductor app</a:t>
            </a:r>
          </a:p>
          <a:p>
            <a:r>
              <a:rPr lang="en-US" dirty="0" smtClean="0"/>
              <a:t>CAN Bus communication between two ESP32 established</a:t>
            </a:r>
          </a:p>
          <a:p>
            <a:r>
              <a:rPr lang="en-US" dirty="0" smtClean="0"/>
              <a:t>Trying to establish OBD in ESP32s using MCP2551 </a:t>
            </a:r>
            <a:r>
              <a:rPr lang="en-US" smtClean="0"/>
              <a:t>CAN Transceiver</a:t>
            </a:r>
            <a:endParaRPr lang="en-US" dirty="0" smtClean="0"/>
          </a:p>
          <a:p>
            <a:r>
              <a:rPr lang="en-US" dirty="0" smtClean="0"/>
              <a:t>Prepared Design Phase Report</a:t>
            </a:r>
          </a:p>
          <a:p>
            <a:r>
              <a:rPr lang="en-US" dirty="0" smtClean="0"/>
              <a:t>Amit is working on lock part</a:t>
            </a:r>
            <a:endParaRPr lang="en-IN" dirty="0"/>
          </a:p>
        </p:txBody>
      </p:sp>
    </p:spTree>
    <p:extLst>
      <p:ext uri="{BB962C8B-B14F-4D97-AF65-F5344CB8AC3E}">
        <p14:creationId xmlns:p14="http://schemas.microsoft.com/office/powerpoint/2010/main" val="2857074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6B243760-F0D0-4D0E-95FF-F018D52208F8}"/>
              </a:ext>
            </a:extLst>
          </p:cNvPr>
          <p:cNvGraphicFramePr>
            <a:graphicFrameLocks noGrp="1"/>
          </p:cNvGraphicFramePr>
          <p:nvPr>
            <p:ph idx="1"/>
            <p:extLst/>
          </p:nvPr>
        </p:nvGraphicFramePr>
        <p:xfrm>
          <a:off x="546755" y="1065229"/>
          <a:ext cx="11029361" cy="5380365"/>
        </p:xfrm>
        <a:graphic>
          <a:graphicData uri="http://schemas.openxmlformats.org/drawingml/2006/table">
            <a:tbl>
              <a:tblPr firstRow="1" firstCol="1" bandRow="1">
                <a:tableStyleId>{5C22544A-7EE6-4342-B048-85BDC9FD1C3A}</a:tableStyleId>
              </a:tblPr>
              <a:tblGrid>
                <a:gridCol w="1575623">
                  <a:extLst>
                    <a:ext uri="{9D8B030D-6E8A-4147-A177-3AD203B41FA5}">
                      <a16:colId xmlns="" xmlns:a16="http://schemas.microsoft.com/office/drawing/2014/main" val="1253880128"/>
                    </a:ext>
                  </a:extLst>
                </a:gridCol>
                <a:gridCol w="1575623">
                  <a:extLst>
                    <a:ext uri="{9D8B030D-6E8A-4147-A177-3AD203B41FA5}">
                      <a16:colId xmlns="" xmlns:a16="http://schemas.microsoft.com/office/drawing/2014/main" val="1146579054"/>
                    </a:ext>
                  </a:extLst>
                </a:gridCol>
                <a:gridCol w="1575623">
                  <a:extLst>
                    <a:ext uri="{9D8B030D-6E8A-4147-A177-3AD203B41FA5}">
                      <a16:colId xmlns="" xmlns:a16="http://schemas.microsoft.com/office/drawing/2014/main" val="302638767"/>
                    </a:ext>
                  </a:extLst>
                </a:gridCol>
                <a:gridCol w="1575623">
                  <a:extLst>
                    <a:ext uri="{9D8B030D-6E8A-4147-A177-3AD203B41FA5}">
                      <a16:colId xmlns="" xmlns:a16="http://schemas.microsoft.com/office/drawing/2014/main" val="2540583034"/>
                    </a:ext>
                  </a:extLst>
                </a:gridCol>
                <a:gridCol w="1575623">
                  <a:extLst>
                    <a:ext uri="{9D8B030D-6E8A-4147-A177-3AD203B41FA5}">
                      <a16:colId xmlns="" xmlns:a16="http://schemas.microsoft.com/office/drawing/2014/main" val="3777971961"/>
                    </a:ext>
                  </a:extLst>
                </a:gridCol>
                <a:gridCol w="1575623">
                  <a:extLst>
                    <a:ext uri="{9D8B030D-6E8A-4147-A177-3AD203B41FA5}">
                      <a16:colId xmlns="" xmlns:a16="http://schemas.microsoft.com/office/drawing/2014/main" val="870799409"/>
                    </a:ext>
                  </a:extLst>
                </a:gridCol>
                <a:gridCol w="1575623">
                  <a:extLst>
                    <a:ext uri="{9D8B030D-6E8A-4147-A177-3AD203B41FA5}">
                      <a16:colId xmlns="" xmlns:a16="http://schemas.microsoft.com/office/drawing/2014/main" val="1944085997"/>
                    </a:ext>
                  </a:extLst>
                </a:gridCol>
              </a:tblGrid>
              <a:tr h="978166">
                <a:tc>
                  <a:txBody>
                    <a:bodyPr/>
                    <a:lstStyle/>
                    <a:p>
                      <a:pPr algn="l">
                        <a:lnSpc>
                          <a:spcPct val="107000"/>
                        </a:lnSpc>
                        <a:spcAft>
                          <a:spcPts val="800"/>
                        </a:spcAft>
                      </a:pPr>
                      <a:r>
                        <a:rPr lang="en-IN" sz="1400" dirty="0">
                          <a:solidFill>
                            <a:schemeClr val="tx1"/>
                          </a:solidFill>
                          <a:effectLst/>
                        </a:rPr>
                        <a:t>Measured distance</a:t>
                      </a:r>
                    </a:p>
                    <a:p>
                      <a:pPr algn="l">
                        <a:lnSpc>
                          <a:spcPct val="107000"/>
                        </a:lnSpc>
                        <a:spcAft>
                          <a:spcPts val="800"/>
                        </a:spcAft>
                      </a:pPr>
                      <a:endParaRPr lang="en-IN" sz="1400" dirty="0">
                        <a:solidFill>
                          <a:schemeClr val="tx1"/>
                        </a:solidFill>
                        <a:effectLst/>
                      </a:endParaRPr>
                    </a:p>
                    <a:p>
                      <a:pPr algn="l">
                        <a:lnSpc>
                          <a:spcPct val="107000"/>
                        </a:lnSpc>
                        <a:spcAft>
                          <a:spcPts val="800"/>
                        </a:spcAft>
                      </a:pPr>
                      <a:r>
                        <a:rPr lang="en-IN" sz="1400" dirty="0">
                          <a:solidFill>
                            <a:schemeClr val="tx1"/>
                          </a:solidFill>
                          <a:effectLst/>
                        </a:rPr>
                        <a:t>Actual Distance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M1(meter)</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2(meter)</a:t>
                      </a: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3(meter)</a:t>
                      </a: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M4(meter)</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5(meter</a:t>
                      </a:r>
                    </a:p>
                  </a:txBody>
                  <a:tcPr marL="68580" marR="68580" marT="0" marB="0"/>
                </a:tc>
                <a:tc>
                  <a:txBody>
                    <a:bodyPr/>
                    <a:lstStyle/>
                    <a:p>
                      <a:pPr>
                        <a:lnSpc>
                          <a:spcPct val="107000"/>
                        </a:lnSpc>
                        <a:spcAft>
                          <a:spcPts val="800"/>
                        </a:spcAft>
                      </a:pPr>
                      <a:r>
                        <a:rPr lang="en-IN" sz="1600" dirty="0">
                          <a:solidFill>
                            <a:srgbClr val="C00000"/>
                          </a:solidFill>
                          <a:effectLst/>
                        </a:rPr>
                        <a:t> </a:t>
                      </a:r>
                    </a:p>
                    <a:p>
                      <a:pPr>
                        <a:lnSpc>
                          <a:spcPct val="107000"/>
                        </a:lnSpc>
                        <a:spcAft>
                          <a:spcPts val="800"/>
                        </a:spcAft>
                      </a:pPr>
                      <a:r>
                        <a:rPr lang="en-IN" sz="2000" dirty="0">
                          <a:solidFill>
                            <a:srgbClr val="C00000"/>
                          </a:solidFill>
                          <a:effectLst/>
                        </a:rPr>
                        <a:t>Average</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02876620"/>
                  </a:ext>
                </a:extLst>
              </a:tr>
              <a:tr h="872577">
                <a:tc>
                  <a:txBody>
                    <a:bodyPr/>
                    <a:lstStyle/>
                    <a:p>
                      <a:pPr algn="l">
                        <a:lnSpc>
                          <a:spcPct val="107000"/>
                        </a:lnSpc>
                        <a:spcAft>
                          <a:spcPts val="800"/>
                        </a:spcAft>
                      </a:pPr>
                      <a:r>
                        <a:rPr lang="en-US"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1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1.12</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1.24</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1.6</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1.4</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1.12</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1.296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49207154"/>
                  </a:ext>
                </a:extLst>
              </a:tr>
              <a:tr h="911891">
                <a:tc>
                  <a:txBody>
                    <a:bodyPr/>
                    <a:lstStyle/>
                    <a:p>
                      <a:pPr algn="l">
                        <a:lnSpc>
                          <a:spcPct val="107000"/>
                        </a:lnSpc>
                        <a:spcAft>
                          <a:spcPts val="800"/>
                        </a:spcAft>
                      </a:pPr>
                      <a:r>
                        <a:rPr lang="en-IN" sz="2000" dirty="0">
                          <a:solidFill>
                            <a:srgbClr val="C00000"/>
                          </a:solidFill>
                          <a:effectLst/>
                        </a:rPr>
                        <a:t> 2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2.2</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2.31</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2.51</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2.65</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3.11</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2.556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51621782"/>
                  </a:ext>
                </a:extLst>
              </a:tr>
              <a:tr h="872577">
                <a:tc>
                  <a:txBody>
                    <a:bodyPr/>
                    <a:lstStyle/>
                    <a:p>
                      <a:pPr algn="l">
                        <a:lnSpc>
                          <a:spcPct val="107000"/>
                        </a:lnSpc>
                        <a:spcAft>
                          <a:spcPts val="800"/>
                        </a:spcAft>
                      </a:pPr>
                      <a:r>
                        <a:rPr lang="en-IN" sz="2000" dirty="0">
                          <a:solidFill>
                            <a:srgbClr val="C00000"/>
                          </a:solidFill>
                          <a:effectLst/>
                        </a:rPr>
                        <a:t> 3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2.61</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2.89</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3.18</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3.55</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3.81</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3.208</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82794550"/>
                  </a:ext>
                </a:extLst>
              </a:tr>
              <a:tr h="872577">
                <a:tc>
                  <a:txBody>
                    <a:bodyPr/>
                    <a:lstStyle/>
                    <a:p>
                      <a:pPr algn="l">
                        <a:lnSpc>
                          <a:spcPct val="107000"/>
                        </a:lnSpc>
                        <a:spcAft>
                          <a:spcPts val="800"/>
                        </a:spcAft>
                      </a:pPr>
                      <a:r>
                        <a:rPr lang="en-IN" sz="2000" dirty="0">
                          <a:solidFill>
                            <a:srgbClr val="C00000"/>
                          </a:solidFill>
                          <a:effectLst/>
                        </a:rPr>
                        <a:t> 4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2.89</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3.44</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3.15</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4.12</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4.38</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3.596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7389888"/>
                  </a:ext>
                </a:extLst>
              </a:tr>
              <a:tr h="872577">
                <a:tc>
                  <a:txBody>
                    <a:bodyPr/>
                    <a:lstStyle/>
                    <a:p>
                      <a:pPr algn="l">
                        <a:lnSpc>
                          <a:spcPct val="107000"/>
                        </a:lnSpc>
                        <a:spcAft>
                          <a:spcPts val="800"/>
                        </a:spcAft>
                      </a:pPr>
                      <a:r>
                        <a:rPr lang="en-IN" sz="2000" dirty="0">
                          <a:solidFill>
                            <a:srgbClr val="C00000"/>
                          </a:solidFill>
                          <a:effectLst/>
                        </a:rPr>
                        <a:t> 6 meter</a:t>
                      </a:r>
                      <a:endPar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5.38</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4.98</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5.38</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7.05</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solidFill>
                            <a:schemeClr val="tx1"/>
                          </a:solidFill>
                          <a:effectLst/>
                        </a:rPr>
                        <a:t> 7.89</a:t>
                      </a:r>
                      <a:endPar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6.136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684541305"/>
                  </a:ext>
                </a:extLst>
              </a:tr>
            </a:tbl>
          </a:graphicData>
        </a:graphic>
      </p:graphicFrame>
      <p:sp>
        <p:nvSpPr>
          <p:cNvPr id="5" name="Arrow: Right 4">
            <a:extLst>
              <a:ext uri="{FF2B5EF4-FFF2-40B4-BE49-F238E27FC236}">
                <a16:creationId xmlns="" xmlns:a16="http://schemas.microsoft.com/office/drawing/2014/main" id="{8ABEA183-FEAA-476C-B9C0-49DAEE10C58A}"/>
              </a:ext>
            </a:extLst>
          </p:cNvPr>
          <p:cNvSpPr/>
          <p:nvPr/>
        </p:nvSpPr>
        <p:spPr>
          <a:xfrm>
            <a:off x="1739244" y="1258479"/>
            <a:ext cx="358219" cy="13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Arrow: Down 5">
            <a:extLst>
              <a:ext uri="{FF2B5EF4-FFF2-40B4-BE49-F238E27FC236}">
                <a16:creationId xmlns="" xmlns:a16="http://schemas.microsoft.com/office/drawing/2014/main" id="{2F9D87B6-93C4-4990-8882-BA50D6D16CD0}"/>
              </a:ext>
            </a:extLst>
          </p:cNvPr>
          <p:cNvSpPr/>
          <p:nvPr/>
        </p:nvSpPr>
        <p:spPr>
          <a:xfrm>
            <a:off x="1857079" y="1696825"/>
            <a:ext cx="150830" cy="282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 xmlns:a16="http://schemas.microsoft.com/office/drawing/2014/main" id="{7F5368B1-C247-46B7-B1D7-A28EA7BC12F2}"/>
              </a:ext>
            </a:extLst>
          </p:cNvPr>
          <p:cNvSpPr txBox="1"/>
          <p:nvPr/>
        </p:nvSpPr>
        <p:spPr>
          <a:xfrm>
            <a:off x="414778" y="412406"/>
            <a:ext cx="10887959" cy="523220"/>
          </a:xfrm>
          <a:prstGeom prst="rect">
            <a:avLst/>
          </a:prstGeom>
          <a:noFill/>
        </p:spPr>
        <p:txBody>
          <a:bodyPr wrap="square" rtlCol="0">
            <a:spAutoFit/>
          </a:bodyPr>
          <a:lstStyle/>
          <a:p>
            <a:r>
              <a:rPr lang="en-IN" sz="2800" b="1" dirty="0"/>
              <a:t>3.Performed the experiment in open space with the Beacon1 </a:t>
            </a:r>
          </a:p>
        </p:txBody>
      </p:sp>
    </p:spTree>
    <p:extLst>
      <p:ext uri="{BB962C8B-B14F-4D97-AF65-F5344CB8AC3E}">
        <p14:creationId xmlns:p14="http://schemas.microsoft.com/office/powerpoint/2010/main" val="42891735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350EE348-2308-4614-A3D7-E9E8AF87B616}"/>
              </a:ext>
            </a:extLst>
          </p:cNvPr>
          <p:cNvGraphicFramePr>
            <a:graphicFrameLocks/>
          </p:cNvGraphicFramePr>
          <p:nvPr>
            <p:extLst/>
          </p:nvPr>
        </p:nvGraphicFramePr>
        <p:xfrm>
          <a:off x="637879" y="1102937"/>
          <a:ext cx="10916241" cy="5439268"/>
        </p:xfrm>
        <a:graphic>
          <a:graphicData uri="http://schemas.openxmlformats.org/drawingml/2006/table">
            <a:tbl>
              <a:tblPr firstRow="1" firstCol="1" bandRow="1">
                <a:tableStyleId>{5C22544A-7EE6-4342-B048-85BDC9FD1C3A}</a:tableStyleId>
              </a:tblPr>
              <a:tblGrid>
                <a:gridCol w="1559463">
                  <a:extLst>
                    <a:ext uri="{9D8B030D-6E8A-4147-A177-3AD203B41FA5}">
                      <a16:colId xmlns="" xmlns:a16="http://schemas.microsoft.com/office/drawing/2014/main" val="1253880128"/>
                    </a:ext>
                  </a:extLst>
                </a:gridCol>
                <a:gridCol w="1559463">
                  <a:extLst>
                    <a:ext uri="{9D8B030D-6E8A-4147-A177-3AD203B41FA5}">
                      <a16:colId xmlns="" xmlns:a16="http://schemas.microsoft.com/office/drawing/2014/main" val="1146579054"/>
                    </a:ext>
                  </a:extLst>
                </a:gridCol>
                <a:gridCol w="1559463">
                  <a:extLst>
                    <a:ext uri="{9D8B030D-6E8A-4147-A177-3AD203B41FA5}">
                      <a16:colId xmlns="" xmlns:a16="http://schemas.microsoft.com/office/drawing/2014/main" val="302638767"/>
                    </a:ext>
                  </a:extLst>
                </a:gridCol>
                <a:gridCol w="1559463">
                  <a:extLst>
                    <a:ext uri="{9D8B030D-6E8A-4147-A177-3AD203B41FA5}">
                      <a16:colId xmlns="" xmlns:a16="http://schemas.microsoft.com/office/drawing/2014/main" val="2540583034"/>
                    </a:ext>
                  </a:extLst>
                </a:gridCol>
                <a:gridCol w="1559463">
                  <a:extLst>
                    <a:ext uri="{9D8B030D-6E8A-4147-A177-3AD203B41FA5}">
                      <a16:colId xmlns="" xmlns:a16="http://schemas.microsoft.com/office/drawing/2014/main" val="3777971961"/>
                    </a:ext>
                  </a:extLst>
                </a:gridCol>
                <a:gridCol w="1559463">
                  <a:extLst>
                    <a:ext uri="{9D8B030D-6E8A-4147-A177-3AD203B41FA5}">
                      <a16:colId xmlns="" xmlns:a16="http://schemas.microsoft.com/office/drawing/2014/main" val="870799409"/>
                    </a:ext>
                  </a:extLst>
                </a:gridCol>
                <a:gridCol w="1559463">
                  <a:extLst>
                    <a:ext uri="{9D8B030D-6E8A-4147-A177-3AD203B41FA5}">
                      <a16:colId xmlns="" xmlns:a16="http://schemas.microsoft.com/office/drawing/2014/main" val="1944085997"/>
                    </a:ext>
                  </a:extLst>
                </a:gridCol>
              </a:tblGrid>
              <a:tr h="899788">
                <a:tc>
                  <a:txBody>
                    <a:bodyPr/>
                    <a:lstStyle/>
                    <a:p>
                      <a:pPr>
                        <a:lnSpc>
                          <a:spcPct val="107000"/>
                        </a:lnSpc>
                        <a:spcAft>
                          <a:spcPts val="800"/>
                        </a:spcAft>
                      </a:pPr>
                      <a:r>
                        <a:rPr lang="en-IN" sz="1400" b="1" dirty="0">
                          <a:solidFill>
                            <a:schemeClr val="tx1"/>
                          </a:solidFill>
                          <a:effectLst/>
                        </a:rPr>
                        <a:t>Measured distance</a:t>
                      </a:r>
                    </a:p>
                    <a:p>
                      <a:pPr>
                        <a:lnSpc>
                          <a:spcPct val="107000"/>
                        </a:lnSpc>
                        <a:spcAft>
                          <a:spcPts val="800"/>
                        </a:spcAft>
                      </a:pPr>
                      <a:endParaRPr lang="en-IN" sz="1400" b="1" dirty="0">
                        <a:solidFill>
                          <a:schemeClr val="tx1"/>
                        </a:solidFill>
                        <a:effectLst/>
                      </a:endParaRPr>
                    </a:p>
                    <a:p>
                      <a:pPr>
                        <a:lnSpc>
                          <a:spcPct val="107000"/>
                        </a:lnSpc>
                        <a:spcAft>
                          <a:spcPts val="800"/>
                        </a:spcAft>
                      </a:pPr>
                      <a:r>
                        <a:rPr lang="en-IN" sz="1400" b="1" dirty="0">
                          <a:solidFill>
                            <a:schemeClr val="tx1"/>
                          </a:solidFill>
                          <a:effectLst/>
                        </a:rPr>
                        <a:t>Actual Distance</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M1(meter)</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2(meter)</a:t>
                      </a: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3(meter)</a:t>
                      </a: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M4(meter)</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5(meter)</a:t>
                      </a:r>
                    </a:p>
                  </a:txBody>
                  <a:tcPr marL="68580" marR="68580" marT="0" marB="0"/>
                </a:tc>
                <a:tc>
                  <a:txBody>
                    <a:bodyPr/>
                    <a:lstStyle/>
                    <a:p>
                      <a:pPr>
                        <a:lnSpc>
                          <a:spcPct val="107000"/>
                        </a:lnSpc>
                        <a:spcAft>
                          <a:spcPts val="800"/>
                        </a:spcAft>
                      </a:pPr>
                      <a:r>
                        <a:rPr lang="en-IN" sz="1600" b="1" dirty="0">
                          <a:solidFill>
                            <a:srgbClr val="C00000"/>
                          </a:solidFill>
                          <a:effectLst/>
                        </a:rPr>
                        <a:t> </a:t>
                      </a:r>
                    </a:p>
                    <a:p>
                      <a:pPr>
                        <a:lnSpc>
                          <a:spcPct val="107000"/>
                        </a:lnSpc>
                        <a:spcAft>
                          <a:spcPts val="800"/>
                        </a:spcAft>
                      </a:pPr>
                      <a:r>
                        <a:rPr lang="en-IN" sz="2000" b="1" dirty="0">
                          <a:solidFill>
                            <a:srgbClr val="C00000"/>
                          </a:solidFill>
                          <a:effectLst/>
                        </a:rPr>
                        <a:t>Average</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02876620"/>
                  </a:ext>
                </a:extLst>
              </a:tr>
              <a:tr h="899788">
                <a:tc>
                  <a:txBody>
                    <a:bodyPr/>
                    <a:lstStyle/>
                    <a:p>
                      <a:pPr>
                        <a:lnSpc>
                          <a:spcPct val="107000"/>
                        </a:lnSpc>
                        <a:spcAft>
                          <a:spcPts val="800"/>
                        </a:spcAft>
                      </a:pPr>
                      <a:r>
                        <a:rPr lang="en-US"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1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1.18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1.31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1.26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1.58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1.386</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849207154"/>
                  </a:ext>
                </a:extLst>
              </a:tr>
              <a:tr h="940328">
                <a:tc>
                  <a:txBody>
                    <a:bodyPr/>
                    <a:lstStyle/>
                    <a:p>
                      <a:pPr>
                        <a:lnSpc>
                          <a:spcPct val="107000"/>
                        </a:lnSpc>
                        <a:spcAft>
                          <a:spcPts val="800"/>
                        </a:spcAft>
                      </a:pPr>
                      <a:r>
                        <a:rPr lang="en-IN" sz="2000" b="1" dirty="0">
                          <a:solidFill>
                            <a:srgbClr val="C00000"/>
                          </a:solidFill>
                          <a:effectLst/>
                        </a:rPr>
                        <a:t> 2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2.55</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2.21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1.89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2.51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2.312</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51621782"/>
                  </a:ext>
                </a:extLst>
              </a:tr>
              <a:tr h="899788">
                <a:tc>
                  <a:txBody>
                    <a:bodyPr/>
                    <a:lstStyle/>
                    <a:p>
                      <a:pPr>
                        <a:lnSpc>
                          <a:spcPct val="107000"/>
                        </a:lnSpc>
                        <a:spcAft>
                          <a:spcPts val="800"/>
                        </a:spcAft>
                      </a:pPr>
                      <a:r>
                        <a:rPr lang="en-IN" sz="2000" b="1" dirty="0">
                          <a:solidFill>
                            <a:srgbClr val="C00000"/>
                          </a:solidFill>
                          <a:effectLst/>
                        </a:rPr>
                        <a:t> 3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3.21</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3.4</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2.89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3.18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3.114</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82794550"/>
                  </a:ext>
                </a:extLst>
              </a:tr>
              <a:tr h="899788">
                <a:tc>
                  <a:txBody>
                    <a:bodyPr/>
                    <a:lstStyle/>
                    <a:p>
                      <a:pPr>
                        <a:lnSpc>
                          <a:spcPct val="107000"/>
                        </a:lnSpc>
                        <a:spcAft>
                          <a:spcPts val="800"/>
                        </a:spcAft>
                      </a:pPr>
                      <a:r>
                        <a:rPr lang="en-IN" sz="2000" b="1" dirty="0">
                          <a:solidFill>
                            <a:srgbClr val="C00000"/>
                          </a:solidFill>
                          <a:effectLst/>
                        </a:rPr>
                        <a:t> 4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4.02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3.76</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4.38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3.988</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07389888"/>
                  </a:ext>
                </a:extLst>
              </a:tr>
              <a:tr h="899788">
                <a:tc>
                  <a:txBody>
                    <a:bodyPr/>
                    <a:lstStyle/>
                    <a:p>
                      <a:pPr>
                        <a:lnSpc>
                          <a:spcPct val="107000"/>
                        </a:lnSpc>
                        <a:spcAft>
                          <a:spcPts val="800"/>
                        </a:spcAft>
                      </a:pPr>
                      <a:r>
                        <a:rPr lang="en-IN" sz="2000" b="1" dirty="0">
                          <a:solidFill>
                            <a:srgbClr val="C00000"/>
                          </a:solidFill>
                          <a:effectLst/>
                        </a:rPr>
                        <a:t> 6 meter</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7.02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8.12</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8.38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7.18</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b="1" dirty="0">
                          <a:solidFill>
                            <a:schemeClr val="tx1"/>
                          </a:solidFill>
                          <a:effectLst/>
                        </a:rPr>
                        <a:t> 7.89</a:t>
                      </a:r>
                      <a:endPar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b="1" dirty="0">
                          <a:solidFill>
                            <a:srgbClr val="C00000"/>
                          </a:solidFill>
                          <a:effectLst/>
                        </a:rPr>
                        <a:t> 7.718</a:t>
                      </a:r>
                      <a:endParaRPr lang="en-IN"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684541305"/>
                  </a:ext>
                </a:extLst>
              </a:tr>
            </a:tbl>
          </a:graphicData>
        </a:graphic>
      </p:graphicFrame>
      <p:sp>
        <p:nvSpPr>
          <p:cNvPr id="2" name="Arrow: Right 1">
            <a:extLst>
              <a:ext uri="{FF2B5EF4-FFF2-40B4-BE49-F238E27FC236}">
                <a16:creationId xmlns="" xmlns:a16="http://schemas.microsoft.com/office/drawing/2014/main" id="{AD5B290D-EF85-4E77-81D1-D4FDC0752C9A}"/>
              </a:ext>
            </a:extLst>
          </p:cNvPr>
          <p:cNvSpPr/>
          <p:nvPr/>
        </p:nvSpPr>
        <p:spPr>
          <a:xfrm>
            <a:off x="1329179" y="1338607"/>
            <a:ext cx="405353" cy="1319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Arrow: Down 2">
            <a:extLst>
              <a:ext uri="{FF2B5EF4-FFF2-40B4-BE49-F238E27FC236}">
                <a16:creationId xmlns="" xmlns:a16="http://schemas.microsoft.com/office/drawing/2014/main" id="{1BCB1206-DCCC-4E72-9D9E-8E26F2251A3B}"/>
              </a:ext>
            </a:extLst>
          </p:cNvPr>
          <p:cNvSpPr/>
          <p:nvPr/>
        </p:nvSpPr>
        <p:spPr>
          <a:xfrm>
            <a:off x="1923068" y="1668544"/>
            <a:ext cx="179109" cy="3016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3F6C2B67-6DA0-45DC-99ED-6638435E5E3E}"/>
              </a:ext>
            </a:extLst>
          </p:cNvPr>
          <p:cNvSpPr txBox="1"/>
          <p:nvPr/>
        </p:nvSpPr>
        <p:spPr>
          <a:xfrm>
            <a:off x="637879" y="471325"/>
            <a:ext cx="10438616" cy="523220"/>
          </a:xfrm>
          <a:prstGeom prst="rect">
            <a:avLst/>
          </a:prstGeom>
          <a:noFill/>
        </p:spPr>
        <p:txBody>
          <a:bodyPr wrap="square" rtlCol="0">
            <a:spAutoFit/>
          </a:bodyPr>
          <a:lstStyle/>
          <a:p>
            <a:r>
              <a:rPr lang="en-IN" sz="2800" b="1" dirty="0"/>
              <a:t>4.Performed the experiment in open space with the Beacon2</a:t>
            </a:r>
          </a:p>
        </p:txBody>
      </p:sp>
    </p:spTree>
    <p:extLst>
      <p:ext uri="{BB962C8B-B14F-4D97-AF65-F5344CB8AC3E}">
        <p14:creationId xmlns:p14="http://schemas.microsoft.com/office/powerpoint/2010/main" val="27047402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767" y="2535119"/>
            <a:ext cx="10515600" cy="1325563"/>
          </a:xfrm>
        </p:spPr>
        <p:txBody>
          <a:bodyPr/>
          <a:lstStyle/>
          <a:p>
            <a:r>
              <a:rPr lang="en-US" dirty="0" smtClean="0"/>
              <a:t>EXPERIMENT 4</a:t>
            </a:r>
            <a:endParaRPr lang="en-IN" dirty="0"/>
          </a:p>
        </p:txBody>
      </p:sp>
    </p:spTree>
    <p:extLst>
      <p:ext uri="{BB962C8B-B14F-4D97-AF65-F5344CB8AC3E}">
        <p14:creationId xmlns:p14="http://schemas.microsoft.com/office/powerpoint/2010/main" val="6411483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1748"/>
            <a:ext cx="10515600" cy="1325563"/>
          </a:xfrm>
        </p:spPr>
        <p:txBody>
          <a:bodyPr>
            <a:normAutofit/>
          </a:bodyPr>
          <a:lstStyle/>
          <a:p>
            <a:r>
              <a:rPr lang="en-US" sz="3600" b="1" dirty="0"/>
              <a:t>ARRANGEMENT 1 (Beacon inside the heap of books)</a:t>
            </a:r>
            <a:endParaRPr lang="en-IN" sz="3600" b="1" dirty="0"/>
          </a:p>
        </p:txBody>
      </p:sp>
      <p:sp>
        <p:nvSpPr>
          <p:cNvPr id="4" name="AutoShape 2" descr="blob:https://web.whatsapp.com/bb3be392-b196-4238-8c16-5a06bde952e3"/>
          <p:cNvSpPr>
            <a:spLocks noChangeAspect="1" noChangeArrowheads="1"/>
          </p:cNvSpPr>
          <p:nvPr/>
        </p:nvSpPr>
        <p:spPr bwMode="auto">
          <a:xfrm>
            <a:off x="1399758" y="2313923"/>
            <a:ext cx="4461396" cy="44614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b:https://web.whatsapp.com/19fba25b-dd8c-4ea1-bb68-aac3a46865a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blob:https://web.whatsapp.com/19fba25b-dd8c-4ea1-bb68-aac3a46865a2"/>
          <p:cNvSpPr>
            <a:spLocks noChangeAspect="1" noChangeArrowheads="1"/>
          </p:cNvSpPr>
          <p:nvPr/>
        </p:nvSpPr>
        <p:spPr bwMode="auto">
          <a:xfrm>
            <a:off x="307975" y="7937"/>
            <a:ext cx="7277048" cy="72770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blob:https://web.whatsapp.com/19fba25b-dd8c-4ea1-bb68-aac3a46865a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 xmlns:a16="http://schemas.microsoft.com/office/drawing/2014/main" id="{C6570165-9CC5-4C19-AF43-E6B73A50F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16" y="1639275"/>
            <a:ext cx="5513294" cy="4786977"/>
          </a:xfrm>
          <a:prstGeom prst="rect">
            <a:avLst/>
          </a:prstGeom>
        </p:spPr>
      </p:pic>
      <p:pic>
        <p:nvPicPr>
          <p:cNvPr id="12" name="Picture 11">
            <a:extLst>
              <a:ext uri="{FF2B5EF4-FFF2-40B4-BE49-F238E27FC236}">
                <a16:creationId xmlns="" xmlns:a16="http://schemas.microsoft.com/office/drawing/2014/main" id="{ABDDBE3E-AE16-4410-AA0B-4F11BE97E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10" y="1639274"/>
            <a:ext cx="6088215" cy="4786977"/>
          </a:xfrm>
          <a:prstGeom prst="rect">
            <a:avLst/>
          </a:prstGeom>
        </p:spPr>
      </p:pic>
      <p:sp>
        <p:nvSpPr>
          <p:cNvPr id="23" name="Rectangle 22">
            <a:extLst>
              <a:ext uri="{FF2B5EF4-FFF2-40B4-BE49-F238E27FC236}">
                <a16:creationId xmlns="" xmlns:a16="http://schemas.microsoft.com/office/drawing/2014/main" id="{1F2930AF-3910-4BCB-96B5-6B2D3DD445F4}"/>
              </a:ext>
            </a:extLst>
          </p:cNvPr>
          <p:cNvSpPr/>
          <p:nvPr/>
        </p:nvSpPr>
        <p:spPr>
          <a:xfrm>
            <a:off x="2557440" y="2952360"/>
            <a:ext cx="900000" cy="1440000"/>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E71224"/>
              </a:solidFill>
            </a:endParaRPr>
          </a:p>
        </p:txBody>
      </p:sp>
    </p:spTree>
    <p:extLst>
      <p:ext uri="{BB962C8B-B14F-4D97-AF65-F5344CB8AC3E}">
        <p14:creationId xmlns:p14="http://schemas.microsoft.com/office/powerpoint/2010/main" val="25732147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C83F99-0AA3-48D2-9EE7-EAAFB5C7C5AC}"/>
              </a:ext>
            </a:extLst>
          </p:cNvPr>
          <p:cNvSpPr>
            <a:spLocks noGrp="1"/>
          </p:cNvSpPr>
          <p:nvPr>
            <p:ph type="title"/>
          </p:nvPr>
        </p:nvSpPr>
        <p:spPr>
          <a:xfrm>
            <a:off x="165848" y="508561"/>
            <a:ext cx="10515600" cy="1325563"/>
          </a:xfrm>
        </p:spPr>
        <p:txBody>
          <a:bodyPr>
            <a:normAutofit/>
          </a:bodyPr>
          <a:lstStyle/>
          <a:p>
            <a:r>
              <a:rPr lang="en-US" sz="3600" b="1" dirty="0"/>
              <a:t>ARRANGEMENT 2 (Beacon inside the luggage)</a:t>
            </a:r>
            <a:endParaRPr lang="en-IN" sz="3600" b="1" dirty="0"/>
          </a:p>
        </p:txBody>
      </p:sp>
      <p:pic>
        <p:nvPicPr>
          <p:cNvPr id="5" name="Content Placeholder 4">
            <a:extLst>
              <a:ext uri="{FF2B5EF4-FFF2-40B4-BE49-F238E27FC236}">
                <a16:creationId xmlns="" xmlns:a16="http://schemas.microsoft.com/office/drawing/2014/main" id="{F4D9F985-FD4C-4F20-AD17-B3D433371A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848" y="1897342"/>
            <a:ext cx="6160372" cy="4351338"/>
          </a:xfrm>
        </p:spPr>
      </p:pic>
      <p:pic>
        <p:nvPicPr>
          <p:cNvPr id="9" name="Picture 8">
            <a:extLst>
              <a:ext uri="{FF2B5EF4-FFF2-40B4-BE49-F238E27FC236}">
                <a16:creationId xmlns="" xmlns:a16="http://schemas.microsoft.com/office/drawing/2014/main" id="{9FD7A657-1C8A-4304-99A8-D81E970C3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97342"/>
            <a:ext cx="5544670" cy="4351338"/>
          </a:xfrm>
          <a:prstGeom prst="rect">
            <a:avLst/>
          </a:prstGeom>
        </p:spPr>
      </p:pic>
    </p:spTree>
    <p:extLst>
      <p:ext uri="{BB962C8B-B14F-4D97-AF65-F5344CB8AC3E}">
        <p14:creationId xmlns:p14="http://schemas.microsoft.com/office/powerpoint/2010/main" val="18692084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F5368B1-C247-46B7-B1D7-A28EA7BC12F2}"/>
              </a:ext>
            </a:extLst>
          </p:cNvPr>
          <p:cNvSpPr txBox="1"/>
          <p:nvPr/>
        </p:nvSpPr>
        <p:spPr>
          <a:xfrm>
            <a:off x="414778" y="412406"/>
            <a:ext cx="10887959" cy="523220"/>
          </a:xfrm>
          <a:prstGeom prst="rect">
            <a:avLst/>
          </a:prstGeom>
          <a:noFill/>
        </p:spPr>
        <p:txBody>
          <a:bodyPr wrap="square" rtlCol="0">
            <a:spAutoFit/>
          </a:bodyPr>
          <a:lstStyle/>
          <a:p>
            <a:r>
              <a:rPr lang="en-IN" sz="2800" b="1" dirty="0"/>
              <a:t>Performed the experiment putting beacon inside the heap of books</a:t>
            </a:r>
          </a:p>
        </p:txBody>
      </p:sp>
      <p:graphicFrame>
        <p:nvGraphicFramePr>
          <p:cNvPr id="8" name="Content Placeholder 7">
            <a:extLst>
              <a:ext uri="{FF2B5EF4-FFF2-40B4-BE49-F238E27FC236}">
                <a16:creationId xmlns="" xmlns:a16="http://schemas.microsoft.com/office/drawing/2014/main" id="{CD6212D6-7647-4C11-AF63-98C6A1AD0124}"/>
              </a:ext>
            </a:extLst>
          </p:cNvPr>
          <p:cNvGraphicFramePr>
            <a:graphicFrameLocks noGrp="1"/>
          </p:cNvGraphicFramePr>
          <p:nvPr>
            <p:ph idx="1"/>
            <p:extLst/>
          </p:nvPr>
        </p:nvGraphicFramePr>
        <p:xfrm>
          <a:off x="692525" y="1404282"/>
          <a:ext cx="10806950" cy="4883882"/>
        </p:xfrm>
        <a:graphic>
          <a:graphicData uri="http://schemas.openxmlformats.org/drawingml/2006/table">
            <a:tbl>
              <a:tblPr firstRow="1" bandRow="1">
                <a:tableStyleId>{5C22544A-7EE6-4342-B048-85BDC9FD1C3A}</a:tableStyleId>
              </a:tblPr>
              <a:tblGrid>
                <a:gridCol w="1543850">
                  <a:extLst>
                    <a:ext uri="{9D8B030D-6E8A-4147-A177-3AD203B41FA5}">
                      <a16:colId xmlns="" xmlns:a16="http://schemas.microsoft.com/office/drawing/2014/main" val="3825468595"/>
                    </a:ext>
                  </a:extLst>
                </a:gridCol>
                <a:gridCol w="1543850">
                  <a:extLst>
                    <a:ext uri="{9D8B030D-6E8A-4147-A177-3AD203B41FA5}">
                      <a16:colId xmlns="" xmlns:a16="http://schemas.microsoft.com/office/drawing/2014/main" val="3514727417"/>
                    </a:ext>
                  </a:extLst>
                </a:gridCol>
                <a:gridCol w="1543850">
                  <a:extLst>
                    <a:ext uri="{9D8B030D-6E8A-4147-A177-3AD203B41FA5}">
                      <a16:colId xmlns="" xmlns:a16="http://schemas.microsoft.com/office/drawing/2014/main" val="2576605585"/>
                    </a:ext>
                  </a:extLst>
                </a:gridCol>
                <a:gridCol w="1543850">
                  <a:extLst>
                    <a:ext uri="{9D8B030D-6E8A-4147-A177-3AD203B41FA5}">
                      <a16:colId xmlns="" xmlns:a16="http://schemas.microsoft.com/office/drawing/2014/main" val="2720048186"/>
                    </a:ext>
                  </a:extLst>
                </a:gridCol>
                <a:gridCol w="1543850">
                  <a:extLst>
                    <a:ext uri="{9D8B030D-6E8A-4147-A177-3AD203B41FA5}">
                      <a16:colId xmlns="" xmlns:a16="http://schemas.microsoft.com/office/drawing/2014/main" val="2168554571"/>
                    </a:ext>
                  </a:extLst>
                </a:gridCol>
                <a:gridCol w="1543850">
                  <a:extLst>
                    <a:ext uri="{9D8B030D-6E8A-4147-A177-3AD203B41FA5}">
                      <a16:colId xmlns="" xmlns:a16="http://schemas.microsoft.com/office/drawing/2014/main" val="1471270849"/>
                    </a:ext>
                  </a:extLst>
                </a:gridCol>
                <a:gridCol w="1543850">
                  <a:extLst>
                    <a:ext uri="{9D8B030D-6E8A-4147-A177-3AD203B41FA5}">
                      <a16:colId xmlns="" xmlns:a16="http://schemas.microsoft.com/office/drawing/2014/main" val="230624159"/>
                    </a:ext>
                  </a:extLst>
                </a:gridCol>
              </a:tblGrid>
              <a:tr h="1055775">
                <a:tc>
                  <a:txBody>
                    <a:bodyPr/>
                    <a:lstStyle/>
                    <a:p>
                      <a:r>
                        <a:rPr lang="en-US" sz="1400" dirty="0">
                          <a:solidFill>
                            <a:schemeClr val="tx1"/>
                          </a:solidFill>
                        </a:rPr>
                        <a:t>Measured distance</a:t>
                      </a:r>
                    </a:p>
                    <a:p>
                      <a:endParaRPr lang="en-US" sz="1400" dirty="0">
                        <a:solidFill>
                          <a:schemeClr val="tx1"/>
                        </a:solidFill>
                      </a:endParaRPr>
                    </a:p>
                    <a:p>
                      <a:r>
                        <a:rPr lang="en-US" sz="1400" dirty="0">
                          <a:solidFill>
                            <a:schemeClr val="tx1"/>
                          </a:solidFill>
                        </a:rPr>
                        <a:t>Actual distance</a:t>
                      </a:r>
                      <a:endParaRPr lang="en-IN" sz="1400" dirty="0">
                        <a:solidFill>
                          <a:schemeClr val="tx1"/>
                        </a:solidFill>
                      </a:endParaRPr>
                    </a:p>
                  </a:txBody>
                  <a:tcPr/>
                </a:tc>
                <a:tc>
                  <a:txBody>
                    <a:bodyPr/>
                    <a:lstStyle/>
                    <a:p>
                      <a:r>
                        <a:rPr lang="en-US" dirty="0"/>
                        <a:t>M1 (meter)</a:t>
                      </a:r>
                      <a:endParaRPr lang="en-IN" dirty="0"/>
                    </a:p>
                  </a:txBody>
                  <a:tcPr/>
                </a:tc>
                <a:tc>
                  <a:txBody>
                    <a:bodyPr/>
                    <a:lstStyle/>
                    <a:p>
                      <a:r>
                        <a:rPr lang="en-US" dirty="0"/>
                        <a:t>M2 (meter)</a:t>
                      </a:r>
                      <a:endParaRPr lang="en-IN" dirty="0"/>
                    </a:p>
                  </a:txBody>
                  <a:tcPr/>
                </a:tc>
                <a:tc>
                  <a:txBody>
                    <a:bodyPr/>
                    <a:lstStyle/>
                    <a:p>
                      <a:r>
                        <a:rPr lang="en-US" dirty="0"/>
                        <a:t>M3 (meter)</a:t>
                      </a:r>
                      <a:endParaRPr lang="en-IN" dirty="0"/>
                    </a:p>
                  </a:txBody>
                  <a:tcPr/>
                </a:tc>
                <a:tc>
                  <a:txBody>
                    <a:bodyPr/>
                    <a:lstStyle/>
                    <a:p>
                      <a:r>
                        <a:rPr lang="en-US" dirty="0"/>
                        <a:t>M4 (meter)</a:t>
                      </a:r>
                      <a:endParaRPr lang="en-IN" dirty="0"/>
                    </a:p>
                  </a:txBody>
                  <a:tcPr/>
                </a:tc>
                <a:tc>
                  <a:txBody>
                    <a:bodyPr/>
                    <a:lstStyle/>
                    <a:p>
                      <a:r>
                        <a:rPr lang="en-US" dirty="0"/>
                        <a:t>M5 (meter)</a:t>
                      </a:r>
                      <a:endParaRPr lang="en-IN" dirty="0"/>
                    </a:p>
                  </a:txBody>
                  <a:tcPr/>
                </a:tc>
                <a:tc>
                  <a:txBody>
                    <a:bodyPr/>
                    <a:lstStyle/>
                    <a:p>
                      <a:endParaRPr lang="en-US" b="1" dirty="0">
                        <a:solidFill>
                          <a:srgbClr val="C00000"/>
                        </a:solidFill>
                      </a:endParaRPr>
                    </a:p>
                    <a:p>
                      <a:endParaRPr lang="en-US" b="1" dirty="0">
                        <a:solidFill>
                          <a:srgbClr val="C00000"/>
                        </a:solidFill>
                      </a:endParaRPr>
                    </a:p>
                    <a:p>
                      <a:r>
                        <a:rPr lang="en-US" b="1" dirty="0">
                          <a:solidFill>
                            <a:srgbClr val="C00000"/>
                          </a:solidFill>
                        </a:rPr>
                        <a:t>Average </a:t>
                      </a:r>
                      <a:endParaRPr lang="en-IN" b="1" dirty="0">
                        <a:solidFill>
                          <a:srgbClr val="C00000"/>
                        </a:solidFill>
                      </a:endParaRPr>
                    </a:p>
                  </a:txBody>
                  <a:tcPr/>
                </a:tc>
                <a:extLst>
                  <a:ext uri="{0D108BD9-81ED-4DB2-BD59-A6C34878D82A}">
                    <a16:rowId xmlns="" xmlns:a16="http://schemas.microsoft.com/office/drawing/2014/main" val="3759785864"/>
                  </a:ext>
                </a:extLst>
              </a:tr>
              <a:tr h="838955">
                <a:tc>
                  <a:txBody>
                    <a:bodyPr/>
                    <a:lstStyle/>
                    <a:p>
                      <a:r>
                        <a:rPr lang="en-US" dirty="0">
                          <a:solidFill>
                            <a:srgbClr val="C00000"/>
                          </a:solidFill>
                        </a:rPr>
                        <a:t>1 meter</a:t>
                      </a:r>
                      <a:endParaRPr lang="en-IN" dirty="0">
                        <a:solidFill>
                          <a:srgbClr val="C00000"/>
                        </a:solidFill>
                      </a:endParaRPr>
                    </a:p>
                  </a:txBody>
                  <a:tcPr/>
                </a:tc>
                <a:tc>
                  <a:txBody>
                    <a:bodyPr/>
                    <a:lstStyle/>
                    <a:p>
                      <a:r>
                        <a:rPr lang="en-US" dirty="0"/>
                        <a:t>0.63</a:t>
                      </a:r>
                      <a:endParaRPr lang="en-IN" dirty="0"/>
                    </a:p>
                  </a:txBody>
                  <a:tcPr/>
                </a:tc>
                <a:tc>
                  <a:txBody>
                    <a:bodyPr/>
                    <a:lstStyle/>
                    <a:p>
                      <a:r>
                        <a:rPr lang="en-US" dirty="0"/>
                        <a:t>0.85</a:t>
                      </a:r>
                      <a:endParaRPr lang="en-IN" dirty="0"/>
                    </a:p>
                  </a:txBody>
                  <a:tcPr/>
                </a:tc>
                <a:tc>
                  <a:txBody>
                    <a:bodyPr/>
                    <a:lstStyle/>
                    <a:p>
                      <a:r>
                        <a:rPr lang="en-US" dirty="0"/>
                        <a:t>0.45</a:t>
                      </a:r>
                      <a:endParaRPr lang="en-IN" dirty="0"/>
                    </a:p>
                  </a:txBody>
                  <a:tcPr/>
                </a:tc>
                <a:tc>
                  <a:txBody>
                    <a:bodyPr/>
                    <a:lstStyle/>
                    <a:p>
                      <a:r>
                        <a:rPr lang="en-US" dirty="0"/>
                        <a:t>0.56</a:t>
                      </a:r>
                      <a:endParaRPr lang="en-IN" dirty="0"/>
                    </a:p>
                  </a:txBody>
                  <a:tcPr/>
                </a:tc>
                <a:tc>
                  <a:txBody>
                    <a:bodyPr/>
                    <a:lstStyle/>
                    <a:p>
                      <a:r>
                        <a:rPr lang="en-US" dirty="0"/>
                        <a:t>0.71</a:t>
                      </a:r>
                      <a:endParaRPr lang="en-IN" dirty="0"/>
                    </a:p>
                  </a:txBody>
                  <a:tcPr/>
                </a:tc>
                <a:tc>
                  <a:txBody>
                    <a:bodyPr/>
                    <a:lstStyle/>
                    <a:p>
                      <a:r>
                        <a:rPr lang="en-US" b="1" dirty="0">
                          <a:solidFill>
                            <a:srgbClr val="C00000"/>
                          </a:solidFill>
                        </a:rPr>
                        <a:t>0.628</a:t>
                      </a:r>
                      <a:endParaRPr lang="en-IN" b="1" dirty="0">
                        <a:solidFill>
                          <a:srgbClr val="C00000"/>
                        </a:solidFill>
                      </a:endParaRPr>
                    </a:p>
                  </a:txBody>
                  <a:tcPr/>
                </a:tc>
                <a:extLst>
                  <a:ext uri="{0D108BD9-81ED-4DB2-BD59-A6C34878D82A}">
                    <a16:rowId xmlns="" xmlns:a16="http://schemas.microsoft.com/office/drawing/2014/main" val="3934889170"/>
                  </a:ext>
                </a:extLst>
              </a:tr>
              <a:tr h="996384">
                <a:tc>
                  <a:txBody>
                    <a:bodyPr/>
                    <a:lstStyle/>
                    <a:p>
                      <a:r>
                        <a:rPr lang="en-US" dirty="0">
                          <a:solidFill>
                            <a:srgbClr val="C00000"/>
                          </a:solidFill>
                        </a:rPr>
                        <a:t>2 meter</a:t>
                      </a:r>
                      <a:endParaRPr lang="en-IN" dirty="0">
                        <a:solidFill>
                          <a:srgbClr val="C00000"/>
                        </a:solidFill>
                      </a:endParaRPr>
                    </a:p>
                  </a:txBody>
                  <a:tcPr/>
                </a:tc>
                <a:tc>
                  <a:txBody>
                    <a:bodyPr/>
                    <a:lstStyle/>
                    <a:p>
                      <a:r>
                        <a:rPr lang="en-US" dirty="0"/>
                        <a:t>0.79</a:t>
                      </a:r>
                      <a:endParaRPr lang="en-IN" dirty="0"/>
                    </a:p>
                  </a:txBody>
                  <a:tcPr/>
                </a:tc>
                <a:tc>
                  <a:txBody>
                    <a:bodyPr/>
                    <a:lstStyle/>
                    <a:p>
                      <a:r>
                        <a:rPr lang="en-US" dirty="0"/>
                        <a:t>0.85</a:t>
                      </a:r>
                      <a:endParaRPr lang="en-IN" dirty="0"/>
                    </a:p>
                  </a:txBody>
                  <a:tcPr/>
                </a:tc>
                <a:tc>
                  <a:txBody>
                    <a:bodyPr/>
                    <a:lstStyle/>
                    <a:p>
                      <a:r>
                        <a:rPr lang="en-US" dirty="0"/>
                        <a:t>1.00</a:t>
                      </a:r>
                      <a:endParaRPr lang="en-IN" dirty="0"/>
                    </a:p>
                  </a:txBody>
                  <a:tcPr/>
                </a:tc>
                <a:tc>
                  <a:txBody>
                    <a:bodyPr/>
                    <a:lstStyle/>
                    <a:p>
                      <a:r>
                        <a:rPr lang="en-US" dirty="0"/>
                        <a:t>0.71</a:t>
                      </a:r>
                      <a:endParaRPr lang="en-IN" dirty="0"/>
                    </a:p>
                  </a:txBody>
                  <a:tcPr/>
                </a:tc>
                <a:tc>
                  <a:txBody>
                    <a:bodyPr/>
                    <a:lstStyle/>
                    <a:p>
                      <a:r>
                        <a:rPr lang="en-US" dirty="0"/>
                        <a:t>0.79</a:t>
                      </a:r>
                      <a:endParaRPr lang="en-IN" dirty="0"/>
                    </a:p>
                  </a:txBody>
                  <a:tcPr/>
                </a:tc>
                <a:tc>
                  <a:txBody>
                    <a:bodyPr/>
                    <a:lstStyle/>
                    <a:p>
                      <a:r>
                        <a:rPr lang="en-US" b="1" dirty="0">
                          <a:solidFill>
                            <a:srgbClr val="C00000"/>
                          </a:solidFill>
                        </a:rPr>
                        <a:t>0.828</a:t>
                      </a:r>
                      <a:endParaRPr lang="en-IN" b="1" dirty="0">
                        <a:solidFill>
                          <a:srgbClr val="C00000"/>
                        </a:solidFill>
                      </a:endParaRPr>
                    </a:p>
                  </a:txBody>
                  <a:tcPr/>
                </a:tc>
                <a:extLst>
                  <a:ext uri="{0D108BD9-81ED-4DB2-BD59-A6C34878D82A}">
                    <a16:rowId xmlns="" xmlns:a16="http://schemas.microsoft.com/office/drawing/2014/main" val="2381620666"/>
                  </a:ext>
                </a:extLst>
              </a:tr>
              <a:tr h="996384">
                <a:tc>
                  <a:txBody>
                    <a:bodyPr/>
                    <a:lstStyle/>
                    <a:p>
                      <a:r>
                        <a:rPr lang="en-US" dirty="0">
                          <a:solidFill>
                            <a:srgbClr val="C00000"/>
                          </a:solidFill>
                        </a:rPr>
                        <a:t>3 meter</a:t>
                      </a:r>
                      <a:endParaRPr lang="en-IN" dirty="0">
                        <a:solidFill>
                          <a:srgbClr val="C00000"/>
                        </a:solidFill>
                      </a:endParaRPr>
                    </a:p>
                  </a:txBody>
                  <a:tcPr/>
                </a:tc>
                <a:tc>
                  <a:txBody>
                    <a:bodyPr/>
                    <a:lstStyle/>
                    <a:p>
                      <a:r>
                        <a:rPr lang="en-US" dirty="0"/>
                        <a:t>1.26</a:t>
                      </a:r>
                      <a:endParaRPr lang="en-IN" dirty="0"/>
                    </a:p>
                  </a:txBody>
                  <a:tcPr/>
                </a:tc>
                <a:tc>
                  <a:txBody>
                    <a:bodyPr/>
                    <a:lstStyle/>
                    <a:p>
                      <a:r>
                        <a:rPr lang="en-US" dirty="0"/>
                        <a:t>1.41</a:t>
                      </a:r>
                      <a:endParaRPr lang="en-IN" dirty="0"/>
                    </a:p>
                  </a:txBody>
                  <a:tcPr/>
                </a:tc>
                <a:tc>
                  <a:txBody>
                    <a:bodyPr/>
                    <a:lstStyle/>
                    <a:p>
                      <a:r>
                        <a:rPr lang="en-US" dirty="0"/>
                        <a:t>1.5</a:t>
                      </a:r>
                      <a:endParaRPr lang="en-IN" dirty="0"/>
                    </a:p>
                  </a:txBody>
                  <a:tcPr/>
                </a:tc>
                <a:tc>
                  <a:txBody>
                    <a:bodyPr/>
                    <a:lstStyle/>
                    <a:p>
                      <a:r>
                        <a:rPr lang="en-US" dirty="0"/>
                        <a:t>1.63</a:t>
                      </a:r>
                      <a:endParaRPr lang="en-IN" dirty="0"/>
                    </a:p>
                  </a:txBody>
                  <a:tcPr/>
                </a:tc>
                <a:tc>
                  <a:txBody>
                    <a:bodyPr/>
                    <a:lstStyle/>
                    <a:p>
                      <a:r>
                        <a:rPr lang="en-US" dirty="0"/>
                        <a:t>1.41</a:t>
                      </a:r>
                      <a:endParaRPr lang="en-IN" dirty="0"/>
                    </a:p>
                  </a:txBody>
                  <a:tcPr/>
                </a:tc>
                <a:tc>
                  <a:txBody>
                    <a:bodyPr/>
                    <a:lstStyle/>
                    <a:p>
                      <a:r>
                        <a:rPr lang="en-US" b="1" dirty="0">
                          <a:solidFill>
                            <a:srgbClr val="C00000"/>
                          </a:solidFill>
                        </a:rPr>
                        <a:t>1.442</a:t>
                      </a:r>
                      <a:endParaRPr lang="en-IN" b="1" dirty="0">
                        <a:solidFill>
                          <a:srgbClr val="C00000"/>
                        </a:solidFill>
                      </a:endParaRPr>
                    </a:p>
                  </a:txBody>
                  <a:tcPr/>
                </a:tc>
                <a:extLst>
                  <a:ext uri="{0D108BD9-81ED-4DB2-BD59-A6C34878D82A}">
                    <a16:rowId xmlns="" xmlns:a16="http://schemas.microsoft.com/office/drawing/2014/main" val="437344735"/>
                  </a:ext>
                </a:extLst>
              </a:tr>
              <a:tr h="996384">
                <a:tc>
                  <a:txBody>
                    <a:bodyPr/>
                    <a:lstStyle/>
                    <a:p>
                      <a:r>
                        <a:rPr lang="en-US" dirty="0">
                          <a:solidFill>
                            <a:srgbClr val="C00000"/>
                          </a:solidFill>
                        </a:rPr>
                        <a:t>4 meter</a:t>
                      </a:r>
                      <a:endParaRPr lang="en-IN" dirty="0">
                        <a:solidFill>
                          <a:srgbClr val="C00000"/>
                        </a:solidFill>
                      </a:endParaRPr>
                    </a:p>
                  </a:txBody>
                  <a:tcPr/>
                </a:tc>
                <a:tc>
                  <a:txBody>
                    <a:bodyPr/>
                    <a:lstStyle/>
                    <a:p>
                      <a:r>
                        <a:rPr lang="en-US" dirty="0"/>
                        <a:t>1.79</a:t>
                      </a:r>
                      <a:endParaRPr lang="en-IN" dirty="0"/>
                    </a:p>
                  </a:txBody>
                  <a:tcPr/>
                </a:tc>
                <a:tc>
                  <a:txBody>
                    <a:bodyPr/>
                    <a:lstStyle/>
                    <a:p>
                      <a:r>
                        <a:rPr lang="en-US" dirty="0"/>
                        <a:t>2.13</a:t>
                      </a:r>
                      <a:endParaRPr lang="en-IN" dirty="0"/>
                    </a:p>
                  </a:txBody>
                  <a:tcPr/>
                </a:tc>
                <a:tc>
                  <a:txBody>
                    <a:bodyPr/>
                    <a:lstStyle/>
                    <a:p>
                      <a:r>
                        <a:rPr lang="en-US" dirty="0"/>
                        <a:t>2.26</a:t>
                      </a:r>
                      <a:endParaRPr lang="en-IN" dirty="0"/>
                    </a:p>
                  </a:txBody>
                  <a:tcPr/>
                </a:tc>
                <a:tc>
                  <a:txBody>
                    <a:bodyPr/>
                    <a:lstStyle/>
                    <a:p>
                      <a:r>
                        <a:rPr lang="en-US" dirty="0"/>
                        <a:t>1.91</a:t>
                      </a:r>
                      <a:endParaRPr lang="en-IN" dirty="0"/>
                    </a:p>
                  </a:txBody>
                  <a:tcPr/>
                </a:tc>
                <a:tc>
                  <a:txBody>
                    <a:bodyPr/>
                    <a:lstStyle/>
                    <a:p>
                      <a:r>
                        <a:rPr lang="en-US" dirty="0"/>
                        <a:t>2.21</a:t>
                      </a:r>
                      <a:endParaRPr lang="en-IN" dirty="0"/>
                    </a:p>
                  </a:txBody>
                  <a:tcPr/>
                </a:tc>
                <a:tc>
                  <a:txBody>
                    <a:bodyPr/>
                    <a:lstStyle/>
                    <a:p>
                      <a:r>
                        <a:rPr lang="en-US" b="1" dirty="0">
                          <a:solidFill>
                            <a:srgbClr val="C00000"/>
                          </a:solidFill>
                        </a:rPr>
                        <a:t>2.06</a:t>
                      </a:r>
                      <a:endParaRPr lang="en-IN" b="1" dirty="0">
                        <a:solidFill>
                          <a:srgbClr val="C00000"/>
                        </a:solidFill>
                      </a:endParaRPr>
                    </a:p>
                  </a:txBody>
                  <a:tcPr/>
                </a:tc>
                <a:extLst>
                  <a:ext uri="{0D108BD9-81ED-4DB2-BD59-A6C34878D82A}">
                    <a16:rowId xmlns="" xmlns:a16="http://schemas.microsoft.com/office/drawing/2014/main" val="57582281"/>
                  </a:ext>
                </a:extLst>
              </a:tr>
            </a:tbl>
          </a:graphicData>
        </a:graphic>
      </p:graphicFrame>
      <p:sp>
        <p:nvSpPr>
          <p:cNvPr id="9" name="Arrow: Right 8">
            <a:extLst>
              <a:ext uri="{FF2B5EF4-FFF2-40B4-BE49-F238E27FC236}">
                <a16:creationId xmlns="" xmlns:a16="http://schemas.microsoft.com/office/drawing/2014/main" id="{8CE48ABA-9463-4382-A9B9-ABA1C8E8BF1A}"/>
              </a:ext>
            </a:extLst>
          </p:cNvPr>
          <p:cNvSpPr/>
          <p:nvPr/>
        </p:nvSpPr>
        <p:spPr>
          <a:xfrm>
            <a:off x="1631576" y="1586753"/>
            <a:ext cx="448236" cy="188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Down 9">
            <a:extLst>
              <a:ext uri="{FF2B5EF4-FFF2-40B4-BE49-F238E27FC236}">
                <a16:creationId xmlns="" xmlns:a16="http://schemas.microsoft.com/office/drawing/2014/main" id="{65355D38-EF99-4678-B4A8-2EA689F89AC8}"/>
              </a:ext>
            </a:extLst>
          </p:cNvPr>
          <p:cNvSpPr/>
          <p:nvPr/>
        </p:nvSpPr>
        <p:spPr>
          <a:xfrm>
            <a:off x="1981200" y="2088776"/>
            <a:ext cx="197224" cy="277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8259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487C50-4687-4A8A-8FA5-8528FEF8DEC4}"/>
              </a:ext>
            </a:extLst>
          </p:cNvPr>
          <p:cNvSpPr>
            <a:spLocks noGrp="1"/>
          </p:cNvSpPr>
          <p:nvPr>
            <p:ph type="title"/>
          </p:nvPr>
        </p:nvSpPr>
        <p:spPr>
          <a:xfrm>
            <a:off x="838200" y="365126"/>
            <a:ext cx="10515600" cy="916828"/>
          </a:xfrm>
        </p:spPr>
        <p:txBody>
          <a:bodyPr>
            <a:noAutofit/>
          </a:bodyPr>
          <a:lstStyle/>
          <a:p>
            <a:r>
              <a:rPr lang="en-IN" sz="3200" b="1" dirty="0"/>
              <a:t>Performed the experiment putting beacon inside the luggage</a:t>
            </a:r>
            <a:endParaRPr lang="en-IN" sz="3200" dirty="0"/>
          </a:p>
        </p:txBody>
      </p:sp>
      <p:graphicFrame>
        <p:nvGraphicFramePr>
          <p:cNvPr id="7" name="Table 7">
            <a:extLst>
              <a:ext uri="{FF2B5EF4-FFF2-40B4-BE49-F238E27FC236}">
                <a16:creationId xmlns="" xmlns:a16="http://schemas.microsoft.com/office/drawing/2014/main" id="{1A4D79BB-D791-4DCA-A1BC-2E24BD0F50DE}"/>
              </a:ext>
            </a:extLst>
          </p:cNvPr>
          <p:cNvGraphicFramePr>
            <a:graphicFrameLocks noGrp="1"/>
          </p:cNvGraphicFramePr>
          <p:nvPr>
            <p:ph idx="1"/>
            <p:extLst/>
          </p:nvPr>
        </p:nvGraphicFramePr>
        <p:xfrm>
          <a:off x="838200" y="1467036"/>
          <a:ext cx="10806950" cy="4511788"/>
        </p:xfrm>
        <a:graphic>
          <a:graphicData uri="http://schemas.openxmlformats.org/drawingml/2006/table">
            <a:tbl>
              <a:tblPr firstRow="1" bandRow="1">
                <a:tableStyleId>{5C22544A-7EE6-4342-B048-85BDC9FD1C3A}</a:tableStyleId>
              </a:tblPr>
              <a:tblGrid>
                <a:gridCol w="1543850">
                  <a:extLst>
                    <a:ext uri="{9D8B030D-6E8A-4147-A177-3AD203B41FA5}">
                      <a16:colId xmlns="" xmlns:a16="http://schemas.microsoft.com/office/drawing/2014/main" val="3825468595"/>
                    </a:ext>
                  </a:extLst>
                </a:gridCol>
                <a:gridCol w="1543850">
                  <a:extLst>
                    <a:ext uri="{9D8B030D-6E8A-4147-A177-3AD203B41FA5}">
                      <a16:colId xmlns="" xmlns:a16="http://schemas.microsoft.com/office/drawing/2014/main" val="3514727417"/>
                    </a:ext>
                  </a:extLst>
                </a:gridCol>
                <a:gridCol w="1543850">
                  <a:extLst>
                    <a:ext uri="{9D8B030D-6E8A-4147-A177-3AD203B41FA5}">
                      <a16:colId xmlns="" xmlns:a16="http://schemas.microsoft.com/office/drawing/2014/main" val="2576605585"/>
                    </a:ext>
                  </a:extLst>
                </a:gridCol>
                <a:gridCol w="1543850">
                  <a:extLst>
                    <a:ext uri="{9D8B030D-6E8A-4147-A177-3AD203B41FA5}">
                      <a16:colId xmlns="" xmlns:a16="http://schemas.microsoft.com/office/drawing/2014/main" val="2720048186"/>
                    </a:ext>
                  </a:extLst>
                </a:gridCol>
                <a:gridCol w="1543850">
                  <a:extLst>
                    <a:ext uri="{9D8B030D-6E8A-4147-A177-3AD203B41FA5}">
                      <a16:colId xmlns="" xmlns:a16="http://schemas.microsoft.com/office/drawing/2014/main" val="2168554571"/>
                    </a:ext>
                  </a:extLst>
                </a:gridCol>
                <a:gridCol w="1543850">
                  <a:extLst>
                    <a:ext uri="{9D8B030D-6E8A-4147-A177-3AD203B41FA5}">
                      <a16:colId xmlns="" xmlns:a16="http://schemas.microsoft.com/office/drawing/2014/main" val="1471270849"/>
                    </a:ext>
                  </a:extLst>
                </a:gridCol>
                <a:gridCol w="1543850">
                  <a:extLst>
                    <a:ext uri="{9D8B030D-6E8A-4147-A177-3AD203B41FA5}">
                      <a16:colId xmlns="" xmlns:a16="http://schemas.microsoft.com/office/drawing/2014/main" val="230624159"/>
                    </a:ext>
                  </a:extLst>
                </a:gridCol>
              </a:tblGrid>
              <a:tr h="891727">
                <a:tc>
                  <a:txBody>
                    <a:bodyPr/>
                    <a:lstStyle/>
                    <a:p>
                      <a:r>
                        <a:rPr lang="en-US" sz="1400" dirty="0">
                          <a:solidFill>
                            <a:schemeClr val="tx1"/>
                          </a:solidFill>
                        </a:rPr>
                        <a:t>Measured distance</a:t>
                      </a:r>
                    </a:p>
                    <a:p>
                      <a:endParaRPr lang="en-US" sz="1400" dirty="0">
                        <a:solidFill>
                          <a:schemeClr val="tx1"/>
                        </a:solidFill>
                      </a:endParaRPr>
                    </a:p>
                    <a:p>
                      <a:r>
                        <a:rPr lang="en-US" sz="1400" dirty="0">
                          <a:solidFill>
                            <a:schemeClr val="tx1"/>
                          </a:solidFill>
                        </a:rPr>
                        <a:t>Actual distance</a:t>
                      </a:r>
                      <a:endParaRPr lang="en-IN" sz="1400" dirty="0">
                        <a:solidFill>
                          <a:schemeClr val="tx1"/>
                        </a:solidFill>
                      </a:endParaRPr>
                    </a:p>
                  </a:txBody>
                  <a:tcPr/>
                </a:tc>
                <a:tc>
                  <a:txBody>
                    <a:bodyPr/>
                    <a:lstStyle/>
                    <a:p>
                      <a:r>
                        <a:rPr lang="en-US" dirty="0"/>
                        <a:t>M1 (meter)</a:t>
                      </a:r>
                      <a:endParaRPr lang="en-IN" dirty="0"/>
                    </a:p>
                  </a:txBody>
                  <a:tcPr/>
                </a:tc>
                <a:tc>
                  <a:txBody>
                    <a:bodyPr/>
                    <a:lstStyle/>
                    <a:p>
                      <a:r>
                        <a:rPr lang="en-US" dirty="0"/>
                        <a:t>M2 (meter)</a:t>
                      </a:r>
                      <a:endParaRPr lang="en-IN" dirty="0"/>
                    </a:p>
                  </a:txBody>
                  <a:tcPr/>
                </a:tc>
                <a:tc>
                  <a:txBody>
                    <a:bodyPr/>
                    <a:lstStyle/>
                    <a:p>
                      <a:r>
                        <a:rPr lang="en-US" dirty="0"/>
                        <a:t>M3 (meter)</a:t>
                      </a:r>
                      <a:endParaRPr lang="en-IN" dirty="0"/>
                    </a:p>
                  </a:txBody>
                  <a:tcPr/>
                </a:tc>
                <a:tc>
                  <a:txBody>
                    <a:bodyPr/>
                    <a:lstStyle/>
                    <a:p>
                      <a:r>
                        <a:rPr lang="en-US" dirty="0"/>
                        <a:t>M4 (meter)</a:t>
                      </a:r>
                      <a:endParaRPr lang="en-IN" dirty="0"/>
                    </a:p>
                  </a:txBody>
                  <a:tcPr/>
                </a:tc>
                <a:tc>
                  <a:txBody>
                    <a:bodyPr/>
                    <a:lstStyle/>
                    <a:p>
                      <a:r>
                        <a:rPr lang="en-US" dirty="0"/>
                        <a:t>M5 (meter)</a:t>
                      </a:r>
                      <a:endParaRPr lang="en-IN" dirty="0"/>
                    </a:p>
                  </a:txBody>
                  <a:tcPr/>
                </a:tc>
                <a:tc>
                  <a:txBody>
                    <a:bodyPr/>
                    <a:lstStyle/>
                    <a:p>
                      <a:r>
                        <a:rPr lang="en-US" dirty="0">
                          <a:solidFill>
                            <a:srgbClr val="C00000"/>
                          </a:solidFill>
                        </a:rPr>
                        <a:t>Average </a:t>
                      </a:r>
                      <a:endParaRPr lang="en-IN" dirty="0">
                        <a:solidFill>
                          <a:srgbClr val="C00000"/>
                        </a:solidFill>
                      </a:endParaRPr>
                    </a:p>
                  </a:txBody>
                  <a:tcPr/>
                </a:tc>
                <a:extLst>
                  <a:ext uri="{0D108BD9-81ED-4DB2-BD59-A6C34878D82A}">
                    <a16:rowId xmlns="" xmlns:a16="http://schemas.microsoft.com/office/drawing/2014/main" val="3759785864"/>
                  </a:ext>
                </a:extLst>
              </a:tr>
              <a:tr h="891727">
                <a:tc>
                  <a:txBody>
                    <a:bodyPr/>
                    <a:lstStyle/>
                    <a:p>
                      <a:r>
                        <a:rPr lang="en-US" dirty="0">
                          <a:solidFill>
                            <a:srgbClr val="C00000"/>
                          </a:solidFill>
                        </a:rPr>
                        <a:t>1 meter</a:t>
                      </a:r>
                      <a:endParaRPr lang="en-IN" dirty="0">
                        <a:solidFill>
                          <a:srgbClr val="C00000"/>
                        </a:solidFill>
                      </a:endParaRPr>
                    </a:p>
                  </a:txBody>
                  <a:tcPr/>
                </a:tc>
                <a:tc>
                  <a:txBody>
                    <a:bodyPr/>
                    <a:lstStyle/>
                    <a:p>
                      <a:r>
                        <a:rPr lang="en-US" dirty="0"/>
                        <a:t>0.45</a:t>
                      </a:r>
                      <a:endParaRPr lang="en-IN" dirty="0"/>
                    </a:p>
                  </a:txBody>
                  <a:tcPr/>
                </a:tc>
                <a:tc>
                  <a:txBody>
                    <a:bodyPr/>
                    <a:lstStyle/>
                    <a:p>
                      <a:r>
                        <a:rPr lang="en-US" dirty="0"/>
                        <a:t>0.53</a:t>
                      </a:r>
                      <a:endParaRPr lang="en-IN" dirty="0"/>
                    </a:p>
                  </a:txBody>
                  <a:tcPr/>
                </a:tc>
                <a:tc>
                  <a:txBody>
                    <a:bodyPr/>
                    <a:lstStyle/>
                    <a:p>
                      <a:r>
                        <a:rPr lang="en-US" dirty="0"/>
                        <a:t>0.49</a:t>
                      </a:r>
                      <a:endParaRPr lang="en-IN" dirty="0"/>
                    </a:p>
                  </a:txBody>
                  <a:tcPr/>
                </a:tc>
                <a:tc>
                  <a:txBody>
                    <a:bodyPr/>
                    <a:lstStyle/>
                    <a:p>
                      <a:r>
                        <a:rPr lang="en-US" dirty="0"/>
                        <a:t>0.67</a:t>
                      </a:r>
                      <a:endParaRPr lang="en-IN" dirty="0"/>
                    </a:p>
                  </a:txBody>
                  <a:tcPr/>
                </a:tc>
                <a:tc>
                  <a:txBody>
                    <a:bodyPr/>
                    <a:lstStyle/>
                    <a:p>
                      <a:r>
                        <a:rPr lang="en-US" dirty="0"/>
                        <a:t>0.56</a:t>
                      </a:r>
                      <a:endParaRPr lang="en-IN" dirty="0"/>
                    </a:p>
                  </a:txBody>
                  <a:tcPr/>
                </a:tc>
                <a:tc>
                  <a:txBody>
                    <a:bodyPr/>
                    <a:lstStyle/>
                    <a:p>
                      <a:r>
                        <a:rPr lang="en-US" b="1" dirty="0">
                          <a:solidFill>
                            <a:srgbClr val="C00000"/>
                          </a:solidFill>
                        </a:rPr>
                        <a:t>0.54</a:t>
                      </a:r>
                      <a:endParaRPr lang="en-IN" b="1" dirty="0">
                        <a:solidFill>
                          <a:srgbClr val="C00000"/>
                        </a:solidFill>
                      </a:endParaRPr>
                    </a:p>
                  </a:txBody>
                  <a:tcPr/>
                </a:tc>
                <a:extLst>
                  <a:ext uri="{0D108BD9-81ED-4DB2-BD59-A6C34878D82A}">
                    <a16:rowId xmlns="" xmlns:a16="http://schemas.microsoft.com/office/drawing/2014/main" val="3934889170"/>
                  </a:ext>
                </a:extLst>
              </a:tr>
              <a:tr h="891727">
                <a:tc>
                  <a:txBody>
                    <a:bodyPr/>
                    <a:lstStyle/>
                    <a:p>
                      <a:r>
                        <a:rPr lang="en-US" dirty="0">
                          <a:solidFill>
                            <a:srgbClr val="C00000"/>
                          </a:solidFill>
                        </a:rPr>
                        <a:t>2 meter</a:t>
                      </a:r>
                      <a:endParaRPr lang="en-IN" dirty="0">
                        <a:solidFill>
                          <a:srgbClr val="C00000"/>
                        </a:solidFill>
                      </a:endParaRPr>
                    </a:p>
                  </a:txBody>
                  <a:tcPr/>
                </a:tc>
                <a:tc>
                  <a:txBody>
                    <a:bodyPr/>
                    <a:lstStyle/>
                    <a:p>
                      <a:r>
                        <a:rPr lang="en-US" dirty="0"/>
                        <a:t>1.21</a:t>
                      </a:r>
                      <a:endParaRPr lang="en-IN" dirty="0"/>
                    </a:p>
                  </a:txBody>
                  <a:tcPr/>
                </a:tc>
                <a:tc>
                  <a:txBody>
                    <a:bodyPr/>
                    <a:lstStyle/>
                    <a:p>
                      <a:r>
                        <a:rPr lang="en-US" dirty="0"/>
                        <a:t>0.97</a:t>
                      </a:r>
                      <a:endParaRPr lang="en-IN" dirty="0"/>
                    </a:p>
                  </a:txBody>
                  <a:tcPr/>
                </a:tc>
                <a:tc>
                  <a:txBody>
                    <a:bodyPr/>
                    <a:lstStyle/>
                    <a:p>
                      <a:r>
                        <a:rPr lang="en-US" dirty="0"/>
                        <a:t>1.41</a:t>
                      </a:r>
                      <a:endParaRPr lang="en-IN" dirty="0"/>
                    </a:p>
                  </a:txBody>
                  <a:tcPr/>
                </a:tc>
                <a:tc>
                  <a:txBody>
                    <a:bodyPr/>
                    <a:lstStyle/>
                    <a:p>
                      <a:r>
                        <a:rPr lang="en-US" dirty="0"/>
                        <a:t>1.12</a:t>
                      </a:r>
                      <a:endParaRPr lang="en-IN" dirty="0"/>
                    </a:p>
                  </a:txBody>
                  <a:tcPr/>
                </a:tc>
                <a:tc>
                  <a:txBody>
                    <a:bodyPr/>
                    <a:lstStyle/>
                    <a:p>
                      <a:r>
                        <a:rPr lang="en-US" dirty="0"/>
                        <a:t>1.54</a:t>
                      </a:r>
                      <a:endParaRPr lang="en-IN" dirty="0"/>
                    </a:p>
                  </a:txBody>
                  <a:tcPr/>
                </a:tc>
                <a:tc>
                  <a:txBody>
                    <a:bodyPr/>
                    <a:lstStyle/>
                    <a:p>
                      <a:r>
                        <a:rPr lang="en-US" b="1" dirty="0">
                          <a:solidFill>
                            <a:srgbClr val="C00000"/>
                          </a:solidFill>
                        </a:rPr>
                        <a:t>1.25</a:t>
                      </a:r>
                      <a:endParaRPr lang="en-IN" b="1" dirty="0">
                        <a:solidFill>
                          <a:srgbClr val="C00000"/>
                        </a:solidFill>
                      </a:endParaRPr>
                    </a:p>
                  </a:txBody>
                  <a:tcPr/>
                </a:tc>
                <a:extLst>
                  <a:ext uri="{0D108BD9-81ED-4DB2-BD59-A6C34878D82A}">
                    <a16:rowId xmlns="" xmlns:a16="http://schemas.microsoft.com/office/drawing/2014/main" val="2381620666"/>
                  </a:ext>
                </a:extLst>
              </a:tr>
              <a:tr h="891727">
                <a:tc>
                  <a:txBody>
                    <a:bodyPr/>
                    <a:lstStyle/>
                    <a:p>
                      <a:r>
                        <a:rPr lang="en-US" dirty="0">
                          <a:solidFill>
                            <a:srgbClr val="C00000"/>
                          </a:solidFill>
                        </a:rPr>
                        <a:t>3 meter</a:t>
                      </a:r>
                      <a:endParaRPr lang="en-IN" dirty="0">
                        <a:solidFill>
                          <a:srgbClr val="C00000"/>
                        </a:solidFill>
                      </a:endParaRPr>
                    </a:p>
                  </a:txBody>
                  <a:tcPr/>
                </a:tc>
                <a:tc>
                  <a:txBody>
                    <a:bodyPr/>
                    <a:lstStyle/>
                    <a:p>
                      <a:r>
                        <a:rPr lang="en-US" dirty="0"/>
                        <a:t>1.79</a:t>
                      </a:r>
                      <a:endParaRPr lang="en-IN" dirty="0"/>
                    </a:p>
                  </a:txBody>
                  <a:tcPr/>
                </a:tc>
                <a:tc>
                  <a:txBody>
                    <a:bodyPr/>
                    <a:lstStyle/>
                    <a:p>
                      <a:r>
                        <a:rPr lang="en-US" dirty="0"/>
                        <a:t>2.01</a:t>
                      </a:r>
                      <a:endParaRPr lang="en-IN" dirty="0"/>
                    </a:p>
                  </a:txBody>
                  <a:tcPr/>
                </a:tc>
                <a:tc>
                  <a:txBody>
                    <a:bodyPr/>
                    <a:lstStyle/>
                    <a:p>
                      <a:r>
                        <a:rPr lang="en-US" dirty="0"/>
                        <a:t>2.33</a:t>
                      </a:r>
                      <a:endParaRPr lang="en-IN" dirty="0"/>
                    </a:p>
                  </a:txBody>
                  <a:tcPr/>
                </a:tc>
                <a:tc>
                  <a:txBody>
                    <a:bodyPr/>
                    <a:lstStyle/>
                    <a:p>
                      <a:r>
                        <a:rPr lang="en-US" dirty="0"/>
                        <a:t>1.93</a:t>
                      </a:r>
                      <a:endParaRPr lang="en-IN" dirty="0"/>
                    </a:p>
                  </a:txBody>
                  <a:tcPr/>
                </a:tc>
                <a:tc>
                  <a:txBody>
                    <a:bodyPr/>
                    <a:lstStyle/>
                    <a:p>
                      <a:r>
                        <a:rPr lang="en-US" dirty="0"/>
                        <a:t>2.12</a:t>
                      </a:r>
                      <a:endParaRPr lang="en-IN" dirty="0"/>
                    </a:p>
                  </a:txBody>
                  <a:tcPr/>
                </a:tc>
                <a:tc>
                  <a:txBody>
                    <a:bodyPr/>
                    <a:lstStyle/>
                    <a:p>
                      <a:r>
                        <a:rPr lang="en-US" b="1" dirty="0">
                          <a:solidFill>
                            <a:srgbClr val="C00000"/>
                          </a:solidFill>
                        </a:rPr>
                        <a:t>2.036</a:t>
                      </a:r>
                      <a:endParaRPr lang="en-IN" b="1" dirty="0">
                        <a:solidFill>
                          <a:srgbClr val="C00000"/>
                        </a:solidFill>
                      </a:endParaRPr>
                    </a:p>
                  </a:txBody>
                  <a:tcPr/>
                </a:tc>
                <a:extLst>
                  <a:ext uri="{0D108BD9-81ED-4DB2-BD59-A6C34878D82A}">
                    <a16:rowId xmlns="" xmlns:a16="http://schemas.microsoft.com/office/drawing/2014/main" val="437344735"/>
                  </a:ext>
                </a:extLst>
              </a:tr>
              <a:tr h="891727">
                <a:tc>
                  <a:txBody>
                    <a:bodyPr/>
                    <a:lstStyle/>
                    <a:p>
                      <a:r>
                        <a:rPr lang="en-US" dirty="0">
                          <a:solidFill>
                            <a:srgbClr val="C00000"/>
                          </a:solidFill>
                        </a:rPr>
                        <a:t>4 meter</a:t>
                      </a:r>
                      <a:endParaRPr lang="en-IN" dirty="0">
                        <a:solidFill>
                          <a:srgbClr val="C00000"/>
                        </a:solidFill>
                      </a:endParaRPr>
                    </a:p>
                  </a:txBody>
                  <a:tcPr/>
                </a:tc>
                <a:tc>
                  <a:txBody>
                    <a:bodyPr/>
                    <a:lstStyle/>
                    <a:p>
                      <a:r>
                        <a:rPr lang="en-US" dirty="0"/>
                        <a:t>2.31</a:t>
                      </a:r>
                      <a:endParaRPr lang="en-IN" dirty="0"/>
                    </a:p>
                  </a:txBody>
                  <a:tcPr/>
                </a:tc>
                <a:tc>
                  <a:txBody>
                    <a:bodyPr/>
                    <a:lstStyle/>
                    <a:p>
                      <a:r>
                        <a:rPr lang="en-US" dirty="0"/>
                        <a:t>2.53</a:t>
                      </a:r>
                      <a:endParaRPr lang="en-IN" dirty="0"/>
                    </a:p>
                  </a:txBody>
                  <a:tcPr/>
                </a:tc>
                <a:tc>
                  <a:txBody>
                    <a:bodyPr/>
                    <a:lstStyle/>
                    <a:p>
                      <a:r>
                        <a:rPr lang="en-US" dirty="0"/>
                        <a:t>2.79</a:t>
                      </a:r>
                      <a:endParaRPr lang="en-IN" dirty="0"/>
                    </a:p>
                  </a:txBody>
                  <a:tcPr/>
                </a:tc>
                <a:tc>
                  <a:txBody>
                    <a:bodyPr/>
                    <a:lstStyle/>
                    <a:p>
                      <a:r>
                        <a:rPr lang="en-US" dirty="0"/>
                        <a:t>2.45</a:t>
                      </a:r>
                      <a:endParaRPr lang="en-IN" dirty="0"/>
                    </a:p>
                  </a:txBody>
                  <a:tcPr/>
                </a:tc>
                <a:tc>
                  <a:txBody>
                    <a:bodyPr/>
                    <a:lstStyle/>
                    <a:p>
                      <a:r>
                        <a:rPr lang="en-US" dirty="0"/>
                        <a:t>2.81</a:t>
                      </a:r>
                      <a:endParaRPr lang="en-IN" dirty="0"/>
                    </a:p>
                  </a:txBody>
                  <a:tcPr/>
                </a:tc>
                <a:tc>
                  <a:txBody>
                    <a:bodyPr/>
                    <a:lstStyle/>
                    <a:p>
                      <a:r>
                        <a:rPr lang="en-US" b="1" dirty="0">
                          <a:solidFill>
                            <a:srgbClr val="C00000"/>
                          </a:solidFill>
                        </a:rPr>
                        <a:t>2.578</a:t>
                      </a:r>
                      <a:endParaRPr lang="en-IN" b="1" dirty="0">
                        <a:solidFill>
                          <a:srgbClr val="C00000"/>
                        </a:solidFill>
                      </a:endParaRPr>
                    </a:p>
                  </a:txBody>
                  <a:tcPr/>
                </a:tc>
                <a:extLst>
                  <a:ext uri="{0D108BD9-81ED-4DB2-BD59-A6C34878D82A}">
                    <a16:rowId xmlns="" xmlns:a16="http://schemas.microsoft.com/office/drawing/2014/main" val="57582281"/>
                  </a:ext>
                </a:extLst>
              </a:tr>
            </a:tbl>
          </a:graphicData>
        </a:graphic>
      </p:graphicFrame>
      <p:sp>
        <p:nvSpPr>
          <p:cNvPr id="8" name="Arrow: Right 7">
            <a:extLst>
              <a:ext uri="{FF2B5EF4-FFF2-40B4-BE49-F238E27FC236}">
                <a16:creationId xmlns="" xmlns:a16="http://schemas.microsoft.com/office/drawing/2014/main" id="{9C2AD734-6F93-4244-8041-97421BB86654}"/>
              </a:ext>
            </a:extLst>
          </p:cNvPr>
          <p:cNvSpPr/>
          <p:nvPr/>
        </p:nvSpPr>
        <p:spPr>
          <a:xfrm>
            <a:off x="1748118" y="1613647"/>
            <a:ext cx="537882" cy="19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Arrow: Down 8">
            <a:extLst>
              <a:ext uri="{FF2B5EF4-FFF2-40B4-BE49-F238E27FC236}">
                <a16:creationId xmlns="" xmlns:a16="http://schemas.microsoft.com/office/drawing/2014/main" id="{86E57963-2F86-4AE0-B899-7DEB3E5EC6C0}"/>
              </a:ext>
            </a:extLst>
          </p:cNvPr>
          <p:cNvSpPr/>
          <p:nvPr/>
        </p:nvSpPr>
        <p:spPr>
          <a:xfrm>
            <a:off x="2133600" y="2079812"/>
            <a:ext cx="215153" cy="3137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22809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8BBEB2-5D0D-482A-BBDE-5B73B0A98C40}"/>
              </a:ext>
            </a:extLst>
          </p:cNvPr>
          <p:cNvSpPr>
            <a:spLocks noGrp="1"/>
          </p:cNvSpPr>
          <p:nvPr>
            <p:ph type="title"/>
          </p:nvPr>
        </p:nvSpPr>
        <p:spPr/>
        <p:txBody>
          <a:bodyPr/>
          <a:lstStyle/>
          <a:p>
            <a:r>
              <a:rPr lang="en-US" dirty="0">
                <a:solidFill>
                  <a:srgbClr val="0070C0"/>
                </a:solidFill>
              </a:rPr>
              <a:t>Worst case range</a:t>
            </a:r>
            <a:endParaRPr lang="en-IN" dirty="0">
              <a:solidFill>
                <a:srgbClr val="0070C0"/>
              </a:solidFill>
            </a:endParaRPr>
          </a:p>
        </p:txBody>
      </p:sp>
      <p:sp>
        <p:nvSpPr>
          <p:cNvPr id="3" name="Content Placeholder 2">
            <a:extLst>
              <a:ext uri="{FF2B5EF4-FFF2-40B4-BE49-F238E27FC236}">
                <a16:creationId xmlns="" xmlns:a16="http://schemas.microsoft.com/office/drawing/2014/main" id="{3FBF5143-E504-4D90-90F8-66AF564410EA}"/>
              </a:ext>
            </a:extLst>
          </p:cNvPr>
          <p:cNvSpPr>
            <a:spLocks noGrp="1"/>
          </p:cNvSpPr>
          <p:nvPr>
            <p:ph idx="1"/>
          </p:nvPr>
        </p:nvSpPr>
        <p:spPr/>
        <p:txBody>
          <a:bodyPr/>
          <a:lstStyle/>
          <a:p>
            <a:pPr>
              <a:buFont typeface="Wingdings" panose="05000000000000000000" pitchFamily="2" charset="2"/>
              <a:buChar char="q"/>
            </a:pPr>
            <a:r>
              <a:rPr lang="en-US" b="1" dirty="0"/>
              <a:t> 5</a:t>
            </a:r>
            <a:r>
              <a:rPr lang="en-US" sz="2800" b="1" dirty="0"/>
              <a:t> meters</a:t>
            </a:r>
            <a:endParaRPr lang="en-IN" sz="2800" b="1" dirty="0"/>
          </a:p>
          <a:p>
            <a:pPr marL="0" indent="0">
              <a:buNone/>
            </a:pPr>
            <a:endParaRPr lang="en-US" dirty="0"/>
          </a:p>
          <a:p>
            <a:r>
              <a:rPr lang="en-US" sz="2800" dirty="0"/>
              <a:t>Beacons get disconnected from the BLE APP as we move distance above 5 meters</a:t>
            </a:r>
            <a:endParaRPr lang="en-IN" sz="2800" dirty="0"/>
          </a:p>
          <a:p>
            <a:endParaRPr lang="en-IN" dirty="0"/>
          </a:p>
        </p:txBody>
      </p:sp>
    </p:spTree>
    <p:extLst>
      <p:ext uri="{BB962C8B-B14F-4D97-AF65-F5344CB8AC3E}">
        <p14:creationId xmlns:p14="http://schemas.microsoft.com/office/powerpoint/2010/main" val="1308038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821731-0917-412E-AFDF-ACEF2B8514F7}"/>
              </a:ext>
            </a:extLst>
          </p:cNvPr>
          <p:cNvSpPr>
            <a:spLocks noGrp="1"/>
          </p:cNvSpPr>
          <p:nvPr>
            <p:ph type="title"/>
          </p:nvPr>
        </p:nvSpPr>
        <p:spPr>
          <a:xfrm>
            <a:off x="766482" y="365126"/>
            <a:ext cx="10515600" cy="665816"/>
          </a:xfrm>
        </p:spPr>
        <p:txBody>
          <a:bodyPr>
            <a:normAutofit/>
          </a:bodyPr>
          <a:lstStyle/>
          <a:p>
            <a:r>
              <a:rPr lang="en-US" sz="3200" b="1" dirty="0"/>
              <a:t>Comparison between firebase and </a:t>
            </a:r>
            <a:r>
              <a:rPr lang="en-US" sz="3200" b="1" dirty="0" err="1"/>
              <a:t>mongoDB</a:t>
            </a:r>
            <a:endParaRPr lang="en-IN" sz="3200" b="1" dirty="0"/>
          </a:p>
        </p:txBody>
      </p:sp>
      <p:graphicFrame>
        <p:nvGraphicFramePr>
          <p:cNvPr id="4" name="Table 4">
            <a:extLst>
              <a:ext uri="{FF2B5EF4-FFF2-40B4-BE49-F238E27FC236}">
                <a16:creationId xmlns="" xmlns:a16="http://schemas.microsoft.com/office/drawing/2014/main" id="{B3ECC450-36A8-4FF3-87AD-1AADB313B33E}"/>
              </a:ext>
            </a:extLst>
          </p:cNvPr>
          <p:cNvGraphicFramePr>
            <a:graphicFrameLocks noGrp="1"/>
          </p:cNvGraphicFramePr>
          <p:nvPr>
            <p:ph idx="1"/>
            <p:extLst/>
          </p:nvPr>
        </p:nvGraphicFramePr>
        <p:xfrm>
          <a:off x="838200" y="1030941"/>
          <a:ext cx="11040036" cy="5540184"/>
        </p:xfrm>
        <a:graphic>
          <a:graphicData uri="http://schemas.openxmlformats.org/drawingml/2006/table">
            <a:tbl>
              <a:tblPr firstRow="1" bandRow="1">
                <a:tableStyleId>{5C22544A-7EE6-4342-B048-85BDC9FD1C3A}</a:tableStyleId>
              </a:tblPr>
              <a:tblGrid>
                <a:gridCol w="3088341">
                  <a:extLst>
                    <a:ext uri="{9D8B030D-6E8A-4147-A177-3AD203B41FA5}">
                      <a16:colId xmlns="" xmlns:a16="http://schemas.microsoft.com/office/drawing/2014/main" val="3082676703"/>
                    </a:ext>
                  </a:extLst>
                </a:gridCol>
                <a:gridCol w="3908612">
                  <a:extLst>
                    <a:ext uri="{9D8B030D-6E8A-4147-A177-3AD203B41FA5}">
                      <a16:colId xmlns="" xmlns:a16="http://schemas.microsoft.com/office/drawing/2014/main" val="4217016444"/>
                    </a:ext>
                  </a:extLst>
                </a:gridCol>
                <a:gridCol w="4043083">
                  <a:extLst>
                    <a:ext uri="{9D8B030D-6E8A-4147-A177-3AD203B41FA5}">
                      <a16:colId xmlns="" xmlns:a16="http://schemas.microsoft.com/office/drawing/2014/main" val="2995893617"/>
                    </a:ext>
                  </a:extLst>
                </a:gridCol>
              </a:tblGrid>
              <a:tr h="559033">
                <a:tc>
                  <a:txBody>
                    <a:bodyPr/>
                    <a:lstStyle/>
                    <a:p>
                      <a:r>
                        <a:rPr lang="en-US" dirty="0"/>
                        <a:t>Common comparison</a:t>
                      </a:r>
                      <a:endParaRPr lang="en-IN" dirty="0"/>
                    </a:p>
                  </a:txBody>
                  <a:tcPr/>
                </a:tc>
                <a:tc>
                  <a:txBody>
                    <a:bodyPr/>
                    <a:lstStyle/>
                    <a:p>
                      <a:r>
                        <a:rPr lang="en-US" dirty="0"/>
                        <a:t>Firebase</a:t>
                      </a:r>
                    </a:p>
                  </a:txBody>
                  <a:tcPr/>
                </a:tc>
                <a:tc>
                  <a:txBody>
                    <a:bodyPr/>
                    <a:lstStyle/>
                    <a:p>
                      <a:r>
                        <a:rPr lang="en-US" dirty="0"/>
                        <a:t>MongoDB</a:t>
                      </a:r>
                    </a:p>
                  </a:txBody>
                  <a:tcPr/>
                </a:tc>
                <a:extLst>
                  <a:ext uri="{0D108BD9-81ED-4DB2-BD59-A6C34878D82A}">
                    <a16:rowId xmlns="" xmlns:a16="http://schemas.microsoft.com/office/drawing/2014/main" val="3244227331"/>
                  </a:ext>
                </a:extLst>
              </a:tr>
              <a:tr h="559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year</a:t>
                      </a:r>
                      <a:endParaRPr lang="en-IN" dirty="0"/>
                    </a:p>
                  </a:txBody>
                  <a:tcPr/>
                </a:tc>
                <a:tc>
                  <a:txBody>
                    <a:bodyPr/>
                    <a:lstStyle/>
                    <a:p>
                      <a:r>
                        <a:rPr lang="en-US" dirty="0"/>
                        <a:t>2012</a:t>
                      </a:r>
                      <a:endParaRPr lang="en-IN" dirty="0"/>
                    </a:p>
                  </a:txBody>
                  <a:tcPr/>
                </a:tc>
                <a:tc>
                  <a:txBody>
                    <a:bodyPr/>
                    <a:lstStyle/>
                    <a:p>
                      <a:r>
                        <a:rPr lang="en-US" dirty="0"/>
                        <a:t>2009</a:t>
                      </a:r>
                      <a:endParaRPr lang="en-IN" dirty="0"/>
                    </a:p>
                  </a:txBody>
                  <a:tcPr/>
                </a:tc>
                <a:extLst>
                  <a:ext uri="{0D108BD9-81ED-4DB2-BD59-A6C34878D82A}">
                    <a16:rowId xmlns="" xmlns:a16="http://schemas.microsoft.com/office/drawing/2014/main" val="1157801964"/>
                  </a:ext>
                </a:extLst>
              </a:tr>
              <a:tr h="559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Developed by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Google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MongoDB </a:t>
                      </a:r>
                      <a:endParaRPr lang="en-IN" dirty="0"/>
                    </a:p>
                  </a:txBody>
                  <a:tcPr/>
                </a:tc>
                <a:extLst>
                  <a:ext uri="{0D108BD9-81ED-4DB2-BD59-A6C34878D82A}">
                    <a16:rowId xmlns="" xmlns:a16="http://schemas.microsoft.com/office/drawing/2014/main" val="3139392269"/>
                  </a:ext>
                </a:extLst>
              </a:tr>
              <a:tr h="826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rate less than MongoDB</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of high traffics the apps perform seamlessly</a:t>
                      </a:r>
                      <a:endParaRPr lang="en-IN" dirty="0"/>
                    </a:p>
                  </a:txBody>
                  <a:tcPr/>
                </a:tc>
                <a:extLst>
                  <a:ext uri="{0D108BD9-81ED-4DB2-BD59-A6C34878D82A}">
                    <a16:rowId xmlns="" xmlns:a16="http://schemas.microsoft.com/office/drawing/2014/main" val="1185023600"/>
                  </a:ext>
                </a:extLst>
              </a:tr>
              <a:tr h="559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Supported language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Java, C, C++, PHP</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Java, C, Perl, Python, PHP</a:t>
                      </a:r>
                      <a:endParaRPr lang="en-IN" dirty="0"/>
                    </a:p>
                  </a:txBody>
                  <a:tcPr/>
                </a:tc>
                <a:extLst>
                  <a:ext uri="{0D108BD9-81ED-4DB2-BD59-A6C34878D82A}">
                    <a16:rowId xmlns="" xmlns:a16="http://schemas.microsoft.com/office/drawing/2014/main" val="1823202999"/>
                  </a:ext>
                </a:extLst>
              </a:tr>
              <a:tr h="826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Querying limit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querying capabilities of firebase is limited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querying capabilities of </a:t>
                      </a:r>
                      <a:r>
                        <a:rPr lang="en-US" dirty="0" err="1"/>
                        <a:t>mongoDB</a:t>
                      </a:r>
                      <a:r>
                        <a:rPr lang="en-US" dirty="0"/>
                        <a:t> is not limited</a:t>
                      </a:r>
                      <a:endParaRPr lang="en-IN" dirty="0"/>
                    </a:p>
                  </a:txBody>
                  <a:tcPr/>
                </a:tc>
                <a:extLst>
                  <a:ext uri="{0D108BD9-81ED-4DB2-BD59-A6C34878D82A}">
                    <a16:rowId xmlns="" xmlns:a16="http://schemas.microsoft.com/office/drawing/2014/main" val="1690242924"/>
                  </a:ext>
                </a:extLst>
              </a:tr>
              <a:tr h="826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secure in comparison to </a:t>
                      </a:r>
                      <a:r>
                        <a:rPr lang="en-US" dirty="0" err="1"/>
                        <a:t>mongoDB</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secure in comparison to Firebase</a:t>
                      </a:r>
                      <a:endParaRPr lang="en-IN" dirty="0"/>
                    </a:p>
                  </a:txBody>
                  <a:tcPr/>
                </a:tc>
                <a:extLst>
                  <a:ext uri="{0D108BD9-81ED-4DB2-BD59-A6C34878D82A}">
                    <a16:rowId xmlns="" xmlns:a16="http://schemas.microsoft.com/office/drawing/2014/main" val="3167628925"/>
                  </a:ext>
                </a:extLst>
              </a:tr>
              <a:tr h="826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for small-scale mobile applications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Best for large-scale mobile applications</a:t>
                      </a:r>
                      <a:endParaRPr lang="en-IN" dirty="0"/>
                    </a:p>
                  </a:txBody>
                  <a:tcPr/>
                </a:tc>
                <a:extLst>
                  <a:ext uri="{0D108BD9-81ED-4DB2-BD59-A6C34878D82A}">
                    <a16:rowId xmlns="" xmlns:a16="http://schemas.microsoft.com/office/drawing/2014/main" val="1529098813"/>
                  </a:ext>
                </a:extLst>
              </a:tr>
            </a:tbl>
          </a:graphicData>
        </a:graphic>
      </p:graphicFrame>
    </p:spTree>
    <p:extLst>
      <p:ext uri="{BB962C8B-B14F-4D97-AF65-F5344CB8AC3E}">
        <p14:creationId xmlns:p14="http://schemas.microsoft.com/office/powerpoint/2010/main" val="6630557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FFEE8A-831D-43C2-8487-96FB31B59E08}"/>
              </a:ext>
            </a:extLst>
          </p:cNvPr>
          <p:cNvSpPr>
            <a:spLocks noGrp="1"/>
          </p:cNvSpPr>
          <p:nvPr>
            <p:ph type="title"/>
          </p:nvPr>
        </p:nvSpPr>
        <p:spPr>
          <a:xfrm>
            <a:off x="838200" y="681037"/>
            <a:ext cx="10515600" cy="1325563"/>
          </a:xfrm>
        </p:spPr>
        <p:txBody>
          <a:bodyPr/>
          <a:lstStyle/>
          <a:p>
            <a:r>
              <a:rPr lang="en-IN" b="0" i="0" dirty="0">
                <a:solidFill>
                  <a:srgbClr val="116149"/>
                </a:solidFill>
                <a:effectLst/>
                <a:latin typeface="Akzidenz Grotesk BQ Medium"/>
              </a:rPr>
              <a:t>Security</a:t>
            </a:r>
            <a:br>
              <a:rPr lang="en-IN" b="0" i="0" dirty="0">
                <a:solidFill>
                  <a:srgbClr val="116149"/>
                </a:solidFill>
                <a:effectLst/>
                <a:latin typeface="Akzidenz Grotesk BQ Medium"/>
              </a:rPr>
            </a:br>
            <a:endParaRPr lang="en-IN" dirty="0"/>
          </a:p>
        </p:txBody>
      </p:sp>
      <p:sp>
        <p:nvSpPr>
          <p:cNvPr id="3" name="Content Placeholder 2">
            <a:extLst>
              <a:ext uri="{FF2B5EF4-FFF2-40B4-BE49-F238E27FC236}">
                <a16:creationId xmlns="" xmlns:a16="http://schemas.microsoft.com/office/drawing/2014/main" id="{F497A7F0-AA30-4822-A9DB-DA96BE95F775}"/>
              </a:ext>
            </a:extLst>
          </p:cNvPr>
          <p:cNvSpPr>
            <a:spLocks noGrp="1"/>
          </p:cNvSpPr>
          <p:nvPr>
            <p:ph idx="1"/>
          </p:nvPr>
        </p:nvSpPr>
        <p:spPr/>
        <p:txBody>
          <a:bodyPr/>
          <a:lstStyle/>
          <a:p>
            <a:pPr algn="just"/>
            <a:r>
              <a:rPr lang="en-US" b="0" i="0" dirty="0">
                <a:solidFill>
                  <a:srgbClr val="1A1A1A"/>
                </a:solidFill>
                <a:effectLst/>
              </a:rPr>
              <a:t>MongoDB Atlas offers built-in security controls for all your data. Enable enterprise-grade features to integrate with your existing security protocols and compliance standards.</a:t>
            </a:r>
            <a:endParaRPr lang="en-US" b="0" i="0" dirty="0">
              <a:effectLst/>
            </a:endParaRPr>
          </a:p>
          <a:p>
            <a:pPr algn="just"/>
            <a:r>
              <a:rPr lang="en-US" b="0" i="0" dirty="0">
                <a:solidFill>
                  <a:srgbClr val="1A1A1A"/>
                </a:solidFill>
                <a:effectLst/>
              </a:rPr>
              <a:t>With MongoDB Atlas, your data is protected with preconfigured security features for authentication, authorization, encryption, and more</a:t>
            </a:r>
          </a:p>
          <a:p>
            <a:pPr marL="0" indent="0">
              <a:buNone/>
            </a:pPr>
            <a:endParaRPr lang="en-IN" dirty="0"/>
          </a:p>
        </p:txBody>
      </p:sp>
    </p:spTree>
    <p:extLst>
      <p:ext uri="{BB962C8B-B14F-4D97-AF65-F5344CB8AC3E}">
        <p14:creationId xmlns:p14="http://schemas.microsoft.com/office/powerpoint/2010/main" val="1480375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8226</TotalTime>
  <Words>12370</Words>
  <Application>Microsoft Office PowerPoint</Application>
  <PresentationFormat>Widescreen</PresentationFormat>
  <Paragraphs>1970</Paragraphs>
  <Slides>299</Slides>
  <Notes>1</Notes>
  <HiddenSlides>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299</vt:i4>
      </vt:variant>
    </vt:vector>
  </HeadingPairs>
  <TitlesOfParts>
    <vt:vector size="322" baseType="lpstr">
      <vt:lpstr>Akzidenz Grotesk BQ Light</vt:lpstr>
      <vt:lpstr>Akzidenz Grotesk BQ Medium</vt:lpstr>
      <vt:lpstr>-apple-system</vt:lpstr>
      <vt:lpstr>Arial</vt:lpstr>
      <vt:lpstr>Calibri</vt:lpstr>
      <vt:lpstr>Calibri Light</vt:lpstr>
      <vt:lpstr>CIDFont+F1</vt:lpstr>
      <vt:lpstr>Consolas</vt:lpstr>
      <vt:lpstr>Courier New</vt:lpstr>
      <vt:lpstr>JetBrains Mono</vt:lpstr>
      <vt:lpstr>myriad-pro</vt:lpstr>
      <vt:lpstr>Nunito</vt:lpstr>
      <vt:lpstr>open sans</vt:lpstr>
      <vt:lpstr>open sans</vt:lpstr>
      <vt:lpstr>Roboto</vt:lpstr>
      <vt:lpstr>Segoe UI</vt:lpstr>
      <vt:lpstr>Times New Roman</vt:lpstr>
      <vt:lpstr>typonine sans medium</vt:lpstr>
      <vt:lpstr>typonine sans regular</vt:lpstr>
      <vt:lpstr>Wingdings</vt:lpstr>
      <vt:lpstr>Office Theme</vt:lpstr>
      <vt:lpstr>1_Office Theme</vt:lpstr>
      <vt:lpstr>2_Office Theme</vt:lpstr>
      <vt:lpstr>Meet_28_May</vt:lpstr>
      <vt:lpstr>Meet 16_May  </vt:lpstr>
      <vt:lpstr>PowerPoint Presentation</vt:lpstr>
      <vt:lpstr>Meet 2_May</vt:lpstr>
      <vt:lpstr>Meet 25_April</vt:lpstr>
      <vt:lpstr>Meet 11_April</vt:lpstr>
      <vt:lpstr>Meet 4_April</vt:lpstr>
      <vt:lpstr>Meet 28_Mar</vt:lpstr>
      <vt:lpstr>Meet 21_Mar</vt:lpstr>
      <vt:lpstr>Meet 7_Mar</vt:lpstr>
      <vt:lpstr>Meet 28_feb</vt:lpstr>
      <vt:lpstr>Meet 14_feb</vt:lpstr>
      <vt:lpstr>Meet 7_feb   </vt:lpstr>
      <vt:lpstr>Meet 31_Jan </vt:lpstr>
      <vt:lpstr>Meet 24_Jan</vt:lpstr>
      <vt:lpstr>Meet 7 Jan</vt:lpstr>
      <vt:lpstr>Meet 24_Dec</vt:lpstr>
      <vt:lpstr>Meet 17_Dec</vt:lpstr>
      <vt:lpstr>Meet 10_Dec</vt:lpstr>
      <vt:lpstr>Meet 19_Nov</vt:lpstr>
      <vt:lpstr>ARCHITECTURE</vt:lpstr>
      <vt:lpstr>PowerPoint Presentation</vt:lpstr>
      <vt:lpstr>PowerPoint Presentation</vt:lpstr>
      <vt:lpstr>PowerPoint Presentation</vt:lpstr>
      <vt:lpstr>PowerPoint Presentation</vt:lpstr>
      <vt:lpstr>PowerPoint Presentation</vt:lpstr>
      <vt:lpstr>PowerPoint Presentation</vt:lpstr>
      <vt:lpstr>Algorithm</vt:lpstr>
      <vt:lpstr>PowerPoint Presentation</vt:lpstr>
      <vt:lpstr>PowerPoint Presentation</vt:lpstr>
      <vt:lpstr>PowerPoint Presentation</vt:lpstr>
      <vt:lpstr>Beacons</vt:lpstr>
      <vt:lpstr>PowerPoint Presentation</vt:lpstr>
      <vt:lpstr>Beacons:</vt:lpstr>
      <vt:lpstr>Gateway: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GPS Module</vt:lpstr>
      <vt:lpstr>PowerPoint Presentation</vt:lpstr>
      <vt:lpstr>PowerPoint Presentation</vt:lpstr>
      <vt:lpstr>Detailed working of GPS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1</vt:lpstr>
      <vt:lpstr>Esp32 as i-Beacon  EXPERIMENT 1</vt:lpstr>
      <vt:lpstr>PowerPoint Presentation</vt:lpstr>
      <vt:lpstr>PowerPoint Presentation</vt:lpstr>
      <vt:lpstr>PowerPoint Presentation</vt:lpstr>
      <vt:lpstr>EXPERIMENT 2</vt:lpstr>
      <vt:lpstr>Experiment 2- Esp32 as beacon in different position</vt:lpstr>
      <vt:lpstr>PowerPoint Presentation</vt:lpstr>
      <vt:lpstr>EXPERIMENT 3</vt:lpstr>
      <vt:lpstr>Experiment-3  Putting the Beacon inside the bag </vt:lpstr>
      <vt:lpstr>ARRANGEMENT</vt:lpstr>
      <vt:lpstr>PowerPoint Presentation</vt:lpstr>
      <vt:lpstr>PowerPoint Presentation</vt:lpstr>
      <vt:lpstr>PowerPoint Presentation</vt:lpstr>
      <vt:lpstr> Worst case range</vt:lpstr>
      <vt:lpstr>PowerPoint Presentation</vt:lpstr>
      <vt:lpstr>PowerPoint Presentation</vt:lpstr>
      <vt:lpstr>EXPERIMENT 4</vt:lpstr>
      <vt:lpstr>ARRANGEMENT 1 (Beacon inside the heap of books)</vt:lpstr>
      <vt:lpstr>ARRANGEMENT 2 (Beacon inside the luggage)</vt:lpstr>
      <vt:lpstr>PowerPoint Presentation</vt:lpstr>
      <vt:lpstr>Performed the experiment putting beacon inside the luggage</vt:lpstr>
      <vt:lpstr>Worst case range</vt:lpstr>
      <vt:lpstr>Comparison between firebase and mongoDB</vt:lpstr>
      <vt:lpstr>Security </vt:lpstr>
      <vt:lpstr>PowerPoint Presentation</vt:lpstr>
      <vt:lpstr>EXPERIMENT 5 :  CAN Bus communication between two ESP32</vt:lpstr>
      <vt:lpstr>PowerPoint Presentation</vt:lpstr>
      <vt:lpstr>PowerPoint Presentation</vt:lpstr>
      <vt:lpstr>PowerPoint Presentation</vt:lpstr>
      <vt:lpstr>PowerPoint Presentation</vt:lpstr>
      <vt:lpstr>Experiment 6 Gps Module testing with Arduino</vt:lpstr>
      <vt:lpstr>PowerPoint Presentation</vt:lpstr>
      <vt:lpstr>PowerPoint Presentation</vt:lpstr>
      <vt:lpstr>PowerPoint Presentation</vt:lpstr>
      <vt:lpstr>Experiment 7: GPS module merged with GSM</vt:lpstr>
      <vt:lpstr>PowerPoint Presentation</vt:lpstr>
      <vt:lpstr>PowerPoint Presentation</vt:lpstr>
      <vt:lpstr>Advanced Encryption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vt:lpstr>
      <vt:lpstr>MongoDB </vt:lpstr>
      <vt:lpstr>MongoDB Shell Basic Commands</vt:lpstr>
      <vt:lpstr>First Database Creation  </vt:lpstr>
      <vt:lpstr>MongoDB Atlas(Cloud)</vt:lpstr>
      <vt:lpstr>MongoDB Atlas</vt:lpstr>
      <vt:lpstr>PowerPoint Presentation</vt:lpstr>
      <vt:lpstr>PowerPoint Presentation</vt:lpstr>
      <vt:lpstr>PowerPoint Presentation</vt:lpstr>
      <vt:lpstr>STEPS FOR INSTALLING MONGODB C DRIVER  http://mongoc.org/libmongoc/current/installing.html#prerequisites-for-libmongoc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Development</vt:lpstr>
      <vt:lpstr>App1(For interaction with database) </vt:lpstr>
      <vt:lpstr>PowerPoint Presentation</vt:lpstr>
      <vt:lpstr>PowerPoint Presentation</vt:lpstr>
      <vt:lpstr>PowerPoint Presentation</vt:lpstr>
      <vt:lpstr>PowerPoint Presentation</vt:lpstr>
      <vt:lpstr>User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Lock </vt:lpstr>
      <vt:lpstr>PowerPoint Presentation</vt:lpstr>
      <vt:lpstr>PowerPoint Presentation</vt:lpstr>
      <vt:lpstr>Ideas for lock</vt:lpstr>
      <vt:lpstr>PowerPoint Presentation</vt:lpstr>
      <vt:lpstr>PowerPoint Presentation</vt:lpstr>
      <vt:lpstr>PowerPoint Presentation</vt:lpstr>
      <vt:lpstr>PowerPoint Presentation</vt:lpstr>
      <vt:lpstr>Lock Circuit </vt:lpstr>
      <vt:lpstr>In unlock position</vt:lpstr>
      <vt:lpstr>In locked position</vt:lpstr>
      <vt:lpstr>Lock working video</vt:lpstr>
      <vt:lpstr>22nd oct – 29th oct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Ble scanner app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PLAN SUMMARY</vt:lpstr>
      <vt:lpstr>PowerPoint Presentation</vt:lpstr>
      <vt:lpstr>PowerPoint Presentation</vt:lpstr>
      <vt:lpstr>PowerPoint Presentation</vt:lpstr>
      <vt:lpstr>Esp32 as i-Beacon</vt:lpstr>
      <vt:lpstr>Esp32 as i-Beacon</vt:lpstr>
      <vt:lpstr>Esp32 as i-Beacon</vt:lpstr>
      <vt:lpstr>Esp32 as i-Beacon</vt:lpstr>
      <vt:lpstr>Connect to MongoDB using python and show status</vt:lpstr>
      <vt:lpstr>PowerPoint Presentation</vt:lpstr>
      <vt:lpstr>Insert data in Mongodb using PYTHON </vt:lpstr>
      <vt:lpstr>PowerPoint Presentation</vt:lpstr>
      <vt:lpstr>ASSET_INFO UPDATE:</vt:lpstr>
      <vt:lpstr>MONGODB and ESP32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Points Discussed: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29_oct</dc:title>
  <dc:creator>user</dc:creator>
  <cp:lastModifiedBy>user</cp:lastModifiedBy>
  <cp:revision>272</cp:revision>
  <dcterms:created xsi:type="dcterms:W3CDTF">2021-10-29T08:46:51Z</dcterms:created>
  <dcterms:modified xsi:type="dcterms:W3CDTF">2022-06-09T09:46:25Z</dcterms:modified>
</cp:coreProperties>
</file>